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63" r:id="rId4"/>
    <p:sldId id="274" r:id="rId5"/>
    <p:sldId id="275" r:id="rId6"/>
    <p:sldId id="276" r:id="rId7"/>
    <p:sldId id="283" r:id="rId8"/>
    <p:sldId id="278" r:id="rId9"/>
    <p:sldId id="272" r:id="rId10"/>
    <p:sldId id="279" r:id="rId11"/>
    <p:sldId id="280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Team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64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98EB4-1482-E116-0405-E73988973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E2559-05C7-6A5C-0277-53DA311F4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09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6: </a:t>
            </a:r>
            <a:r>
              <a:rPr lang="en-US" sz="3100" b="1" dirty="0"/>
              <a:t>Implementation theories/framework: The organizational change theory 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B86A70-5F66-CDAB-B7E2-D02E39E07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8940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Organizational readiness for change is a multi-level, multi-faceted construct. </a:t>
            </a:r>
          </a:p>
          <a:p>
            <a:r>
              <a:rPr lang="en-US" dirty="0"/>
              <a:t>As an organization-level construct, readiness for change refers to organizational members' shared resolve to implement a change (change commitment) and shared belief in their collective capability to do so (change efficacy). </a:t>
            </a:r>
          </a:p>
          <a:p>
            <a:r>
              <a:rPr lang="en-US" dirty="0"/>
              <a:t>Organizational readiness for change varies as a function of how much </a:t>
            </a:r>
            <a:r>
              <a:rPr lang="en-US" dirty="0">
                <a:highlight>
                  <a:srgbClr val="C0C0C0"/>
                </a:highlight>
              </a:rPr>
              <a:t>organizational members value the change and how favorably </a:t>
            </a:r>
            <a:r>
              <a:rPr lang="en-US" dirty="0"/>
              <a:t>they appraise three key determinants of implementation capability: task demands, resource availability, and situational factors. </a:t>
            </a:r>
          </a:p>
          <a:p>
            <a:r>
              <a:rPr lang="en-US" dirty="0"/>
              <a:t>When organizational readiness for change is high, organizational members are more likely to initiate change, exert greater effort, exhibit greater persistence, and display more cooperative behavior. </a:t>
            </a:r>
          </a:p>
        </p:txBody>
      </p:sp>
    </p:spTree>
    <p:extLst>
      <p:ext uri="{BB962C8B-B14F-4D97-AF65-F5344CB8AC3E}">
        <p14:creationId xmlns:p14="http://schemas.microsoft.com/office/powerpoint/2010/main" val="742826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E5598-EB3A-F50C-6405-87DED67AE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F35D-5794-ABE7-1EC7-86006D35A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09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7: </a:t>
            </a:r>
            <a:r>
              <a:rPr lang="en-US" sz="3100" b="1" dirty="0"/>
              <a:t>Evaluation framework: proctor’s outcome evaluation framework 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160B5-2FDA-790C-A899-29DE34F94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37261" cy="4351338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Outcomes can help organize the key variables and frame research questions required to advance implementation science. </a:t>
            </a:r>
          </a:p>
          <a:p>
            <a:pPr algn="just"/>
            <a:r>
              <a:rPr lang="en-US" sz="2400" dirty="0"/>
              <a:t>Their measurement and empirical test can help specify the mechanisms and causal relationships within implementation processes and advance an evidence base around successful implementation.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CAADAB-59DC-B19D-931C-7E12FA2A0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028" y="2276472"/>
            <a:ext cx="5410269" cy="3610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803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357CB-6C2B-F120-787B-DC76AB0B0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5715-4A6D-73A1-7DD6-6CF359AA5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9A0A9-F3E5-DA20-D8CE-FBA8911AD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5222"/>
            <a:ext cx="10515600" cy="5231741"/>
          </a:xfrm>
        </p:spPr>
        <p:txBody>
          <a:bodyPr>
            <a:norm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0F1115"/>
                </a:solidFill>
                <a:latin typeface="quote-cjk-patch"/>
              </a:rPr>
              <a:t>8</a:t>
            </a:r>
            <a:r>
              <a:rPr lang="en-US" b="1" dirty="0">
                <a:solidFill>
                  <a:srgbClr val="0F1115"/>
                </a:solidFill>
                <a:effectLst/>
                <a:latin typeface="quote-cjk-patch"/>
              </a:rPr>
              <a:t>. The Implementation Research Logic Model (IRLM) 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Core Focus: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A method and tool to specify and diagram the core elements and their relationships in an implementation research project.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Key Concepts: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A semi-structured, principle-guided logic model that integrates:</a:t>
            </a: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Determinants → Implementation Strategies → Mechanisms → Outcomes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Designed to improve the 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rigor, reproducibility, and causal reasoning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in implementation research.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9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35691-C17A-B14D-76C1-63590AB63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03526-5861-0C1B-DCF8-BE691664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AB4C8-47CB-E55A-FA9D-4F6D63BC2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478"/>
            <a:ext cx="11353800" cy="5917522"/>
          </a:xfrm>
        </p:spPr>
        <p:txBody>
          <a:bodyPr>
            <a:normAutofit/>
          </a:bodyPr>
          <a:lstStyle/>
          <a:p>
            <a:pPr marL="0" indent="0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dirty="0"/>
              <a:t>Theoretical approaches used in implementation science have three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overarching aims: </a:t>
            </a:r>
          </a:p>
          <a:p>
            <a:pPr marL="971550" lvl="1" indent="-514350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AutoNum type="arabicPeriod"/>
            </a:pPr>
            <a:r>
              <a:rPr lang="en-US" dirty="0"/>
              <a:t>Describing and/or guiding the process of translating research into practice (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process models</a:t>
            </a:r>
            <a:r>
              <a:rPr lang="en-US" dirty="0"/>
              <a:t>); </a:t>
            </a:r>
          </a:p>
          <a:p>
            <a:pPr marL="971550" lvl="1" indent="-514350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AutoNum type="arabicPeriod"/>
            </a:pPr>
            <a:r>
              <a:rPr lang="en-US" dirty="0"/>
              <a:t>Understanding and/or explaining what influences </a:t>
            </a:r>
            <a:r>
              <a:rPr lang="en-US" b="1" i="1" u="sng" dirty="0">
                <a:solidFill>
                  <a:schemeClr val="accent2">
                    <a:lumMod val="75000"/>
                  </a:schemeClr>
                </a:solidFill>
              </a:rPr>
              <a:t>implementation outcomes </a:t>
            </a:r>
            <a:r>
              <a:rPr lang="en-US" dirty="0"/>
              <a:t>(determinant frameworks, classic theories, implementation theories); </a:t>
            </a:r>
          </a:p>
          <a:p>
            <a:pPr marL="971550" lvl="1" indent="-514350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AutoNum type="arabicPeriod"/>
            </a:pPr>
            <a:r>
              <a:rPr lang="en-US" dirty="0"/>
              <a:t>Evaluating implementation (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evaluation frameworks</a:t>
            </a:r>
            <a:r>
              <a:rPr lang="en-US" dirty="0"/>
              <a:t>).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C5335D-E4EE-7FC5-0819-9D496B7E2043}"/>
              </a:ext>
            </a:extLst>
          </p:cNvPr>
          <p:cNvSpPr txBox="1"/>
          <p:nvPr/>
        </p:nvSpPr>
        <p:spPr>
          <a:xfrm>
            <a:off x="1880172" y="365125"/>
            <a:ext cx="7674794" cy="556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Aptos" panose="02110004020202020204"/>
                <a:cs typeface="Times New Roman" panose="02020603050405020304" pitchFamily="18" charset="0"/>
              </a:rPr>
              <a:t>1: Making sense of implementation TMFs</a:t>
            </a:r>
            <a:endParaRPr lang="en-US" sz="2400" b="1" kern="100" dirty="0">
              <a:effectLst/>
              <a:latin typeface="Aptos" panose="02110004020202020204"/>
              <a:ea typeface="Aptos" panose="02110004020202020204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311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E6887-32D3-CCB2-6DC2-03E48DB4F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B9F1F-89AE-03F1-F714-DAF36A25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CCE31-821E-DFFA-DF2D-419B3AD84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094"/>
            <a:ext cx="10515600" cy="5498869"/>
          </a:xfrm>
        </p:spPr>
        <p:txBody>
          <a:bodyPr>
            <a:norm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0F1115"/>
                </a:solidFill>
                <a:effectLst/>
                <a:latin typeface="quote-cjk-patch"/>
              </a:rPr>
              <a:t> F</a:t>
            </a:r>
            <a:r>
              <a:rPr lang="en-US" b="1" dirty="0"/>
              <a:t>ive categories of theoretical approaches to achieve three overarching aims</a:t>
            </a:r>
            <a:endParaRPr lang="en-US" b="1" dirty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Process Models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(describe/guide the process of translating research into practice)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Determinant Frameworks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(understand/influence implementation outcomes)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Classic Theories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(borrowed from other disciplines, e.g., psychology, sociology)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Implementation Theories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(developed within implementation science)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Evaluation Frameworks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(evaluate implementation efforts)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37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0872B-CDBC-0AD3-11BD-FD04A7CD2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BA4C-2E9F-7B63-F27D-2B009DBB4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6225B-7D9C-386B-3B85-C1C41E1E9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5353"/>
            <a:ext cx="11353800" cy="5917522"/>
          </a:xfrm>
        </p:spPr>
        <p:txBody>
          <a:bodyPr>
            <a:normAutofit/>
          </a:bodyPr>
          <a:lstStyle/>
          <a:p>
            <a:pPr marL="457200" lvl="1" indent="0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3200" b="1" dirty="0"/>
              <a:t>2: Criteria for selecting Implementation TMFs</a:t>
            </a:r>
          </a:p>
          <a:p>
            <a:pPr lvl="2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0F1115"/>
                </a:solidFill>
                <a:effectLst/>
                <a:latin typeface="quote-cjk-patch"/>
              </a:rPr>
              <a:t>Most Valued Selection Criteria</a:t>
            </a:r>
          </a:p>
          <a:p>
            <a:pPr lvl="3">
              <a:spcBef>
                <a:spcPts val="600"/>
              </a:spcBef>
              <a:spcAft>
                <a:spcPts val="1200"/>
              </a:spcAft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Analytic Level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(e.g., individual, organizational, system) – 58%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Logical Consistency/Plausibility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– 56%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Description of a Change Process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– 54%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Empirical Support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– 53%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Generalizability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– 47%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Application to Setting/Population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– 44%</a:t>
            </a:r>
          </a:p>
        </p:txBody>
      </p:sp>
    </p:spTree>
    <p:extLst>
      <p:ext uri="{BB962C8B-B14F-4D97-AF65-F5344CB8AC3E}">
        <p14:creationId xmlns:p14="http://schemas.microsoft.com/office/powerpoint/2010/main" val="2701333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A0080-6E17-E19A-8BDF-3E591D974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C6EC7-ECDE-6538-A7C6-355710341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8A2CD-DF6C-54CD-C6F4-A6048900D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804" y="575353"/>
            <a:ext cx="11637196" cy="59175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0F1115"/>
                </a:solidFill>
                <a:latin typeface="quote-cjk-patch"/>
              </a:rPr>
              <a:t>3: Process framework: The </a:t>
            </a:r>
            <a:r>
              <a:rPr lang="en-US" b="1" dirty="0">
                <a:solidFill>
                  <a:srgbClr val="0F1115"/>
                </a:solidFill>
                <a:effectLst/>
                <a:latin typeface="quote-cjk-patch"/>
              </a:rPr>
              <a:t>Quality Implementation Framework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3000" b="1" i="0" dirty="0">
                <a:solidFill>
                  <a:srgbClr val="0F1115"/>
                </a:solidFill>
                <a:effectLst/>
                <a:latin typeface="quote-cjk-patch"/>
              </a:rPr>
              <a:t>Core Focus:</a:t>
            </a:r>
            <a:r>
              <a:rPr lang="en-US" sz="3000" b="0" i="0" dirty="0">
                <a:solidFill>
                  <a:srgbClr val="0F1115"/>
                </a:solidFill>
                <a:effectLst/>
                <a:latin typeface="quote-cjk-patch"/>
              </a:rPr>
              <a:t> A practical, "how-to" meta-framework synthesizing the critical steps for achieving quality implementation.</a:t>
            </a:r>
          </a:p>
          <a:p>
            <a:pPr lvl="1">
              <a:spcBef>
                <a:spcPts val="450"/>
              </a:spcBef>
              <a:spcAft>
                <a:spcPts val="600"/>
              </a:spcAft>
            </a:pPr>
            <a:r>
              <a:rPr lang="en-US" sz="3000" b="1" i="0" dirty="0">
                <a:solidFill>
                  <a:srgbClr val="0F1115"/>
                </a:solidFill>
                <a:effectLst/>
                <a:latin typeface="quote-cjk-patch"/>
              </a:rPr>
              <a:t>Key Concepts:</a:t>
            </a:r>
            <a:endParaRPr lang="en-US" sz="30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1200150" lvl="2" indent="-285750">
              <a:spcBef>
                <a:spcPts val="300"/>
              </a:spcBef>
              <a:spcAft>
                <a:spcPts val="600"/>
              </a:spcAft>
            </a:pPr>
            <a:r>
              <a:rPr lang="en-US" sz="2600" b="0" i="0" dirty="0">
                <a:solidFill>
                  <a:srgbClr val="0F1115"/>
                </a:solidFill>
                <a:effectLst/>
                <a:latin typeface="quote-cjk-patch"/>
              </a:rPr>
              <a:t>Identifies </a:t>
            </a:r>
            <a:r>
              <a:rPr lang="en-US" sz="2600" b="1" i="0" dirty="0">
                <a:solidFill>
                  <a:srgbClr val="0F1115"/>
                </a:solidFill>
                <a:effectLst/>
                <a:latin typeface="quote-cjk-patch"/>
              </a:rPr>
              <a:t>14 critical steps</a:t>
            </a:r>
            <a:r>
              <a:rPr lang="en-US" sz="2600" b="0" i="0" dirty="0">
                <a:solidFill>
                  <a:srgbClr val="0F1115"/>
                </a:solidFill>
                <a:effectLst/>
                <a:latin typeface="quote-cjk-patch"/>
              </a:rPr>
              <a:t> grouped into </a:t>
            </a:r>
            <a:r>
              <a:rPr lang="en-US" sz="2600" b="1" i="0" dirty="0">
                <a:solidFill>
                  <a:srgbClr val="0F1115"/>
                </a:solidFill>
                <a:effectLst/>
                <a:latin typeface="quote-cjk-patch"/>
              </a:rPr>
              <a:t>4 temporal phases</a:t>
            </a:r>
            <a:r>
              <a:rPr lang="en-US" sz="2600" b="0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</a:p>
          <a:p>
            <a:pPr lvl="3">
              <a:spcBef>
                <a:spcPts val="300"/>
              </a:spcBef>
              <a:spcAft>
                <a:spcPts val="1200"/>
              </a:spcAft>
            </a:pPr>
            <a:r>
              <a:rPr lang="en-US" sz="2200" b="0" i="0" dirty="0">
                <a:solidFill>
                  <a:srgbClr val="0F1115"/>
                </a:solidFill>
                <a:effectLst/>
                <a:latin typeface="quote-cjk-patch"/>
              </a:rPr>
              <a:t>Initial Considerations Regarding the Host Setting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200" b="0" i="0" dirty="0">
                <a:solidFill>
                  <a:srgbClr val="0F1115"/>
                </a:solidFill>
                <a:effectLst/>
                <a:latin typeface="quote-cjk-patch"/>
              </a:rPr>
              <a:t>Creating a Structure for Implementation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200" b="0" i="0" dirty="0">
                <a:solidFill>
                  <a:srgbClr val="0F1115"/>
                </a:solidFill>
                <a:effectLst/>
                <a:latin typeface="quote-cjk-patch"/>
              </a:rPr>
              <a:t>Ongoing Structure Once Implementation Begins</a:t>
            </a:r>
          </a:p>
          <a:p>
            <a:pPr lvl="3">
              <a:spcBef>
                <a:spcPts val="450"/>
              </a:spcBef>
              <a:spcAft>
                <a:spcPts val="1200"/>
              </a:spcAft>
            </a:pPr>
            <a:r>
              <a:rPr lang="en-US" sz="2200" b="0" i="0" dirty="0">
                <a:solidFill>
                  <a:srgbClr val="0F1115"/>
                </a:solidFill>
                <a:effectLst/>
                <a:latin typeface="quote-cjk-patch"/>
              </a:rPr>
              <a:t>Improving Future Applications</a:t>
            </a:r>
          </a:p>
          <a:p>
            <a:pPr marL="1200150" lvl="2" indent="-285750">
              <a:spcBef>
                <a:spcPts val="450"/>
              </a:spcBef>
              <a:spcAft>
                <a:spcPts val="1200"/>
              </a:spcAft>
            </a:pPr>
            <a:r>
              <a:rPr lang="en-US" sz="2600" b="0" i="0" dirty="0">
                <a:solidFill>
                  <a:srgbClr val="0F1115"/>
                </a:solidFill>
                <a:effectLst/>
                <a:latin typeface="quote-cjk-patch"/>
              </a:rPr>
              <a:t>Emphasizes that most critical steps (10 of 14) occur </a:t>
            </a:r>
            <a:r>
              <a:rPr lang="en-US" sz="2600" b="0" i="1" dirty="0">
                <a:solidFill>
                  <a:srgbClr val="0F1115"/>
                </a:solidFill>
                <a:effectLst/>
                <a:latin typeface="quote-cjk-patch"/>
              </a:rPr>
              <a:t>before</a:t>
            </a:r>
            <a:r>
              <a:rPr lang="en-US" sz="2600" b="0" i="0" dirty="0">
                <a:solidFill>
                  <a:srgbClr val="0F1115"/>
                </a:solidFill>
                <a:effectLst/>
                <a:latin typeface="quote-cjk-patch"/>
              </a:rPr>
              <a:t> implementation begins.</a:t>
            </a:r>
          </a:p>
          <a:p>
            <a:pPr lvl="1">
              <a:spcBef>
                <a:spcPts val="450"/>
              </a:spcBef>
              <a:spcAft>
                <a:spcPts val="1200"/>
              </a:spcAft>
            </a:pPr>
            <a:r>
              <a:rPr lang="en-US" sz="3000" b="0" i="0" dirty="0">
                <a:solidFill>
                  <a:srgbClr val="0F1115"/>
                </a:solidFill>
                <a:effectLst/>
                <a:latin typeface="quote-cjk-patch"/>
              </a:rPr>
              <a:t>Provides a comprehensive, actionable blueprint for planning and executing implementation endeavors, moving beyond theory to specific steps and strategies.</a:t>
            </a:r>
          </a:p>
        </p:txBody>
      </p:sp>
    </p:spTree>
    <p:extLst>
      <p:ext uri="{BB962C8B-B14F-4D97-AF65-F5344CB8AC3E}">
        <p14:creationId xmlns:p14="http://schemas.microsoft.com/office/powerpoint/2010/main" val="61712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09DA3-81F5-6EE6-82E1-284A473D9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2330F-672B-6808-FE89-0DEC0CCF3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1DEE927-98E7-2161-DE44-D52324A234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9822552"/>
              </p:ext>
            </p:extLst>
          </p:nvPr>
        </p:nvGraphicFramePr>
        <p:xfrm>
          <a:off x="421240" y="123290"/>
          <a:ext cx="11137187" cy="6540650"/>
        </p:xfrm>
        <a:graphic>
          <a:graphicData uri="http://schemas.openxmlformats.org/drawingml/2006/table">
            <a:tbl>
              <a:tblPr firstRow="1" firstCol="1" bandRow="1"/>
              <a:tblGrid>
                <a:gridCol w="2389013">
                  <a:extLst>
                    <a:ext uri="{9D8B030D-6E8A-4147-A177-3AD203B41FA5}">
                      <a16:colId xmlns:a16="http://schemas.microsoft.com/office/drawing/2014/main" val="3087580100"/>
                    </a:ext>
                  </a:extLst>
                </a:gridCol>
                <a:gridCol w="4154806">
                  <a:extLst>
                    <a:ext uri="{9D8B030D-6E8A-4147-A177-3AD203B41FA5}">
                      <a16:colId xmlns:a16="http://schemas.microsoft.com/office/drawing/2014/main" val="674061528"/>
                    </a:ext>
                  </a:extLst>
                </a:gridCol>
                <a:gridCol w="4593368">
                  <a:extLst>
                    <a:ext uri="{9D8B030D-6E8A-4147-A177-3AD203B41FA5}">
                      <a16:colId xmlns:a16="http://schemas.microsoft.com/office/drawing/2014/main" val="342356345"/>
                    </a:ext>
                  </a:extLst>
                </a:gridCol>
              </a:tblGrid>
              <a:tr h="3905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Domain</a:t>
                      </a:r>
                      <a:endParaRPr lang="en-US" sz="16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Key Constructs</a:t>
                      </a:r>
                      <a:endParaRPr lang="en-US" sz="16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16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062776"/>
                  </a:ext>
                </a:extLst>
              </a:tr>
              <a:tr h="15199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1. Intervention Characteristics</a:t>
                      </a:r>
                      <a:endParaRPr lang="en-US" sz="14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Evidence Strength &amp; Quality</a:t>
                      </a:r>
                      <a:b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Relative Advantage</a:t>
                      </a:r>
                      <a:b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Adaptability</a:t>
                      </a:r>
                      <a:b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Complexity</a:t>
                      </a:r>
                      <a:b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Cost</a:t>
                      </a:r>
                      <a:endParaRPr lang="en-US" sz="14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The features of the intervention itself that influence its adoption. </a:t>
                      </a:r>
                      <a:r>
                        <a:rPr lang="en-US" sz="1400" i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What is being implemented?</a:t>
                      </a:r>
                      <a:endParaRPr lang="en-US" sz="14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7428897"/>
                  </a:ext>
                </a:extLst>
              </a:tr>
              <a:tr h="11101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2. Outer Setting</a:t>
                      </a:r>
                      <a:endParaRPr lang="en-US" sz="14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Patient Needs &amp; Resources</a:t>
                      </a:r>
                      <a:br>
                        <a:rPr lang="en-US" sz="14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Cosmopolitanism</a:t>
                      </a:r>
                      <a:br>
                        <a:rPr lang="en-US" sz="14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Peer Pressure</a:t>
                      </a:r>
                      <a:br>
                        <a:rPr lang="en-US" sz="14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External Policies &amp; Incentives</a:t>
                      </a:r>
                      <a:endParaRPr lang="en-US" sz="14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The external economic, political, and social context. </a:t>
                      </a:r>
                      <a:r>
                        <a:rPr lang="en-US" sz="1400" i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What is the external environment?</a:t>
                      </a:r>
                      <a:endParaRPr lang="en-US" sz="14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05229"/>
                  </a:ext>
                </a:extLst>
              </a:tr>
              <a:tr h="13006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3. Inner Setting</a:t>
                      </a:r>
                      <a:endParaRPr lang="en-US" sz="12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Structural Characteristics</a:t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Networks &amp; Communication</a:t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Culture</a:t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Implementation Climate</a:t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Readiness for Change</a:t>
                      </a:r>
                      <a:endParaRPr lang="en-US" sz="12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The features of the implementing organization. </a:t>
                      </a:r>
                      <a:r>
                        <a:rPr lang="en-US" sz="1600" i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Where is the intervention implemented?</a:t>
                      </a:r>
                      <a:endParaRPr lang="en-US" sz="16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887342"/>
                  </a:ext>
                </a:extLst>
              </a:tr>
              <a:tr h="8903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4. Characteristics of Individuals</a:t>
                      </a:r>
                      <a:endParaRPr lang="en-US" sz="12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Knowledge &amp; Beliefs</a:t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Self-Efficacy</a:t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Individual Stage of Change</a:t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Other Personal Attributes</a:t>
                      </a:r>
                      <a:endParaRPr lang="en-US" sz="12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The beliefs, attitudes, and qualities of individuals involved. </a:t>
                      </a:r>
                      <a:r>
                        <a:rPr lang="en-US" sz="1600" i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Who is affected?</a:t>
                      </a:r>
                      <a:endParaRPr lang="en-US" sz="16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077231"/>
                  </a:ext>
                </a:extLst>
              </a:tr>
              <a:tr h="12375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5. Implementation Process</a:t>
                      </a:r>
                      <a:endParaRPr lang="en-US" sz="12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Planning</a:t>
                      </a:r>
                      <a:br>
                        <a:rPr lang="en-US" sz="12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Engaging</a:t>
                      </a:r>
                      <a:br>
                        <a:rPr lang="en-US" sz="12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Executing</a:t>
                      </a:r>
                      <a:br>
                        <a:rPr lang="en-US" sz="12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Reflecting &amp; Evaluating</a:t>
                      </a:r>
                      <a:endParaRPr lang="en-US" sz="12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11269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The activities and strategies used to implement the intervention. </a:t>
                      </a:r>
                      <a:r>
                        <a:rPr lang="en-US" sz="1800" i="1" kern="100" dirty="0">
                          <a:effectLst/>
                          <a:latin typeface="Times New Roman" panose="02020603050405020304" pitchFamily="18" charset="0"/>
                          <a:ea typeface="Aptos" panose="02110004020202020204"/>
                          <a:cs typeface="Times New Roman" panose="02020603050405020304" pitchFamily="18" charset="0"/>
                        </a:rPr>
                        <a:t>How is it done?</a:t>
                      </a:r>
                      <a:endParaRPr lang="en-US" sz="18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112690" marR="0" marT="70431" marB="704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058931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6593FBA9-62F1-5414-7C44-F9029A60134C}"/>
              </a:ext>
            </a:extLst>
          </p:cNvPr>
          <p:cNvSpPr/>
          <p:nvPr/>
        </p:nvSpPr>
        <p:spPr>
          <a:xfrm>
            <a:off x="8126858" y="92859"/>
            <a:ext cx="3643902" cy="544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4: Determinant frameworks: CFIR</a:t>
            </a:r>
          </a:p>
        </p:txBody>
      </p:sp>
    </p:spTree>
    <p:extLst>
      <p:ext uri="{BB962C8B-B14F-4D97-AF65-F5344CB8AC3E}">
        <p14:creationId xmlns:p14="http://schemas.microsoft.com/office/powerpoint/2010/main" val="2174492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D6752-E66C-4363-E0CE-0CB411963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BEEC8-781E-D529-DFED-8CAE5EB96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9C080-1E9E-C3F2-9E07-983539FAE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910" y="909655"/>
            <a:ext cx="10515600" cy="5172645"/>
          </a:xfrm>
        </p:spPr>
        <p:txBody>
          <a:bodyPr>
            <a:normAutofit fontScale="77500" lnSpcReduction="20000"/>
          </a:bodyPr>
          <a:lstStyle/>
          <a:p>
            <a:pPr algn="l">
              <a:spcAft>
                <a:spcPts val="1200"/>
              </a:spcAft>
              <a:buNone/>
            </a:pPr>
            <a:endParaRPr lang="en-US" b="1" i="0" dirty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Aft>
                <a:spcPts val="1200"/>
              </a:spcAft>
              <a:buNone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Diffusion of Innovation Theory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Core Concept</a:t>
            </a:r>
            <a:b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</a:b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The process by which a new idea or technology spreads through a social system over time.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Key Elements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Adopter Categories: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Innovators, Early Adopters, Early Majority, Late Majority, Laggards.</a:t>
            </a:r>
          </a:p>
          <a:p>
            <a:pPr lvl="1">
              <a:spcBef>
                <a:spcPts val="450"/>
              </a:spcBef>
              <a:spcAft>
                <a:spcPts val="1200"/>
              </a:spcAft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Adoption Process: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Knowledge → Persuasion → Decision → Implementation → Confirmation.</a:t>
            </a:r>
          </a:p>
          <a:p>
            <a:pPr lvl="1">
              <a:spcBef>
                <a:spcPts val="450"/>
              </a:spcBef>
              <a:spcAft>
                <a:spcPts val="1200"/>
              </a:spcAft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Critical Factors: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Relative Advantage, Compatibility, Complexity, Trialability, Observability.</a:t>
            </a:r>
          </a:p>
          <a:p>
            <a:pPr algn="l">
              <a:spcBef>
                <a:spcPts val="1200"/>
              </a:spcBef>
              <a:buNone/>
            </a:pPr>
            <a:b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</a:b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Provides a robust framework for guiding technological change, emphasizing communication and peer influence to achieve critical mass and successful adoption.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7CB2C1-E51A-2394-D6FB-21B5ACCE53ED}"/>
              </a:ext>
            </a:extLst>
          </p:cNvPr>
          <p:cNvSpPr txBox="1"/>
          <p:nvPr/>
        </p:nvSpPr>
        <p:spPr>
          <a:xfrm>
            <a:off x="838199" y="489297"/>
            <a:ext cx="99188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5: Classical theories/framework: The theory of diffusion</a:t>
            </a:r>
          </a:p>
        </p:txBody>
      </p:sp>
    </p:spTree>
    <p:extLst>
      <p:ext uri="{BB962C8B-B14F-4D97-AF65-F5344CB8AC3E}">
        <p14:creationId xmlns:p14="http://schemas.microsoft.com/office/powerpoint/2010/main" val="2304626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E0A8D-97D5-E7BF-72C6-C2BDADDD95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883B1-31D6-4DFD-3A83-26C8763241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D55F28-8CFF-E77D-D529-C325761B6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916" y="843132"/>
            <a:ext cx="8815226" cy="517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94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141A5-BF55-7107-1184-98EC4E700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2170-9D31-E051-5725-40ECC2192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B09C6-E302-B824-D9B6-284D02F2C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9191"/>
            <a:ext cx="10515600" cy="5457772"/>
          </a:xfrm>
        </p:spPr>
        <p:txBody>
          <a:bodyPr>
            <a:norm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quote-cjk-patch"/>
              </a:rPr>
              <a:t>The Social-Ecological Model (Brief)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Core Focus: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A conceptual framework for understanding the multi-level environmental and contextual factors that influence an individual's development and well-being.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Key Concepts: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The individual is at the center, nested within interconnected systems: Family/Peers, Community, Culture/Society, and Policy/Systems.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Each level contains distinct 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Risk Factors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(increasing the likelihood of adverse outcomes) and 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Protective Factors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(buffering risk and promoting positive outcomes).</a:t>
            </a:r>
          </a:p>
          <a:p>
            <a:pPr marL="742950" lvl="1" indent="-285750">
              <a:spcBef>
                <a:spcPts val="450"/>
              </a:spcBef>
              <a:spcAft>
                <a:spcPts val="1200"/>
              </a:spcAft>
            </a:pPr>
            <a:r>
              <a:rPr lang="en-US" dirty="0"/>
              <a:t>Effective interventions must address factors at multiple ecological levels, not just the individual, to be successful and sustainable.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734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953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ADLaM Display</vt:lpstr>
      <vt:lpstr>Amasis MT Pro</vt:lpstr>
      <vt:lpstr>Amasis MT Pro Black</vt:lpstr>
      <vt:lpstr>Aptos</vt:lpstr>
      <vt:lpstr>Arial</vt:lpstr>
      <vt:lpstr>quote-cjk-patch</vt:lpstr>
      <vt:lpstr>Times New Roman</vt:lpstr>
      <vt:lpstr>Office Theme</vt:lpstr>
      <vt:lpstr>Team 3</vt:lpstr>
      <vt:lpstr>  </vt:lpstr>
      <vt:lpstr>  </vt:lpstr>
      <vt:lpstr>  </vt:lpstr>
      <vt:lpstr>  </vt:lpstr>
      <vt:lpstr>  </vt:lpstr>
      <vt:lpstr>  </vt:lpstr>
      <vt:lpstr>   </vt:lpstr>
      <vt:lpstr>  </vt:lpstr>
      <vt:lpstr>  6: Implementation theories/framework: The organizational change theory </vt:lpstr>
      <vt:lpstr>  7: Evaluation framework: proctor’s outcome evaluation framework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Mitiku Getu Moges</dc:creator>
  <cp:lastModifiedBy>Feyiso Bati</cp:lastModifiedBy>
  <cp:revision>28</cp:revision>
  <dcterms:created xsi:type="dcterms:W3CDTF">2025-11-21T09:11:49Z</dcterms:created>
  <dcterms:modified xsi:type="dcterms:W3CDTF">2025-11-25T12:47:20Z</dcterms:modified>
</cp:coreProperties>
</file>