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ADLaM Display" panose="02010000000000000000" pitchFamily="2"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96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a997b1c097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a997b1c097_2_7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a997b1c097_6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a997b1c097_6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a997b1c097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a997b1c097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a997b1c09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a997b1c09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a997b1c097_7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a997b1c097_7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r>
              <a:rPr lang="en-GB" sz="1800">
                <a:solidFill>
                  <a:schemeClr val="dk1"/>
                </a:solidFill>
                <a:latin typeface="Times New Roman"/>
                <a:ea typeface="Times New Roman"/>
                <a:cs typeface="Times New Roman"/>
                <a:sym typeface="Times New Roman"/>
              </a:rPr>
              <a:t>It argues that readiness isn’t just about having resources—it’s a shared psychological state made up of commitment (“we believe this change is worthwhile”) and collective efficacy (“we believe we can pull this off”). </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a997b1c097_7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a997b1c097_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a997b1c097_5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a997b1c097_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a997b1c097_5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a997b1c097_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a997b1c097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a997b1c097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a997b1c097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a997b1c09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a997b1c097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3a997b1c097_2_8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a997b1c09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a997b1c09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a997b1c097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a997b1c097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a997b1c097_7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a997b1c097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a997b1c0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g3a997b1c09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a997b1c09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3a997b1c09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a997b1c097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a997b1c097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143000" y="982266"/>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DLaM Display"/>
              <a:buNone/>
              <a:defRPr sz="4500">
                <a:latin typeface="ADLaM Display"/>
                <a:ea typeface="ADLaM Display"/>
                <a:cs typeface="ADLaM Display"/>
                <a:sym typeface="ADLaM Display"/>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atin typeface="ADLaM Display"/>
                <a:ea typeface="ADLaM Display"/>
                <a:cs typeface="ADLaM Display"/>
                <a:sym typeface="ADLaM Display"/>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400"/>
              </a:spcBef>
              <a:spcAft>
                <a:spcPts val="0"/>
              </a:spcAft>
              <a:buClr>
                <a:schemeClr val="dk1"/>
              </a:buClr>
              <a:buSzPts val="1500"/>
              <a:buChar char="•"/>
              <a:defRPr>
                <a:latin typeface="Arial"/>
                <a:ea typeface="Arial"/>
                <a:cs typeface="Arial"/>
                <a:sym typeface="Arial"/>
              </a:defRPr>
            </a:lvl3pPr>
            <a:lvl4pPr marL="1828800" lvl="3" indent="-317500" algn="l">
              <a:lnSpc>
                <a:spcPct val="90000"/>
              </a:lnSpc>
              <a:spcBef>
                <a:spcPts val="400"/>
              </a:spcBef>
              <a:spcAft>
                <a:spcPts val="0"/>
              </a:spcAft>
              <a:buClr>
                <a:schemeClr val="dk1"/>
              </a:buClr>
              <a:buSzPts val="1400"/>
              <a:buChar char="•"/>
              <a:defRPr>
                <a:latin typeface="Arial"/>
                <a:ea typeface="Arial"/>
                <a:cs typeface="Arial"/>
                <a:sym typeface="Arial"/>
              </a:defRPr>
            </a:lvl4pPr>
            <a:lvl5pPr marL="2286000" lvl="4" indent="-317500" algn="l">
              <a:lnSpc>
                <a:spcPct val="90000"/>
              </a:lnSpc>
              <a:spcBef>
                <a:spcPts val="4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p:nvPr/>
        </p:nvSpPr>
        <p:spPr>
          <a:xfrm>
            <a:off x="8228625" y="-528096"/>
            <a:ext cx="1380043" cy="1330037"/>
          </a:xfrm>
          <a:prstGeom prst="ellipse">
            <a:avLst/>
          </a:prstGeom>
          <a:solidFill>
            <a:srgbClr val="43AFE2"/>
          </a:solidFill>
          <a:ln w="19050" cap="flat" cmpd="sng">
            <a:solidFill>
              <a:srgbClr val="43AFE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 name="Google Shape;66;p15"/>
          <p:cNvSpPr txBox="1">
            <a:spLocks noGrp="1"/>
          </p:cNvSpPr>
          <p:nvPr>
            <p:ph type="sldNum" idx="12"/>
          </p:nvPr>
        </p:nvSpPr>
        <p:spPr>
          <a:xfrm>
            <a:off x="8514375" y="136922"/>
            <a:ext cx="3429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0" marR="0" lvl="1" indent="0" algn="l" rtl="0">
              <a:spcBef>
                <a:spcPts val="0"/>
              </a:spcBef>
              <a:buNone/>
              <a:defRPr sz="1400" b="0" i="0" u="none" strike="noStrike" cap="none">
                <a:solidFill>
                  <a:schemeClr val="dk1"/>
                </a:solidFill>
                <a:latin typeface="Arial"/>
                <a:ea typeface="Arial"/>
                <a:cs typeface="Arial"/>
                <a:sym typeface="Arial"/>
              </a:defRPr>
            </a:lvl2pPr>
            <a:lvl3pPr marL="0" marR="0" lvl="2" indent="0" algn="l" rtl="0">
              <a:spcBef>
                <a:spcPts val="0"/>
              </a:spcBef>
              <a:buNone/>
              <a:defRPr sz="1400" b="0" i="0" u="none" strike="noStrike" cap="none">
                <a:solidFill>
                  <a:schemeClr val="dk1"/>
                </a:solidFill>
                <a:latin typeface="Arial"/>
                <a:ea typeface="Arial"/>
                <a:cs typeface="Arial"/>
                <a:sym typeface="Arial"/>
              </a:defRPr>
            </a:lvl3pPr>
            <a:lvl4pPr marL="0" marR="0" lvl="3" indent="0" algn="l" rtl="0">
              <a:spcBef>
                <a:spcPts val="0"/>
              </a:spcBef>
              <a:buNone/>
              <a:defRPr sz="1400" b="0" i="0" u="none" strike="noStrike" cap="none">
                <a:solidFill>
                  <a:schemeClr val="dk1"/>
                </a:solidFill>
                <a:latin typeface="Arial"/>
                <a:ea typeface="Arial"/>
                <a:cs typeface="Arial"/>
                <a:sym typeface="Arial"/>
              </a:defRPr>
            </a:lvl4pPr>
            <a:lvl5pPr marL="0" marR="0" lvl="4" indent="0" algn="l" rtl="0">
              <a:spcBef>
                <a:spcPts val="0"/>
              </a:spcBef>
              <a:buNone/>
              <a:defRPr sz="1400" b="0" i="0" u="none" strike="noStrike" cap="none">
                <a:solidFill>
                  <a:schemeClr val="dk1"/>
                </a:solidFill>
                <a:latin typeface="Arial"/>
                <a:ea typeface="Arial"/>
                <a:cs typeface="Arial"/>
                <a:sym typeface="Arial"/>
              </a:defRPr>
            </a:lvl5pPr>
            <a:lvl6pPr marL="0" marR="0" lvl="5" indent="0" algn="l" rtl="0">
              <a:spcBef>
                <a:spcPts val="0"/>
              </a:spcBef>
              <a:buNone/>
              <a:defRPr sz="1400" b="0" i="0" u="none" strike="noStrike" cap="none">
                <a:solidFill>
                  <a:schemeClr val="dk1"/>
                </a:solidFill>
                <a:latin typeface="Arial"/>
                <a:ea typeface="Arial"/>
                <a:cs typeface="Arial"/>
                <a:sym typeface="Arial"/>
              </a:defRPr>
            </a:lvl6pPr>
            <a:lvl7pPr marL="0" marR="0" lvl="6" indent="0" algn="l" rtl="0">
              <a:spcBef>
                <a:spcPts val="0"/>
              </a:spcBef>
              <a:buNone/>
              <a:defRPr sz="1400" b="0" i="0" u="none" strike="noStrike" cap="none">
                <a:solidFill>
                  <a:schemeClr val="dk1"/>
                </a:solidFill>
                <a:latin typeface="Arial"/>
                <a:ea typeface="Arial"/>
                <a:cs typeface="Arial"/>
                <a:sym typeface="Arial"/>
              </a:defRPr>
            </a:lvl7pPr>
            <a:lvl8pPr marL="0" marR="0" lvl="7" indent="0" algn="l" rtl="0">
              <a:spcBef>
                <a:spcPts val="0"/>
              </a:spcBef>
              <a:buNone/>
              <a:defRPr sz="1400" b="0" i="0" u="none" strike="noStrike" cap="none">
                <a:solidFill>
                  <a:schemeClr val="dk1"/>
                </a:solidFill>
                <a:latin typeface="Arial"/>
                <a:ea typeface="Arial"/>
                <a:cs typeface="Arial"/>
                <a:sym typeface="Arial"/>
              </a:defRPr>
            </a:lvl8pPr>
            <a:lvl9pPr marL="0" marR="0" lvl="8" indent="0" algn="l" rtl="0">
              <a:spcBef>
                <a:spcPts val="0"/>
              </a:spcBef>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Char char="•"/>
              <a:defRPr>
                <a:latin typeface="Arial"/>
                <a:ea typeface="Arial"/>
                <a:cs typeface="Arial"/>
                <a:sym typeface="Arial"/>
              </a:defRPr>
            </a:lvl1pPr>
            <a:lvl2pPr marL="914400" lvl="1" indent="-342900" algn="l">
              <a:lnSpc>
                <a:spcPct val="90000"/>
              </a:lnSpc>
              <a:spcBef>
                <a:spcPts val="400"/>
              </a:spcBef>
              <a:spcAft>
                <a:spcPts val="0"/>
              </a:spcAft>
              <a:buClr>
                <a:schemeClr val="dk1"/>
              </a:buClr>
              <a:buSzPts val="1800"/>
              <a:buChar char="•"/>
              <a:defRPr>
                <a:latin typeface="Arial"/>
                <a:ea typeface="Arial"/>
                <a:cs typeface="Arial"/>
                <a:sym typeface="Arial"/>
              </a:defRPr>
            </a:lvl2pPr>
            <a:lvl3pPr marL="1371600" lvl="2" indent="-323850" algn="l">
              <a:lnSpc>
                <a:spcPct val="90000"/>
              </a:lnSpc>
              <a:spcBef>
                <a:spcPts val="400"/>
              </a:spcBef>
              <a:spcAft>
                <a:spcPts val="0"/>
              </a:spcAft>
              <a:buClr>
                <a:schemeClr val="dk1"/>
              </a:buClr>
              <a:buSzPts val="1500"/>
              <a:buChar char="•"/>
              <a:defRPr>
                <a:latin typeface="Arial"/>
                <a:ea typeface="Arial"/>
                <a:cs typeface="Arial"/>
                <a:sym typeface="Arial"/>
              </a:defRPr>
            </a:lvl3pPr>
            <a:lvl4pPr marL="1828800" lvl="3" indent="-317500" algn="l">
              <a:lnSpc>
                <a:spcPct val="90000"/>
              </a:lnSpc>
              <a:spcBef>
                <a:spcPts val="400"/>
              </a:spcBef>
              <a:spcAft>
                <a:spcPts val="0"/>
              </a:spcAft>
              <a:buClr>
                <a:schemeClr val="dk1"/>
              </a:buClr>
              <a:buSzPts val="1400"/>
              <a:buChar char="•"/>
              <a:defRPr>
                <a:latin typeface="Arial"/>
                <a:ea typeface="Arial"/>
                <a:cs typeface="Arial"/>
                <a:sym typeface="Arial"/>
              </a:defRPr>
            </a:lvl4pPr>
            <a:lvl5pPr marL="2286000" lvl="4" indent="-317500" algn="l">
              <a:lnSpc>
                <a:spcPct val="90000"/>
              </a:lnSpc>
              <a:spcBef>
                <a:spcPts val="400"/>
              </a:spcBef>
              <a:spcAft>
                <a:spcPts val="0"/>
              </a:spcAft>
              <a:buClr>
                <a:schemeClr val="dk1"/>
              </a:buClr>
              <a:buSzPts val="1400"/>
              <a:buChar char="•"/>
              <a:defRPr>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6"/>
          <p:cNvSpPr/>
          <p:nvPr/>
        </p:nvSpPr>
        <p:spPr>
          <a:xfrm>
            <a:off x="8228625" y="-528096"/>
            <a:ext cx="1380043" cy="1330037"/>
          </a:xfrm>
          <a:prstGeom prst="ellipse">
            <a:avLst/>
          </a:prstGeom>
          <a:solidFill>
            <a:srgbClr val="43AFE2"/>
          </a:solidFill>
          <a:ln w="19050" cap="flat" cmpd="sng">
            <a:solidFill>
              <a:srgbClr val="43AFE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71" name="Google Shape;71;p16"/>
          <p:cNvSpPr txBox="1">
            <a:spLocks noGrp="1"/>
          </p:cNvSpPr>
          <p:nvPr>
            <p:ph type="sldNum" idx="12"/>
          </p:nvPr>
        </p:nvSpPr>
        <p:spPr>
          <a:xfrm>
            <a:off x="8514375" y="136922"/>
            <a:ext cx="3429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75" name="Google Shape;75;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6" name="Google Shape;76;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3" name="Google Shape;83;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84" name="Google Shape;84;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8" name="Google Shape;88;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0" name="Google Shape;90;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2" name="Google Shape;92;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3" name="Google Shape;93;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
        <p:nvSpPr>
          <p:cNvPr id="100" name="Google Shape;100;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1" name="Google Shape;101;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2" name="Google Shape;102;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 name="Google Shape;105;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6" name="Google Shape;106;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7" name="Google Shape;107;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8" name="Google Shape;108;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09" name="Google Shape;109;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3"/>
          <p:cNvSpPr>
            <a:spLocks noGrp="1"/>
          </p:cNvSpPr>
          <p:nvPr>
            <p:ph type="pic" idx="2"/>
          </p:nvPr>
        </p:nvSpPr>
        <p:spPr>
          <a:xfrm>
            <a:off x="3887391" y="740569"/>
            <a:ext cx="4629150" cy="3655219"/>
          </a:xfrm>
          <a:prstGeom prst="rect">
            <a:avLst/>
          </a:prstGeom>
          <a:noFill/>
          <a:ln>
            <a:noFill/>
          </a:ln>
        </p:spPr>
      </p:sp>
      <p:sp>
        <p:nvSpPr>
          <p:cNvPr id="113" name="Google Shape;113;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4" name="Google Shape;114;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5" name="Google Shape;115;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16" name="Google Shape;116;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9" name="Google Shape;119;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1" name="Google Shape;121;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2" name="Google Shape;122;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7" name="Google Shape;127;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28" name="Google Shape;128;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Arial"/>
                <a:ea typeface="Arial"/>
                <a:cs typeface="Arial"/>
                <a:sym typeface="Arial"/>
              </a:defRPr>
            </a:lvl1pPr>
            <a:lvl2pPr marL="0" marR="0" lvl="1" indent="0" algn="l" rtl="0">
              <a:spcBef>
                <a:spcPts val="0"/>
              </a:spcBef>
              <a:buNone/>
              <a:defRPr sz="1400">
                <a:solidFill>
                  <a:schemeClr val="dk1"/>
                </a:solidFill>
                <a:latin typeface="Arial"/>
                <a:ea typeface="Arial"/>
                <a:cs typeface="Arial"/>
                <a:sym typeface="Arial"/>
              </a:defRPr>
            </a:lvl2pPr>
            <a:lvl3pPr marL="0" marR="0" lvl="2" indent="0" algn="l" rtl="0">
              <a:spcBef>
                <a:spcPts val="0"/>
              </a:spcBef>
              <a:buNone/>
              <a:defRPr sz="1400">
                <a:solidFill>
                  <a:schemeClr val="dk1"/>
                </a:solidFill>
                <a:latin typeface="Arial"/>
                <a:ea typeface="Arial"/>
                <a:cs typeface="Arial"/>
                <a:sym typeface="Arial"/>
              </a:defRPr>
            </a:lvl3pPr>
            <a:lvl4pPr marL="0" marR="0" lvl="3" indent="0" algn="l" rtl="0">
              <a:spcBef>
                <a:spcPts val="0"/>
              </a:spcBef>
              <a:buNone/>
              <a:defRPr sz="1400">
                <a:solidFill>
                  <a:schemeClr val="dk1"/>
                </a:solidFill>
                <a:latin typeface="Arial"/>
                <a:ea typeface="Arial"/>
                <a:cs typeface="Arial"/>
                <a:sym typeface="Arial"/>
              </a:defRPr>
            </a:lvl4pPr>
            <a:lvl5pPr marL="0" marR="0" lvl="4" indent="0" algn="l" rtl="0">
              <a:spcBef>
                <a:spcPts val="0"/>
              </a:spcBef>
              <a:buNone/>
              <a:defRPr sz="1400">
                <a:solidFill>
                  <a:schemeClr val="dk1"/>
                </a:solidFill>
                <a:latin typeface="Arial"/>
                <a:ea typeface="Arial"/>
                <a:cs typeface="Arial"/>
                <a:sym typeface="Arial"/>
              </a:defRPr>
            </a:lvl5pPr>
            <a:lvl6pPr marL="0" marR="0" lvl="5" indent="0" algn="l" rtl="0">
              <a:spcBef>
                <a:spcPts val="0"/>
              </a:spcBef>
              <a:buNone/>
              <a:defRPr sz="1400">
                <a:solidFill>
                  <a:schemeClr val="dk1"/>
                </a:solidFill>
                <a:latin typeface="Arial"/>
                <a:ea typeface="Arial"/>
                <a:cs typeface="Arial"/>
                <a:sym typeface="Arial"/>
              </a:defRPr>
            </a:lvl6pPr>
            <a:lvl7pPr marL="0" marR="0" lvl="6" indent="0" algn="l" rtl="0">
              <a:spcBef>
                <a:spcPts val="0"/>
              </a:spcBef>
              <a:buNone/>
              <a:defRPr sz="1400">
                <a:solidFill>
                  <a:schemeClr val="dk1"/>
                </a:solidFill>
                <a:latin typeface="Arial"/>
                <a:ea typeface="Arial"/>
                <a:cs typeface="Arial"/>
                <a:sym typeface="Arial"/>
              </a:defRPr>
            </a:lvl7pPr>
            <a:lvl8pPr marL="0" marR="0" lvl="7" indent="0" algn="l" rtl="0">
              <a:spcBef>
                <a:spcPts val="0"/>
              </a:spcBef>
              <a:buNone/>
              <a:defRPr sz="1400">
                <a:solidFill>
                  <a:schemeClr val="dk1"/>
                </a:solidFill>
                <a:latin typeface="Arial"/>
                <a:ea typeface="Arial"/>
                <a:cs typeface="Arial"/>
                <a:sym typeface="Arial"/>
              </a:defRPr>
            </a:lvl8pPr>
            <a:lvl9pPr marL="0" marR="0" lvl="8" indent="0" algn="l" rtl="0">
              <a:spcBef>
                <a:spcPts val="0"/>
              </a:spcBef>
              <a:buNone/>
              <a:defRPr sz="1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p:nvPr/>
        </p:nvSpPr>
        <p:spPr>
          <a:xfrm>
            <a:off x="8228625" y="-528096"/>
            <a:ext cx="1380043" cy="1330037"/>
          </a:xfrm>
          <a:prstGeom prst="ellipse">
            <a:avLst/>
          </a:prstGeom>
          <a:solidFill>
            <a:srgbClr val="43AFE2"/>
          </a:solidFill>
          <a:ln w="19050" cap="flat" cmpd="sng">
            <a:solidFill>
              <a:srgbClr val="43AFE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 name="Google Shape;54;p13"/>
          <p:cNvSpPr txBox="1"/>
          <p:nvPr/>
        </p:nvSpPr>
        <p:spPr>
          <a:xfrm>
            <a:off x="8514375" y="136922"/>
            <a:ext cx="342900" cy="27384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fld id="{00000000-1234-1234-1234-123412341234}" type="slidenum">
              <a:rPr lang="en-GB" sz="1400" b="0" i="0" u="none" strike="noStrike" cap="none">
                <a:solidFill>
                  <a:schemeClr val="dk1"/>
                </a:solidFill>
                <a:latin typeface="Arial"/>
                <a:ea typeface="Arial"/>
                <a:cs typeface="Arial"/>
                <a:sym typeface="Arial"/>
              </a:rPr>
              <a:t>‹#›</a:t>
            </a:fld>
            <a:endParaRPr sz="1400" b="0" i="0" u="none" strike="noStrike" cap="none">
              <a:solidFill>
                <a:schemeClr val="dk1"/>
              </a:solidFill>
              <a:latin typeface="Arial"/>
              <a:ea typeface="Arial"/>
              <a:cs typeface="Arial"/>
              <a:sym typeface="Arial"/>
            </a:endParaRPr>
          </a:p>
        </p:txBody>
      </p:sp>
      <p:pic>
        <p:nvPicPr>
          <p:cNvPr id="55" name="Google Shape;55;p13" descr="A logo with blue text&#10;&#10;AI-generated content may be incorrect."/>
          <p:cNvPicPr preferRelativeResize="0"/>
          <p:nvPr/>
        </p:nvPicPr>
        <p:blipFill rotWithShape="1">
          <a:blip r:embed="rId14">
            <a:alphaModFix/>
          </a:blip>
          <a:srcRect/>
          <a:stretch/>
        </p:blipFill>
        <p:spPr>
          <a:xfrm>
            <a:off x="389659" y="4251518"/>
            <a:ext cx="1655402" cy="860809"/>
          </a:xfrm>
          <a:prstGeom prst="rect">
            <a:avLst/>
          </a:prstGeom>
          <a:noFill/>
          <a:ln>
            <a:noFill/>
          </a:ln>
        </p:spPr>
      </p:pic>
      <p:sp>
        <p:nvSpPr>
          <p:cNvPr id="56" name="Google Shape;56;p13"/>
          <p:cNvSpPr/>
          <p:nvPr/>
        </p:nvSpPr>
        <p:spPr>
          <a:xfrm>
            <a:off x="0" y="0"/>
            <a:ext cx="286725" cy="2709006"/>
          </a:xfrm>
          <a:prstGeom prst="rect">
            <a:avLst/>
          </a:prstGeom>
          <a:solidFill>
            <a:srgbClr val="0A304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highlight>
                <a:srgbClr val="FFFF00"/>
              </a:highlight>
              <a:latin typeface="Arial"/>
              <a:ea typeface="Arial"/>
              <a:cs typeface="Arial"/>
              <a:sym typeface="Arial"/>
            </a:endParaRPr>
          </a:p>
        </p:txBody>
      </p:sp>
      <p:sp>
        <p:nvSpPr>
          <p:cNvPr id="57" name="Google Shape;57;p13"/>
          <p:cNvSpPr/>
          <p:nvPr/>
        </p:nvSpPr>
        <p:spPr>
          <a:xfrm>
            <a:off x="0" y="2709006"/>
            <a:ext cx="286725" cy="2441972"/>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8" name="Google Shape;58;p13" descr="A logo with text on it&#10;&#10;AI-generated content may be incorrect."/>
          <p:cNvPicPr preferRelativeResize="0"/>
          <p:nvPr/>
        </p:nvPicPr>
        <p:blipFill rotWithShape="1">
          <a:blip r:embed="rId15">
            <a:alphaModFix/>
          </a:blip>
          <a:srcRect/>
          <a:stretch/>
        </p:blipFill>
        <p:spPr>
          <a:xfrm>
            <a:off x="7603874" y="4179459"/>
            <a:ext cx="1655401" cy="110893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nvPr>
        </p:nvSpPr>
        <p:spPr>
          <a:xfrm>
            <a:off x="1143000" y="982266"/>
            <a:ext cx="6858000" cy="1790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100000"/>
              <a:buFont typeface="ADLaM Display"/>
              <a:buNone/>
            </a:pPr>
            <a:r>
              <a:rPr lang="en-GB"/>
              <a:t>Implementation Theories, Models and Frameworks</a:t>
            </a:r>
            <a:endParaRPr/>
          </a:p>
        </p:txBody>
      </p:sp>
      <p:sp>
        <p:nvSpPr>
          <p:cNvPr id="134" name="Google Shape;134;p26"/>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GB"/>
              <a:t>By Team Two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188" name="Google Shape;188;p3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189" name="Google Shape;189;p35"/>
          <p:cNvPicPr preferRelativeResize="0"/>
          <p:nvPr/>
        </p:nvPicPr>
        <p:blipFill>
          <a:blip r:embed="rId3">
            <a:alphaModFix/>
          </a:blip>
          <a:stretch>
            <a:fillRect/>
          </a:stretch>
        </p:blipFill>
        <p:spPr>
          <a:xfrm>
            <a:off x="1101852" y="0"/>
            <a:ext cx="6940296"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628650" y="273851"/>
            <a:ext cx="7886700" cy="727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sz="3500">
                <a:latin typeface="Times New Roman"/>
                <a:ea typeface="Times New Roman"/>
                <a:cs typeface="Times New Roman"/>
                <a:sym typeface="Times New Roman"/>
              </a:rPr>
              <a:t>Diffusion of Innovation Theory  </a:t>
            </a:r>
            <a:endParaRPr sz="2400">
              <a:latin typeface="Times New Roman"/>
              <a:ea typeface="Times New Roman"/>
              <a:cs typeface="Times New Roman"/>
              <a:sym typeface="Times New Roman"/>
            </a:endParaRPr>
          </a:p>
        </p:txBody>
      </p:sp>
      <p:sp>
        <p:nvSpPr>
          <p:cNvPr id="195" name="Google Shape;195;p36"/>
          <p:cNvSpPr txBox="1">
            <a:spLocks noGrp="1"/>
          </p:cNvSpPr>
          <p:nvPr>
            <p:ph type="body" idx="1"/>
          </p:nvPr>
        </p:nvSpPr>
        <p:spPr>
          <a:xfrm>
            <a:off x="628650" y="902126"/>
            <a:ext cx="7886700" cy="3435900"/>
          </a:xfrm>
          <a:prstGeom prst="rect">
            <a:avLst/>
          </a:prstGeom>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GB" sz="1900">
                <a:latin typeface="Times New Roman"/>
                <a:ea typeface="Times New Roman"/>
                <a:cs typeface="Times New Roman"/>
                <a:sym typeface="Times New Roman"/>
              </a:rPr>
              <a:t>•In simple term the diffusion of theory is the process that occurs as people adopt a new idea, product, practice, philosophy, and so on.</a:t>
            </a:r>
            <a:endParaRPr sz="1900">
              <a:latin typeface="Times New Roman"/>
              <a:ea typeface="Times New Roman"/>
              <a:cs typeface="Times New Roman"/>
              <a:sym typeface="Times New Roman"/>
            </a:endParaRPr>
          </a:p>
          <a:p>
            <a:pPr marL="0" lvl="0" indent="0" algn="l" rtl="0">
              <a:spcBef>
                <a:spcPts val="800"/>
              </a:spcBef>
              <a:spcAft>
                <a:spcPts val="0"/>
              </a:spcAft>
              <a:buNone/>
            </a:pPr>
            <a:endParaRPr sz="1200">
              <a:latin typeface="Times New Roman"/>
              <a:ea typeface="Times New Roman"/>
              <a:cs typeface="Times New Roman"/>
              <a:sym typeface="Times New Roman"/>
            </a:endParaRPr>
          </a:p>
        </p:txBody>
      </p:sp>
      <p:pic>
        <p:nvPicPr>
          <p:cNvPr id="196" name="Google Shape;196;p36"/>
          <p:cNvPicPr preferRelativeResize="0"/>
          <p:nvPr/>
        </p:nvPicPr>
        <p:blipFill>
          <a:blip r:embed="rId3">
            <a:alphaModFix/>
          </a:blip>
          <a:stretch>
            <a:fillRect/>
          </a:stretch>
        </p:blipFill>
        <p:spPr>
          <a:xfrm>
            <a:off x="557225" y="1610600"/>
            <a:ext cx="8029575" cy="32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628650" y="124319"/>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GB" sz="4400">
                <a:latin typeface="Times New Roman"/>
                <a:ea typeface="Times New Roman"/>
                <a:cs typeface="Times New Roman"/>
                <a:sym typeface="Times New Roman"/>
              </a:rPr>
              <a:t>Socio-Ecological Model</a:t>
            </a:r>
            <a:endParaRPr>
              <a:latin typeface="Times New Roman"/>
              <a:ea typeface="Times New Roman"/>
              <a:cs typeface="Times New Roman"/>
              <a:sym typeface="Times New Roman"/>
            </a:endParaRPr>
          </a:p>
        </p:txBody>
      </p:sp>
      <p:sp>
        <p:nvSpPr>
          <p:cNvPr id="202" name="Google Shape;202;p37"/>
          <p:cNvSpPr txBox="1">
            <a:spLocks noGrp="1"/>
          </p:cNvSpPr>
          <p:nvPr>
            <p:ph type="body" idx="1"/>
          </p:nvPr>
        </p:nvSpPr>
        <p:spPr>
          <a:xfrm>
            <a:off x="668525" y="104029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1000"/>
              </a:spcBef>
              <a:spcAft>
                <a:spcPts val="0"/>
              </a:spcAft>
              <a:buClr>
                <a:schemeClr val="dk1"/>
              </a:buClr>
              <a:buSzPts val="770"/>
              <a:buFont typeface="Arial"/>
              <a:buNone/>
            </a:pPr>
            <a:r>
              <a:rPr lang="en-GB" sz="1960" dirty="0">
                <a:latin typeface="Times New Roman"/>
                <a:ea typeface="Times New Roman"/>
                <a:cs typeface="Times New Roman"/>
                <a:sym typeface="Times New Roman"/>
              </a:rPr>
              <a:t>•Illustrates the importance of networks of people and structures that surround an individual</a:t>
            </a:r>
            <a:endParaRPr sz="1960" dirty="0">
              <a:latin typeface="Times New Roman"/>
              <a:ea typeface="Times New Roman"/>
              <a:cs typeface="Times New Roman"/>
              <a:sym typeface="Times New Roman"/>
            </a:endParaRPr>
          </a:p>
          <a:p>
            <a:pPr marL="0" lvl="0" indent="0" algn="l" rtl="0">
              <a:lnSpc>
                <a:spcPct val="70000"/>
              </a:lnSpc>
              <a:spcBef>
                <a:spcPts val="1000"/>
              </a:spcBef>
              <a:spcAft>
                <a:spcPts val="0"/>
              </a:spcAft>
              <a:buClr>
                <a:schemeClr val="dk1"/>
              </a:buClr>
              <a:buSzPts val="770"/>
              <a:buFont typeface="Arial"/>
              <a:buNone/>
            </a:pPr>
            <a:r>
              <a:rPr lang="en-GB" sz="1960" dirty="0">
                <a:latin typeface="Times New Roman"/>
                <a:ea typeface="Times New Roman"/>
                <a:cs typeface="Times New Roman"/>
                <a:sym typeface="Times New Roman"/>
              </a:rPr>
              <a:t>•Explains how health </a:t>
            </a:r>
            <a:r>
              <a:rPr lang="en-GB" sz="1960" dirty="0" err="1">
                <a:latin typeface="Times New Roman"/>
                <a:ea typeface="Times New Roman"/>
                <a:cs typeface="Times New Roman"/>
                <a:sym typeface="Times New Roman"/>
              </a:rPr>
              <a:t>behaviors</a:t>
            </a:r>
            <a:r>
              <a:rPr lang="en-GB" sz="1960" dirty="0">
                <a:latin typeface="Times New Roman"/>
                <a:ea typeface="Times New Roman"/>
                <a:cs typeface="Times New Roman"/>
                <a:sym typeface="Times New Roman"/>
              </a:rPr>
              <a:t> and outcomes are influenced by multiple levels of factors</a:t>
            </a:r>
            <a:endParaRPr sz="1960" dirty="0">
              <a:latin typeface="Times New Roman"/>
              <a:ea typeface="Times New Roman"/>
              <a:cs typeface="Times New Roman"/>
              <a:sym typeface="Times New Roman"/>
            </a:endParaRPr>
          </a:p>
          <a:p>
            <a:pPr marL="0" lvl="0" indent="0" algn="l" rtl="0">
              <a:lnSpc>
                <a:spcPct val="70000"/>
              </a:lnSpc>
              <a:spcBef>
                <a:spcPts val="1000"/>
              </a:spcBef>
              <a:spcAft>
                <a:spcPts val="0"/>
              </a:spcAft>
              <a:buClr>
                <a:schemeClr val="dk1"/>
              </a:buClr>
              <a:buSzPts val="770"/>
              <a:buFont typeface="Arial"/>
              <a:buNone/>
            </a:pPr>
            <a:r>
              <a:rPr lang="en-GB" sz="1679" dirty="0">
                <a:latin typeface="Times New Roman"/>
                <a:ea typeface="Times New Roman"/>
                <a:cs typeface="Times New Roman"/>
                <a:sym typeface="Times New Roman"/>
              </a:rPr>
              <a:t>        • Individual (gender, age, socioeconomic status)</a:t>
            </a:r>
            <a:endParaRPr sz="1679" dirty="0">
              <a:latin typeface="Times New Roman"/>
              <a:ea typeface="Times New Roman"/>
              <a:cs typeface="Times New Roman"/>
              <a:sym typeface="Times New Roman"/>
            </a:endParaRPr>
          </a:p>
          <a:p>
            <a:pPr marL="469900" lvl="0" indent="0" algn="l" rtl="0">
              <a:lnSpc>
                <a:spcPct val="70000"/>
              </a:lnSpc>
              <a:spcBef>
                <a:spcPts val="500"/>
              </a:spcBef>
              <a:spcAft>
                <a:spcPts val="0"/>
              </a:spcAft>
              <a:buClr>
                <a:schemeClr val="dk1"/>
              </a:buClr>
              <a:buSzPts val="770"/>
              <a:buFont typeface="Arial"/>
              <a:buNone/>
            </a:pPr>
            <a:r>
              <a:rPr lang="en-GB" sz="1679" dirty="0">
                <a:latin typeface="Times New Roman"/>
                <a:ea typeface="Times New Roman"/>
                <a:cs typeface="Times New Roman"/>
                <a:sym typeface="Times New Roman"/>
              </a:rPr>
              <a:t>•Interpersonal/Family and peer (Parental support)</a:t>
            </a:r>
            <a:endParaRPr sz="1679" dirty="0">
              <a:latin typeface="Times New Roman"/>
              <a:ea typeface="Times New Roman"/>
              <a:cs typeface="Times New Roman"/>
              <a:sym typeface="Times New Roman"/>
            </a:endParaRPr>
          </a:p>
          <a:p>
            <a:pPr marL="469900" lvl="0" indent="0" algn="l" rtl="0">
              <a:lnSpc>
                <a:spcPct val="70000"/>
              </a:lnSpc>
              <a:spcBef>
                <a:spcPts val="500"/>
              </a:spcBef>
              <a:spcAft>
                <a:spcPts val="0"/>
              </a:spcAft>
              <a:buClr>
                <a:schemeClr val="dk1"/>
              </a:buClr>
              <a:buSzPts val="770"/>
              <a:buFont typeface="Arial"/>
              <a:buNone/>
            </a:pPr>
            <a:r>
              <a:rPr lang="en-GB" sz="1679" dirty="0">
                <a:latin typeface="Times New Roman"/>
                <a:ea typeface="Times New Roman"/>
                <a:cs typeface="Times New Roman"/>
                <a:sym typeface="Times New Roman"/>
              </a:rPr>
              <a:t>•Organizational/School level (peer to peer support, capacity of teachers, accessible physical environment and education materials)</a:t>
            </a:r>
            <a:endParaRPr sz="1679" dirty="0">
              <a:latin typeface="Times New Roman"/>
              <a:ea typeface="Times New Roman"/>
              <a:cs typeface="Times New Roman"/>
              <a:sym typeface="Times New Roman"/>
            </a:endParaRPr>
          </a:p>
          <a:p>
            <a:pPr marL="469900" lvl="0" indent="0" algn="l" rtl="0">
              <a:lnSpc>
                <a:spcPct val="70000"/>
              </a:lnSpc>
              <a:spcBef>
                <a:spcPts val="500"/>
              </a:spcBef>
              <a:spcAft>
                <a:spcPts val="0"/>
              </a:spcAft>
              <a:buClr>
                <a:schemeClr val="dk1"/>
              </a:buClr>
              <a:buSzPts val="770"/>
              <a:buFont typeface="Arial"/>
              <a:buNone/>
            </a:pPr>
            <a:r>
              <a:rPr lang="en-GB" sz="1679" dirty="0">
                <a:latin typeface="Times New Roman"/>
                <a:ea typeface="Times New Roman"/>
                <a:cs typeface="Times New Roman"/>
                <a:sym typeface="Times New Roman"/>
              </a:rPr>
              <a:t>•Community level (Cultural norms/ practices/ concepts)</a:t>
            </a:r>
            <a:endParaRPr sz="1679" dirty="0">
              <a:latin typeface="Times New Roman"/>
              <a:ea typeface="Times New Roman"/>
              <a:cs typeface="Times New Roman"/>
              <a:sym typeface="Times New Roman"/>
            </a:endParaRPr>
          </a:p>
          <a:p>
            <a:pPr marL="469900" lvl="0" indent="0" algn="l" rtl="0">
              <a:lnSpc>
                <a:spcPct val="70000"/>
              </a:lnSpc>
              <a:spcBef>
                <a:spcPts val="500"/>
              </a:spcBef>
              <a:spcAft>
                <a:spcPts val="0"/>
              </a:spcAft>
              <a:buClr>
                <a:schemeClr val="dk1"/>
              </a:buClr>
              <a:buSzPts val="770"/>
              <a:buFont typeface="Arial"/>
              <a:buNone/>
            </a:pPr>
            <a:r>
              <a:rPr lang="en-GB" sz="1679" dirty="0">
                <a:latin typeface="Times New Roman"/>
                <a:ea typeface="Times New Roman"/>
                <a:cs typeface="Times New Roman"/>
                <a:sym typeface="Times New Roman"/>
              </a:rPr>
              <a:t>•Macro-level (policy, guidelines, war)</a:t>
            </a:r>
            <a:endParaRPr sz="1679" dirty="0">
              <a:latin typeface="Times New Roman"/>
              <a:ea typeface="Times New Roman"/>
              <a:cs typeface="Times New Roman"/>
              <a:sym typeface="Times New Roman"/>
            </a:endParaRPr>
          </a:p>
          <a:p>
            <a:pPr marL="177800" lvl="0" indent="-38100" algn="l" rtl="0">
              <a:lnSpc>
                <a:spcPct val="70000"/>
              </a:lnSpc>
              <a:spcBef>
                <a:spcPts val="0"/>
              </a:spcBef>
              <a:spcAft>
                <a:spcPts val="0"/>
              </a:spcAft>
              <a:buClr>
                <a:schemeClr val="dk1"/>
              </a:buClr>
              <a:buSzPts val="1470"/>
              <a:buNone/>
            </a:pPr>
            <a:endParaRPr sz="1470" dirty="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sz="3600">
                <a:latin typeface="Times New Roman"/>
                <a:ea typeface="Times New Roman"/>
                <a:cs typeface="Times New Roman"/>
                <a:sym typeface="Times New Roman"/>
              </a:rPr>
              <a:t>Organizational change theory</a:t>
            </a:r>
            <a:endParaRPr sz="3600">
              <a:latin typeface="Times New Roman"/>
              <a:ea typeface="Times New Roman"/>
              <a:cs typeface="Times New Roman"/>
              <a:sym typeface="Times New Roman"/>
            </a:endParaRPr>
          </a:p>
        </p:txBody>
      </p:sp>
      <p:sp>
        <p:nvSpPr>
          <p:cNvPr id="208" name="Google Shape;208;p38"/>
          <p:cNvSpPr txBox="1">
            <a:spLocks noGrp="1"/>
          </p:cNvSpPr>
          <p:nvPr>
            <p:ph type="body" idx="1"/>
          </p:nvPr>
        </p:nvSpPr>
        <p:spPr>
          <a:xfrm>
            <a:off x="628650" y="1081432"/>
            <a:ext cx="7886700" cy="3263400"/>
          </a:xfrm>
          <a:prstGeom prst="rect">
            <a:avLst/>
          </a:prstGeom>
        </p:spPr>
        <p:txBody>
          <a:bodyPr spcFirstLastPara="1" wrap="square" lIns="68575" tIns="34275" rIns="68575" bIns="34275" anchor="t" anchorCtr="0">
            <a:normAutofit lnSpcReduction="10000"/>
          </a:bodyPr>
          <a:lstStyle/>
          <a:p>
            <a:pPr marL="457200" lvl="0" indent="-361950" algn="l" rtl="0">
              <a:spcBef>
                <a:spcPts val="800"/>
              </a:spcBef>
              <a:spcAft>
                <a:spcPts val="0"/>
              </a:spcAft>
              <a:buSzPts val="2100"/>
              <a:buFont typeface="Times New Roman"/>
              <a:buChar char="•"/>
            </a:pPr>
            <a:r>
              <a:rPr lang="en-GB" dirty="0">
                <a:latin typeface="Times New Roman"/>
                <a:ea typeface="Times New Roman"/>
                <a:cs typeface="Times New Roman"/>
                <a:sym typeface="Times New Roman"/>
              </a:rPr>
              <a:t>Organizational readiness for change is basically about how much people in an organization want to implement a change and how confident they feel that they can do it together. </a:t>
            </a:r>
            <a:endParaRPr dirty="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GB" dirty="0">
                <a:latin typeface="Times New Roman"/>
                <a:ea typeface="Times New Roman"/>
                <a:cs typeface="Times New Roman"/>
                <a:sym typeface="Times New Roman"/>
              </a:rPr>
              <a:t>Readiness grows when staff see the change as valuable, understand what it requires, feel they have enough resources, and believe the situation allows successful implementation. </a:t>
            </a:r>
            <a:endParaRPr dirty="0">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Char char="•"/>
            </a:pPr>
            <a:r>
              <a:rPr lang="en-GB" dirty="0">
                <a:latin typeface="Times New Roman"/>
                <a:ea typeface="Times New Roman"/>
                <a:cs typeface="Times New Roman"/>
                <a:sym typeface="Times New Roman"/>
              </a:rPr>
              <a:t>When readiness is high, people put more effort into the change, persist through challenges, and work together better, leading to stronger implementation. The theory helps clarify what truly drives successful organizational change and why some change efforts fail even when resources are available.</a:t>
            </a:r>
            <a:endParaRPr sz="3100" dirty="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628650" y="273849"/>
            <a:ext cx="7886700" cy="802800"/>
          </a:xfrm>
          <a:prstGeom prst="rect">
            <a:avLst/>
          </a:prstGeom>
        </p:spPr>
        <p:txBody>
          <a:bodyPr spcFirstLastPara="1" wrap="square" lIns="68575" tIns="34275" rIns="68575" bIns="34275" anchor="ctr" anchorCtr="0">
            <a:normAutofit/>
          </a:bodyPr>
          <a:lstStyle/>
          <a:p>
            <a:pPr marL="0" lvl="0" indent="0" algn="l" rtl="0">
              <a:lnSpc>
                <a:spcPct val="115000"/>
              </a:lnSpc>
              <a:spcBef>
                <a:spcPts val="1200"/>
              </a:spcBef>
              <a:spcAft>
                <a:spcPts val="1200"/>
              </a:spcAft>
              <a:buClr>
                <a:schemeClr val="dk1"/>
              </a:buClr>
              <a:buSzPts val="1100"/>
              <a:buFont typeface="Arial"/>
              <a:buNone/>
            </a:pPr>
            <a:r>
              <a:rPr lang="en-GB" sz="2600">
                <a:latin typeface="Times New Roman"/>
                <a:ea typeface="Times New Roman"/>
                <a:cs typeface="Times New Roman"/>
                <a:sym typeface="Times New Roman"/>
              </a:rPr>
              <a:t>The Proctor Implementation Outcomes Framework</a:t>
            </a:r>
            <a:endParaRPr sz="3800">
              <a:latin typeface="Times New Roman"/>
              <a:ea typeface="Times New Roman"/>
              <a:cs typeface="Times New Roman"/>
              <a:sym typeface="Times New Roman"/>
            </a:endParaRPr>
          </a:p>
        </p:txBody>
      </p:sp>
      <p:sp>
        <p:nvSpPr>
          <p:cNvPr id="214" name="Google Shape;214;p39"/>
          <p:cNvSpPr txBox="1">
            <a:spLocks noGrp="1"/>
          </p:cNvSpPr>
          <p:nvPr>
            <p:ph type="body" idx="1"/>
          </p:nvPr>
        </p:nvSpPr>
        <p:spPr>
          <a:xfrm>
            <a:off x="628650" y="1076651"/>
            <a:ext cx="7886700" cy="3555900"/>
          </a:xfrm>
          <a:prstGeom prst="rect">
            <a:avLst/>
          </a:prstGeom>
        </p:spPr>
        <p:txBody>
          <a:bodyPr spcFirstLastPara="1" wrap="square" lIns="68575" tIns="34275" rIns="68575" bIns="34275" anchor="t" anchorCtr="0">
            <a:noAutofit/>
          </a:bodyPr>
          <a:lstStyle/>
          <a:p>
            <a:pPr marL="0" lvl="0" indent="0" algn="l" rtl="0">
              <a:lnSpc>
                <a:spcPct val="95000"/>
              </a:lnSpc>
              <a:spcBef>
                <a:spcPts val="1200"/>
              </a:spcBef>
              <a:spcAft>
                <a:spcPts val="0"/>
              </a:spcAft>
              <a:buSzPts val="852"/>
              <a:buNone/>
            </a:pPr>
            <a:r>
              <a:rPr lang="en-GB" sz="1727">
                <a:latin typeface="Times New Roman"/>
                <a:ea typeface="Times New Roman"/>
                <a:cs typeface="Times New Roman"/>
                <a:sym typeface="Times New Roman"/>
              </a:rPr>
              <a:t>The Proctor Implementation Outcomes Framework lays out eight key outcomes that help researchers and programs understand whether an intervention is being implemented well not just whether it “works.” </a:t>
            </a:r>
            <a:endParaRPr sz="1727">
              <a:latin typeface="Times New Roman"/>
              <a:ea typeface="Times New Roman"/>
              <a:cs typeface="Times New Roman"/>
              <a:sym typeface="Times New Roman"/>
            </a:endParaRPr>
          </a:p>
          <a:p>
            <a:pPr marL="0" lvl="0" indent="0" algn="l" rtl="0">
              <a:lnSpc>
                <a:spcPct val="95000"/>
              </a:lnSpc>
              <a:spcBef>
                <a:spcPts val="1200"/>
              </a:spcBef>
              <a:spcAft>
                <a:spcPts val="0"/>
              </a:spcAft>
              <a:buSzPts val="852"/>
              <a:buNone/>
            </a:pPr>
            <a:r>
              <a:rPr lang="en-GB" sz="1727">
                <a:latin typeface="Times New Roman"/>
                <a:ea typeface="Times New Roman"/>
                <a:cs typeface="Times New Roman"/>
                <a:sym typeface="Times New Roman"/>
              </a:rPr>
              <a:t>These outcomes include </a:t>
            </a:r>
            <a:r>
              <a:rPr lang="en-GB" sz="1727" b="1">
                <a:latin typeface="Times New Roman"/>
                <a:ea typeface="Times New Roman"/>
                <a:cs typeface="Times New Roman"/>
                <a:sym typeface="Times New Roman"/>
              </a:rPr>
              <a:t>acceptability, adoption, appropriateness, feasibility, fidelity, implementation cost, penetration, and sustainability</a:t>
            </a:r>
            <a:r>
              <a:rPr lang="en-GB" sz="1727">
                <a:latin typeface="Times New Roman"/>
                <a:ea typeface="Times New Roman"/>
                <a:cs typeface="Times New Roman"/>
                <a:sym typeface="Times New Roman"/>
              </a:rPr>
              <a:t>. </a:t>
            </a:r>
            <a:endParaRPr sz="1727">
              <a:latin typeface="Times New Roman"/>
              <a:ea typeface="Times New Roman"/>
              <a:cs typeface="Times New Roman"/>
              <a:sym typeface="Times New Roman"/>
            </a:endParaRPr>
          </a:p>
          <a:p>
            <a:pPr marL="0" lvl="0" indent="0" algn="l" rtl="0">
              <a:lnSpc>
                <a:spcPct val="95000"/>
              </a:lnSpc>
              <a:spcBef>
                <a:spcPts val="1200"/>
              </a:spcBef>
              <a:spcAft>
                <a:spcPts val="0"/>
              </a:spcAft>
              <a:buSzPts val="852"/>
              <a:buNone/>
            </a:pPr>
            <a:r>
              <a:rPr lang="en-GB" sz="1727">
                <a:latin typeface="Times New Roman"/>
                <a:ea typeface="Times New Roman"/>
                <a:cs typeface="Times New Roman"/>
                <a:sym typeface="Times New Roman"/>
              </a:rPr>
              <a:t>The framework separates these from clinical or service outcomes, because even the best intervention won’t help people if it isn’t delivered properly. </a:t>
            </a:r>
            <a:endParaRPr sz="1727">
              <a:latin typeface="Times New Roman"/>
              <a:ea typeface="Times New Roman"/>
              <a:cs typeface="Times New Roman"/>
              <a:sym typeface="Times New Roman"/>
            </a:endParaRPr>
          </a:p>
          <a:p>
            <a:pPr marL="0" lvl="0" indent="0" algn="l" rtl="0">
              <a:lnSpc>
                <a:spcPct val="95000"/>
              </a:lnSpc>
              <a:spcBef>
                <a:spcPts val="1200"/>
              </a:spcBef>
              <a:spcAft>
                <a:spcPts val="0"/>
              </a:spcAft>
              <a:buClr>
                <a:schemeClr val="dk1"/>
              </a:buClr>
              <a:buSzPts val="852"/>
              <a:buFont typeface="Arial"/>
              <a:buNone/>
            </a:pPr>
            <a:r>
              <a:rPr lang="en-GB" sz="1727">
                <a:latin typeface="Times New Roman"/>
                <a:ea typeface="Times New Roman"/>
                <a:cs typeface="Times New Roman"/>
                <a:sym typeface="Times New Roman"/>
              </a:rPr>
              <a:t>By defining and standardizing these outcomes, the model gives researchers a clear way to measure implementation success, identify barriers, and compare different implementation strategies.</a:t>
            </a:r>
            <a:endParaRPr sz="1727">
              <a:latin typeface="Times New Roman"/>
              <a:ea typeface="Times New Roman"/>
              <a:cs typeface="Times New Roman"/>
              <a:sym typeface="Times New Roman"/>
            </a:endParaRPr>
          </a:p>
          <a:p>
            <a:pPr marL="0" lvl="0" indent="0" algn="l" rtl="0">
              <a:lnSpc>
                <a:spcPct val="70000"/>
              </a:lnSpc>
              <a:spcBef>
                <a:spcPts val="1200"/>
              </a:spcBef>
              <a:spcAft>
                <a:spcPts val="0"/>
              </a:spcAft>
              <a:buSzPts val="852"/>
              <a:buNone/>
            </a:pPr>
            <a:endParaRPr sz="1727">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sz="3100">
                <a:latin typeface="Times New Roman"/>
                <a:ea typeface="Times New Roman"/>
                <a:cs typeface="Times New Roman"/>
                <a:sym typeface="Times New Roman"/>
              </a:rPr>
              <a:t> Implementation Research Logic Model(IRLM)</a:t>
            </a:r>
            <a:endParaRPr sz="3100">
              <a:latin typeface="Times New Roman"/>
              <a:ea typeface="Times New Roman"/>
              <a:cs typeface="Times New Roman"/>
              <a:sym typeface="Times New Roman"/>
            </a:endParaRPr>
          </a:p>
        </p:txBody>
      </p:sp>
      <p:sp>
        <p:nvSpPr>
          <p:cNvPr id="220" name="Google Shape;220;p40"/>
          <p:cNvSpPr txBox="1">
            <a:spLocks noGrp="1"/>
          </p:cNvSpPr>
          <p:nvPr>
            <p:ph type="body" idx="1"/>
          </p:nvPr>
        </p:nvSpPr>
        <p:spPr>
          <a:xfrm>
            <a:off x="628650" y="1166250"/>
            <a:ext cx="7886700" cy="3466500"/>
          </a:xfrm>
          <a:prstGeom prst="rect">
            <a:avLst/>
          </a:prstGeom>
        </p:spPr>
        <p:txBody>
          <a:bodyPr spcFirstLastPara="1" wrap="square" lIns="68575" tIns="34275" rIns="68575" bIns="34275" anchor="t" anchorCtr="0">
            <a:noAutofit/>
          </a:bodyPr>
          <a:lstStyle/>
          <a:p>
            <a:pPr marL="457200" lvl="0" indent="-381000" algn="l" rtl="0">
              <a:lnSpc>
                <a:spcPct val="115000"/>
              </a:lnSpc>
              <a:spcBef>
                <a:spcPts val="1200"/>
              </a:spcBef>
              <a:spcAft>
                <a:spcPts val="0"/>
              </a:spcAft>
              <a:buSzPts val="2400"/>
              <a:buFont typeface="Times New Roman"/>
              <a:buChar char="•"/>
            </a:pPr>
            <a:r>
              <a:rPr lang="en-GB" sz="1900">
                <a:latin typeface="Times New Roman"/>
                <a:ea typeface="Times New Roman"/>
                <a:cs typeface="Times New Roman"/>
                <a:sym typeface="Times New Roman"/>
              </a:rPr>
              <a:t>It is a method for  planning, executing, reporting, and synthesizing implementation projects</a:t>
            </a:r>
            <a:endParaRPr sz="1900">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en-GB" sz="1900">
                <a:latin typeface="Times New Roman"/>
                <a:ea typeface="Times New Roman"/>
                <a:cs typeface="Times New Roman"/>
                <a:sym typeface="Times New Roman"/>
              </a:rPr>
              <a:t>Highly used model</a:t>
            </a:r>
            <a:endParaRPr sz="1900">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en-GB" sz="1900">
                <a:latin typeface="Times New Roman"/>
                <a:ea typeface="Times New Roman"/>
                <a:cs typeface="Times New Roman"/>
                <a:sym typeface="Times New Roman"/>
              </a:rPr>
              <a:t>multiple purposes :</a:t>
            </a:r>
            <a:endParaRPr sz="1900">
              <a:latin typeface="Times New Roman"/>
              <a:ea typeface="Times New Roman"/>
              <a:cs typeface="Times New Roman"/>
              <a:sym typeface="Times New Roman"/>
            </a:endParaRPr>
          </a:p>
          <a:p>
            <a:pPr marL="914400" lvl="1" indent="-361950" algn="l" rtl="0">
              <a:lnSpc>
                <a:spcPct val="115000"/>
              </a:lnSpc>
              <a:spcBef>
                <a:spcPts val="0"/>
              </a:spcBef>
              <a:spcAft>
                <a:spcPts val="0"/>
              </a:spcAft>
              <a:buSzPts val="2100"/>
              <a:buFont typeface="Times New Roman"/>
              <a:buChar char="•"/>
            </a:pPr>
            <a:r>
              <a:rPr lang="en-GB" sz="1900">
                <a:latin typeface="Times New Roman"/>
                <a:ea typeface="Times New Roman"/>
                <a:cs typeface="Times New Roman"/>
                <a:sym typeface="Times New Roman"/>
              </a:rPr>
              <a:t>To improve the rigor and reproducibility of projects</a:t>
            </a:r>
            <a:endParaRPr sz="1900">
              <a:latin typeface="Times New Roman"/>
              <a:ea typeface="Times New Roman"/>
              <a:cs typeface="Times New Roman"/>
              <a:sym typeface="Times New Roman"/>
            </a:endParaRPr>
          </a:p>
          <a:p>
            <a:pPr marL="914400" lvl="1" indent="-361950" algn="l" rtl="0">
              <a:lnSpc>
                <a:spcPct val="115000"/>
              </a:lnSpc>
              <a:spcBef>
                <a:spcPts val="0"/>
              </a:spcBef>
              <a:spcAft>
                <a:spcPts val="0"/>
              </a:spcAft>
              <a:buSzPts val="2100"/>
              <a:buFont typeface="Times New Roman"/>
              <a:buChar char="•"/>
            </a:pPr>
            <a:r>
              <a:rPr lang="en-GB" sz="1900">
                <a:latin typeface="Times New Roman"/>
                <a:ea typeface="Times New Roman"/>
                <a:cs typeface="Times New Roman"/>
                <a:sym typeface="Times New Roman"/>
              </a:rPr>
              <a:t>It is a road map to show how the project will be carried out</a:t>
            </a:r>
            <a:endParaRPr sz="1900">
              <a:latin typeface="Times New Roman"/>
              <a:ea typeface="Times New Roman"/>
              <a:cs typeface="Times New Roman"/>
              <a:sym typeface="Times New Roman"/>
            </a:endParaRPr>
          </a:p>
          <a:p>
            <a:pPr marL="914400" lvl="1" indent="-361950" algn="l" rtl="0">
              <a:lnSpc>
                <a:spcPct val="115000"/>
              </a:lnSpc>
              <a:spcBef>
                <a:spcPts val="0"/>
              </a:spcBef>
              <a:spcAft>
                <a:spcPts val="0"/>
              </a:spcAft>
              <a:buSzPts val="2100"/>
              <a:buFont typeface="Times New Roman"/>
              <a:buChar char="•"/>
            </a:pPr>
            <a:r>
              <a:rPr lang="en-GB" sz="1900">
                <a:latin typeface="Times New Roman"/>
                <a:ea typeface="Times New Roman"/>
                <a:cs typeface="Times New Roman"/>
                <a:sym typeface="Times New Roman"/>
              </a:rPr>
              <a:t>To clearly report and specify how the project is to be conducted</a:t>
            </a:r>
            <a:endParaRPr sz="1900">
              <a:latin typeface="Times New Roman"/>
              <a:ea typeface="Times New Roman"/>
              <a:cs typeface="Times New Roman"/>
              <a:sym typeface="Times New Roman"/>
            </a:endParaRPr>
          </a:p>
          <a:p>
            <a:pPr marL="914400" lvl="1" indent="-361950" algn="l" rtl="0">
              <a:lnSpc>
                <a:spcPct val="115000"/>
              </a:lnSpc>
              <a:spcBef>
                <a:spcPts val="0"/>
              </a:spcBef>
              <a:spcAft>
                <a:spcPts val="0"/>
              </a:spcAft>
              <a:buSzPts val="2100"/>
              <a:buFont typeface="Times New Roman"/>
              <a:buChar char="•"/>
            </a:pPr>
            <a:r>
              <a:rPr lang="en-GB" sz="1900">
                <a:latin typeface="Times New Roman"/>
                <a:ea typeface="Times New Roman"/>
                <a:cs typeface="Times New Roman"/>
                <a:sym typeface="Times New Roman"/>
              </a:rPr>
              <a:t>To understanding the connections between determinants, strategies, mechanisms, and outcomes of project.</a:t>
            </a:r>
            <a:endParaRPr sz="1900">
              <a:latin typeface="Times New Roman"/>
              <a:ea typeface="Times New Roman"/>
              <a:cs typeface="Times New Roman"/>
              <a:sym typeface="Times New Roman"/>
            </a:endParaRPr>
          </a:p>
          <a:p>
            <a:pPr marL="457200" lvl="0" indent="-412750" algn="l" rtl="0">
              <a:spcBef>
                <a:spcPts val="0"/>
              </a:spcBef>
              <a:spcAft>
                <a:spcPts val="0"/>
              </a:spcAft>
              <a:buSzPts val="2900"/>
              <a:buFont typeface="Times New Roman"/>
              <a:buChar char="•"/>
            </a:pPr>
            <a:endParaRPr sz="29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a:spLocks noGrp="1"/>
          </p:cNvSpPr>
          <p:nvPr>
            <p:ph type="body" idx="1"/>
          </p:nvPr>
        </p:nvSpPr>
        <p:spPr>
          <a:xfrm>
            <a:off x="628650" y="438600"/>
            <a:ext cx="7886700" cy="4194000"/>
          </a:xfrm>
          <a:prstGeom prst="rect">
            <a:avLst/>
          </a:prstGeom>
        </p:spPr>
        <p:txBody>
          <a:bodyPr spcFirstLastPara="1" wrap="square" lIns="68575" tIns="34275" rIns="68575" bIns="34275" anchor="t" anchorCtr="0">
            <a:normAutofit/>
          </a:bodyPr>
          <a:lstStyle/>
          <a:p>
            <a:pPr marL="457200" lvl="0" indent="-336550" algn="just" rtl="0">
              <a:lnSpc>
                <a:spcPct val="115000"/>
              </a:lnSpc>
              <a:spcBef>
                <a:spcPts val="1200"/>
              </a:spcBef>
              <a:spcAft>
                <a:spcPts val="0"/>
              </a:spcAft>
              <a:buSzPts val="1700"/>
              <a:buFont typeface="Times New Roman"/>
              <a:buChar char="❖"/>
            </a:pPr>
            <a:r>
              <a:rPr lang="en-GB" sz="1700">
                <a:latin typeface="Times New Roman"/>
                <a:ea typeface="Times New Roman"/>
                <a:cs typeface="Times New Roman"/>
                <a:sym typeface="Times New Roman"/>
              </a:rPr>
              <a:t>The IRLM specifies the relationships between determinants of implementation, implementation strategies, the mechanisms of action resulting from the strategies, and the implementation and clinical outcomes affected</a:t>
            </a:r>
            <a:endParaRPr sz="17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sz="1700">
              <a:latin typeface="Times New Roman"/>
              <a:ea typeface="Times New Roman"/>
              <a:cs typeface="Times New Roman"/>
              <a:sym typeface="Times New Roman"/>
            </a:endParaRPr>
          </a:p>
          <a:p>
            <a:pPr marL="0" lvl="0" indent="0" algn="l" rtl="0">
              <a:spcBef>
                <a:spcPts val="1200"/>
              </a:spcBef>
              <a:spcAft>
                <a:spcPts val="0"/>
              </a:spcAft>
              <a:buNone/>
            </a:pPr>
            <a:endParaRPr sz="2700">
              <a:latin typeface="Times New Roman"/>
              <a:ea typeface="Times New Roman"/>
              <a:cs typeface="Times New Roman"/>
              <a:sym typeface="Times New Roman"/>
            </a:endParaRPr>
          </a:p>
        </p:txBody>
      </p:sp>
      <p:pic>
        <p:nvPicPr>
          <p:cNvPr id="226" name="Google Shape;226;p41"/>
          <p:cNvPicPr preferRelativeResize="0"/>
          <p:nvPr/>
        </p:nvPicPr>
        <p:blipFill>
          <a:blip r:embed="rId3">
            <a:alphaModFix/>
          </a:blip>
          <a:stretch>
            <a:fillRect/>
          </a:stretch>
        </p:blipFill>
        <p:spPr>
          <a:xfrm>
            <a:off x="1154100" y="1475275"/>
            <a:ext cx="7040750" cy="30090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dirty="0"/>
          </a:p>
        </p:txBody>
      </p:sp>
      <p:sp>
        <p:nvSpPr>
          <p:cNvPr id="232" name="Google Shape;232;p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lang="en-GB" sz="6000" dirty="0"/>
          </a:p>
          <a:p>
            <a:pPr marL="0" lvl="0" indent="0" algn="ctr" rtl="0">
              <a:spcBef>
                <a:spcPts val="800"/>
              </a:spcBef>
              <a:spcAft>
                <a:spcPts val="0"/>
              </a:spcAft>
              <a:buNone/>
            </a:pPr>
            <a:r>
              <a:rPr lang="en-GB" sz="6000" dirty="0"/>
              <a:t>Thank you!</a:t>
            </a:r>
            <a:endParaRPr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a:latin typeface="Times New Roman"/>
                <a:ea typeface="Times New Roman"/>
                <a:cs typeface="Times New Roman"/>
                <a:sym typeface="Times New Roman"/>
              </a:rPr>
              <a:t>What are theories, models and frameworks?</a:t>
            </a:r>
            <a:endParaRPr>
              <a:latin typeface="Times New Roman"/>
              <a:ea typeface="Times New Roman"/>
              <a:cs typeface="Times New Roman"/>
              <a:sym typeface="Times New Roman"/>
            </a:endParaRPr>
          </a:p>
        </p:txBody>
      </p:sp>
      <p:sp>
        <p:nvSpPr>
          <p:cNvPr id="140" name="Google Shape;140;p2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GB">
                <a:latin typeface="Times New Roman"/>
                <a:ea typeface="Times New Roman"/>
                <a:cs typeface="Times New Roman"/>
                <a:sym typeface="Times New Roman"/>
              </a:rPr>
              <a:t>A </a:t>
            </a:r>
            <a:r>
              <a:rPr lang="en-GB" b="1">
                <a:latin typeface="Times New Roman"/>
                <a:ea typeface="Times New Roman"/>
                <a:cs typeface="Times New Roman"/>
                <a:sym typeface="Times New Roman"/>
              </a:rPr>
              <a:t>theory</a:t>
            </a:r>
            <a:r>
              <a:rPr lang="en-GB">
                <a:latin typeface="Times New Roman"/>
                <a:ea typeface="Times New Roman"/>
                <a:cs typeface="Times New Roman"/>
                <a:sym typeface="Times New Roman"/>
              </a:rPr>
              <a:t> may be defined as a set of analytical principles or statements designed to structure our observation, understanding and explanation of the world.</a:t>
            </a:r>
            <a:endParaRPr>
              <a:latin typeface="Times New Roman"/>
              <a:ea typeface="Times New Roman"/>
              <a:cs typeface="Times New Roman"/>
              <a:sym typeface="Times New Roman"/>
            </a:endParaRPr>
          </a:p>
          <a:p>
            <a:pPr marL="0" lvl="0" indent="0" algn="l" rtl="0">
              <a:spcBef>
                <a:spcPts val="800"/>
              </a:spcBef>
              <a:spcAft>
                <a:spcPts val="0"/>
              </a:spcAft>
              <a:buNone/>
            </a:pPr>
            <a:r>
              <a:rPr lang="en-GB">
                <a:latin typeface="Times New Roman"/>
                <a:ea typeface="Times New Roman"/>
                <a:cs typeface="Times New Roman"/>
                <a:sym typeface="Times New Roman"/>
              </a:rPr>
              <a:t>A </a:t>
            </a:r>
            <a:r>
              <a:rPr lang="en-GB" b="1">
                <a:latin typeface="Times New Roman"/>
                <a:ea typeface="Times New Roman"/>
                <a:cs typeface="Times New Roman"/>
                <a:sym typeface="Times New Roman"/>
              </a:rPr>
              <a:t>model </a:t>
            </a:r>
            <a:r>
              <a:rPr lang="en-GB">
                <a:latin typeface="Times New Roman"/>
                <a:ea typeface="Times New Roman"/>
                <a:cs typeface="Times New Roman"/>
                <a:sym typeface="Times New Roman"/>
              </a:rPr>
              <a:t>typically involves a deliberate simplification of a phenomenon or a specific aspect of a phenomenon.</a:t>
            </a:r>
            <a:endParaRPr>
              <a:latin typeface="Times New Roman"/>
              <a:ea typeface="Times New Roman"/>
              <a:cs typeface="Times New Roman"/>
              <a:sym typeface="Times New Roman"/>
            </a:endParaRPr>
          </a:p>
          <a:p>
            <a:pPr marL="0" lvl="0" indent="0" algn="l" rtl="0">
              <a:spcBef>
                <a:spcPts val="800"/>
              </a:spcBef>
              <a:spcAft>
                <a:spcPts val="0"/>
              </a:spcAft>
              <a:buNone/>
            </a:pPr>
            <a:r>
              <a:rPr lang="en-GB">
                <a:latin typeface="Times New Roman"/>
                <a:ea typeface="Times New Roman"/>
                <a:cs typeface="Times New Roman"/>
                <a:sym typeface="Times New Roman"/>
              </a:rPr>
              <a:t>A </a:t>
            </a:r>
            <a:r>
              <a:rPr lang="en-GB" b="1">
                <a:latin typeface="Times New Roman"/>
                <a:ea typeface="Times New Roman"/>
                <a:cs typeface="Times New Roman"/>
                <a:sym typeface="Times New Roman"/>
              </a:rPr>
              <a:t>framework</a:t>
            </a:r>
            <a:r>
              <a:rPr lang="en-GB">
                <a:latin typeface="Times New Roman"/>
                <a:ea typeface="Times New Roman"/>
                <a:cs typeface="Times New Roman"/>
                <a:sym typeface="Times New Roman"/>
              </a:rPr>
              <a:t> usually denotes a structure, overview, outline, system or plan consisting of various descriptive categories, e.g. concepts, constructs or variables, and the relations between them that are presumed to account for a phenomenon</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698425" y="463219"/>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GB" sz="2800">
                <a:latin typeface="Times New Roman"/>
                <a:ea typeface="Times New Roman"/>
                <a:cs typeface="Times New Roman"/>
                <a:sym typeface="Times New Roman"/>
              </a:rPr>
              <a:t>Theories, models and frameworks in implementation science</a:t>
            </a:r>
            <a:endParaRPr sz="2800">
              <a:latin typeface="Times New Roman"/>
              <a:ea typeface="Times New Roman"/>
              <a:cs typeface="Times New Roman"/>
              <a:sym typeface="Times New Roman"/>
            </a:endParaRPr>
          </a:p>
        </p:txBody>
      </p:sp>
      <p:sp>
        <p:nvSpPr>
          <p:cNvPr id="146" name="Google Shape;146;p28"/>
          <p:cNvSpPr txBox="1">
            <a:spLocks noGrp="1"/>
          </p:cNvSpPr>
          <p:nvPr>
            <p:ph type="body" idx="1"/>
          </p:nvPr>
        </p:nvSpPr>
        <p:spPr>
          <a:xfrm>
            <a:off x="628650" y="1528719"/>
            <a:ext cx="7886700" cy="3263400"/>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0"/>
              </a:spcAft>
              <a:buClr>
                <a:schemeClr val="dk1"/>
              </a:buClr>
              <a:buSzPts val="2100"/>
              <a:buNone/>
            </a:pPr>
            <a:r>
              <a:rPr lang="en-GB">
                <a:latin typeface="Times New Roman"/>
                <a:ea typeface="Times New Roman"/>
                <a:cs typeface="Times New Roman"/>
                <a:sym typeface="Times New Roman"/>
              </a:rPr>
              <a:t>Theoretical approaches used in implementation science have three overarching aims: </a:t>
            </a:r>
            <a:endParaRPr>
              <a:latin typeface="Times New Roman"/>
              <a:ea typeface="Times New Roman"/>
              <a:cs typeface="Times New Roman"/>
              <a:sym typeface="Times New Roman"/>
            </a:endParaRPr>
          </a:p>
          <a:p>
            <a:pPr marL="457200" lvl="0" indent="-361950" algn="l" rtl="0">
              <a:lnSpc>
                <a:spcPct val="90000"/>
              </a:lnSpc>
              <a:spcBef>
                <a:spcPts val="0"/>
              </a:spcBef>
              <a:spcAft>
                <a:spcPts val="0"/>
              </a:spcAft>
              <a:buSzPts val="2100"/>
              <a:buFont typeface="Times New Roman"/>
              <a:buAutoNum type="arabicPeriod"/>
            </a:pPr>
            <a:r>
              <a:rPr lang="en-GB">
                <a:latin typeface="Times New Roman"/>
                <a:ea typeface="Times New Roman"/>
                <a:cs typeface="Times New Roman"/>
                <a:sym typeface="Times New Roman"/>
              </a:rPr>
              <a:t>describing and/or guiding the process of translating research into practice (process models)</a:t>
            </a:r>
            <a:endParaRPr>
              <a:latin typeface="Times New Roman"/>
              <a:ea typeface="Times New Roman"/>
              <a:cs typeface="Times New Roman"/>
              <a:sym typeface="Times New Roman"/>
            </a:endParaRPr>
          </a:p>
          <a:p>
            <a:pPr marL="457200" lvl="0" indent="-361950" algn="l" rtl="0">
              <a:lnSpc>
                <a:spcPct val="90000"/>
              </a:lnSpc>
              <a:spcBef>
                <a:spcPts val="0"/>
              </a:spcBef>
              <a:spcAft>
                <a:spcPts val="0"/>
              </a:spcAft>
              <a:buSzPts val="2100"/>
              <a:buFont typeface="Times New Roman"/>
              <a:buAutoNum type="arabicPeriod"/>
            </a:pPr>
            <a:r>
              <a:rPr lang="en-GB">
                <a:latin typeface="Times New Roman"/>
                <a:ea typeface="Times New Roman"/>
                <a:cs typeface="Times New Roman"/>
                <a:sym typeface="Times New Roman"/>
              </a:rPr>
              <a:t>understanding and/or explaining what influences implementation outcomes (determinant frameworks, classic theories, implementation theories); and </a:t>
            </a:r>
            <a:endParaRPr>
              <a:latin typeface="Times New Roman"/>
              <a:ea typeface="Times New Roman"/>
              <a:cs typeface="Times New Roman"/>
              <a:sym typeface="Times New Roman"/>
            </a:endParaRPr>
          </a:p>
          <a:p>
            <a:pPr marL="457200" lvl="0" indent="-361950" algn="l" rtl="0">
              <a:lnSpc>
                <a:spcPct val="90000"/>
              </a:lnSpc>
              <a:spcBef>
                <a:spcPts val="0"/>
              </a:spcBef>
              <a:spcAft>
                <a:spcPts val="0"/>
              </a:spcAft>
              <a:buSzPts val="2100"/>
              <a:buFont typeface="Times New Roman"/>
              <a:buAutoNum type="arabicPeriod"/>
            </a:pPr>
            <a:r>
              <a:rPr lang="en-GB">
                <a:latin typeface="Times New Roman"/>
                <a:ea typeface="Times New Roman"/>
                <a:cs typeface="Times New Roman"/>
                <a:sym typeface="Times New Roman"/>
              </a:rPr>
              <a:t>evaluating implementation (evaluation frameworks).</a:t>
            </a: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9"/>
          <p:cNvPicPr preferRelativeResize="0"/>
          <p:nvPr/>
        </p:nvPicPr>
        <p:blipFill>
          <a:blip r:embed="rId3">
            <a:alphaModFix/>
          </a:blip>
          <a:stretch>
            <a:fillRect/>
          </a:stretch>
        </p:blipFill>
        <p:spPr>
          <a:xfrm>
            <a:off x="1189925" y="401150"/>
            <a:ext cx="6764139" cy="4231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a:latin typeface="Times New Roman"/>
                <a:ea typeface="Times New Roman"/>
                <a:cs typeface="Times New Roman"/>
                <a:sym typeface="Times New Roman"/>
              </a:rPr>
              <a:t>Criteria for selecting Implementation TMFs</a:t>
            </a:r>
            <a:endParaRPr>
              <a:latin typeface="Times New Roman"/>
              <a:ea typeface="Times New Roman"/>
              <a:cs typeface="Times New Roman"/>
              <a:sym typeface="Times New Roman"/>
            </a:endParaRPr>
          </a:p>
        </p:txBody>
      </p:sp>
      <p:sp>
        <p:nvSpPr>
          <p:cNvPr id="157" name="Google Shape;157;p30"/>
          <p:cNvSpPr txBox="1">
            <a:spLocks noGrp="1"/>
          </p:cNvSpPr>
          <p:nvPr>
            <p:ph type="body" idx="1"/>
          </p:nvPr>
        </p:nvSpPr>
        <p:spPr>
          <a:xfrm>
            <a:off x="628650" y="1268050"/>
            <a:ext cx="7886700" cy="33645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GB">
                <a:latin typeface="Times New Roman"/>
                <a:ea typeface="Times New Roman"/>
                <a:cs typeface="Times New Roman"/>
                <a:sym typeface="Times New Roman"/>
              </a:rPr>
              <a:t>Implementation scientists use a large number of criteria to select theories, but there is little consensus on which are most important.</a:t>
            </a:r>
            <a:endParaRPr>
              <a:latin typeface="Times New Roman"/>
              <a:ea typeface="Times New Roman"/>
              <a:cs typeface="Times New Roman"/>
              <a:sym typeface="Times New Roman"/>
            </a:endParaRPr>
          </a:p>
          <a:p>
            <a:pPr marL="0" lvl="0" indent="0" algn="l" rtl="0">
              <a:spcBef>
                <a:spcPts val="800"/>
              </a:spcBef>
              <a:spcAft>
                <a:spcPts val="0"/>
              </a:spcAft>
              <a:buNone/>
            </a:pPr>
            <a:r>
              <a:rPr lang="en-GB">
                <a:latin typeface="Times New Roman"/>
                <a:ea typeface="Times New Roman"/>
                <a:cs typeface="Times New Roman"/>
                <a:sym typeface="Times New Roman"/>
              </a:rPr>
              <a:t>It was found that the selection of implementation theories is often haphazard or driven by convenience or prior exposure. </a:t>
            </a:r>
            <a:endParaRPr>
              <a:latin typeface="Times New Roman"/>
              <a:ea typeface="Times New Roman"/>
              <a:cs typeface="Times New Roman"/>
              <a:sym typeface="Times New Roman"/>
            </a:endParaRPr>
          </a:p>
          <a:p>
            <a:pPr marL="0" lvl="0" indent="0" algn="l" rtl="0">
              <a:spcBef>
                <a:spcPts val="800"/>
              </a:spcBef>
              <a:spcAft>
                <a:spcPts val="0"/>
              </a:spcAft>
              <a:buNone/>
            </a:pPr>
            <a:r>
              <a:rPr lang="en-GB">
                <a:latin typeface="Times New Roman"/>
                <a:ea typeface="Times New Roman"/>
                <a:cs typeface="Times New Roman"/>
                <a:sym typeface="Times New Roman"/>
              </a:rPr>
              <a:t>It is suggested that implementation scientists may benefit from </a:t>
            </a:r>
            <a:endParaRPr>
              <a:latin typeface="Times New Roman"/>
              <a:ea typeface="Times New Roman"/>
              <a:cs typeface="Times New Roman"/>
              <a:sym typeface="Times New Roman"/>
            </a:endParaRPr>
          </a:p>
          <a:p>
            <a:pPr marL="457200" lvl="0" indent="-361950" algn="l" rtl="0">
              <a:spcBef>
                <a:spcPts val="800"/>
              </a:spcBef>
              <a:spcAft>
                <a:spcPts val="0"/>
              </a:spcAft>
              <a:buSzPts val="2100"/>
              <a:buFont typeface="Times New Roman"/>
              <a:buAutoNum type="arabicPeriod"/>
            </a:pPr>
            <a:r>
              <a:rPr lang="en-GB">
                <a:latin typeface="Times New Roman"/>
                <a:ea typeface="Times New Roman"/>
                <a:cs typeface="Times New Roman"/>
                <a:sym typeface="Times New Roman"/>
              </a:rPr>
              <a:t>Guidance for theory selection.</a:t>
            </a:r>
            <a:endParaRPr>
              <a:latin typeface="Times New Roman"/>
              <a:ea typeface="Times New Roman"/>
              <a:cs typeface="Times New Roman"/>
              <a:sym typeface="Times New Roman"/>
            </a:endParaRPr>
          </a:p>
          <a:p>
            <a:pPr marL="457200" lvl="0" indent="-361950" algn="l" rtl="0">
              <a:spcBef>
                <a:spcPts val="0"/>
              </a:spcBef>
              <a:spcAft>
                <a:spcPts val="0"/>
              </a:spcAft>
              <a:buSzPts val="2100"/>
              <a:buFont typeface="Times New Roman"/>
              <a:buAutoNum type="arabicPeriod"/>
            </a:pPr>
            <a:r>
              <a:rPr lang="en-GB">
                <a:latin typeface="Times New Roman"/>
                <a:ea typeface="Times New Roman"/>
                <a:cs typeface="Times New Roman"/>
                <a:sym typeface="Times New Roman"/>
              </a:rPr>
              <a:t>Transparent reporting of the criteria that implementation scientists use to select theories so that they can carefully consider the relevance of a selected theory instead of defaulting to theories that are convenient or familiar but are poorly suited to implementation scientists’ objectives.</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745525" y="233969"/>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GB">
                <a:latin typeface="Times New Roman"/>
                <a:ea typeface="Times New Roman"/>
                <a:cs typeface="Times New Roman"/>
                <a:sym typeface="Times New Roman"/>
              </a:rPr>
              <a:t>The quality implementation framework</a:t>
            </a:r>
            <a:endParaRPr>
              <a:latin typeface="Times New Roman"/>
              <a:ea typeface="Times New Roman"/>
              <a:cs typeface="Times New Roman"/>
              <a:sym typeface="Times New Roman"/>
            </a:endParaRPr>
          </a:p>
        </p:txBody>
      </p:sp>
      <p:sp>
        <p:nvSpPr>
          <p:cNvPr id="163" name="Google Shape;163;p31"/>
          <p:cNvSpPr txBox="1">
            <a:spLocks noGrp="1"/>
          </p:cNvSpPr>
          <p:nvPr>
            <p:ph type="body" idx="1"/>
          </p:nvPr>
        </p:nvSpPr>
        <p:spPr>
          <a:xfrm>
            <a:off x="628650" y="996800"/>
            <a:ext cx="8242800" cy="36357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GB" sz="2000">
                <a:latin typeface="Times New Roman"/>
                <a:ea typeface="Times New Roman"/>
                <a:cs typeface="Times New Roman"/>
                <a:sym typeface="Times New Roman"/>
              </a:rPr>
              <a:t>The Quality Implementation Framework is a practical guide that pulls together the essential steps needed to implement any program or intervention well. </a:t>
            </a:r>
            <a:endParaRPr sz="2000">
              <a:latin typeface="Times New Roman"/>
              <a:ea typeface="Times New Roman"/>
              <a:cs typeface="Times New Roman"/>
              <a:sym typeface="Times New Roman"/>
            </a:endParaRPr>
          </a:p>
          <a:p>
            <a:pPr marL="0" lvl="0" indent="0" algn="l" rtl="0">
              <a:spcBef>
                <a:spcPts val="800"/>
              </a:spcBef>
              <a:spcAft>
                <a:spcPts val="0"/>
              </a:spcAft>
              <a:buNone/>
            </a:pPr>
            <a:r>
              <a:rPr lang="en-GB" sz="2000">
                <a:latin typeface="Times New Roman"/>
                <a:ea typeface="Times New Roman"/>
                <a:cs typeface="Times New Roman"/>
                <a:sym typeface="Times New Roman"/>
              </a:rPr>
              <a:t>It takes lessons from 25 different implementation models and organizes them into four phases: </a:t>
            </a:r>
            <a:endParaRPr sz="2000">
              <a:latin typeface="Times New Roman"/>
              <a:ea typeface="Times New Roman"/>
              <a:cs typeface="Times New Roman"/>
              <a:sym typeface="Times New Roman"/>
            </a:endParaRPr>
          </a:p>
          <a:p>
            <a:pPr marL="457200" lvl="0" indent="-355600" algn="l" rtl="0">
              <a:spcBef>
                <a:spcPts val="800"/>
              </a:spcBef>
              <a:spcAft>
                <a:spcPts val="0"/>
              </a:spcAft>
              <a:buSzPts val="2000"/>
              <a:buFont typeface="Times New Roman"/>
              <a:buAutoNum type="arabicPeriod"/>
            </a:pPr>
            <a:r>
              <a:rPr lang="en-GB" sz="2000">
                <a:latin typeface="Times New Roman"/>
                <a:ea typeface="Times New Roman"/>
                <a:cs typeface="Times New Roman"/>
                <a:sym typeface="Times New Roman"/>
              </a:rPr>
              <a:t>understanding the setting and assessing readiness, </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AutoNum type="arabicPeriod"/>
            </a:pPr>
            <a:r>
              <a:rPr lang="en-GB" sz="2000">
                <a:latin typeface="Times New Roman"/>
                <a:ea typeface="Times New Roman"/>
                <a:cs typeface="Times New Roman"/>
                <a:sym typeface="Times New Roman"/>
              </a:rPr>
              <a:t>building the structures and teams needed for implementation,</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AutoNum type="arabicPeriod"/>
            </a:pPr>
            <a:r>
              <a:rPr lang="en-GB" sz="2000">
                <a:latin typeface="Times New Roman"/>
                <a:ea typeface="Times New Roman"/>
                <a:cs typeface="Times New Roman"/>
                <a:sym typeface="Times New Roman"/>
              </a:rPr>
              <a:t>supporting the process once it begins through training, supervision, and monitoring, and finally </a:t>
            </a:r>
            <a:endParaRPr sz="2000">
              <a:latin typeface="Times New Roman"/>
              <a:ea typeface="Times New Roman"/>
              <a:cs typeface="Times New Roman"/>
              <a:sym typeface="Times New Roman"/>
            </a:endParaRPr>
          </a:p>
          <a:p>
            <a:pPr marL="457200" lvl="0" indent="-355600" algn="l" rtl="0">
              <a:spcBef>
                <a:spcPts val="0"/>
              </a:spcBef>
              <a:spcAft>
                <a:spcPts val="0"/>
              </a:spcAft>
              <a:buSzPts val="2000"/>
              <a:buFont typeface="Times New Roman"/>
              <a:buAutoNum type="arabicPeriod"/>
            </a:pPr>
            <a:r>
              <a:rPr lang="en-GB" sz="2000">
                <a:latin typeface="Times New Roman"/>
                <a:ea typeface="Times New Roman"/>
                <a:cs typeface="Times New Roman"/>
                <a:sym typeface="Times New Roman"/>
              </a:rPr>
              <a:t>learning from experience to improve future rounds. </a:t>
            </a:r>
            <a:endParaRPr sz="2000">
              <a:latin typeface="Times New Roman"/>
              <a:ea typeface="Times New Roman"/>
              <a:cs typeface="Times New Roman"/>
              <a:sym typeface="Times New Roman"/>
            </a:endParaRPr>
          </a:p>
          <a:p>
            <a:pPr marL="0" lvl="0" indent="0" algn="l" rtl="0">
              <a:spcBef>
                <a:spcPts val="800"/>
              </a:spcBef>
              <a:spcAft>
                <a:spcPts val="0"/>
              </a:spcAft>
              <a:buNone/>
            </a:pPr>
            <a:r>
              <a:rPr lang="en-GB" sz="2000">
                <a:latin typeface="Times New Roman"/>
                <a:ea typeface="Times New Roman"/>
                <a:cs typeface="Times New Roman"/>
                <a:sym typeface="Times New Roman"/>
              </a:rPr>
              <a:t>In short, the QIF explains the “how-to” of high-quality implementation what to assess, what to prepare, how to support people delivering the program, and how to use feedback to make the intervention work better in real-world settings.</a:t>
            </a:r>
            <a:endParaRPr sz="20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1800"/>
              </a:spcBef>
              <a:spcAft>
                <a:spcPts val="400"/>
              </a:spcAft>
              <a:buClr>
                <a:schemeClr val="dk1"/>
              </a:buClr>
              <a:buSzPts val="1100"/>
              <a:buFont typeface="Arial"/>
              <a:buNone/>
            </a:pPr>
            <a:r>
              <a:rPr lang="en-GB" sz="2100" b="1">
                <a:latin typeface="Times New Roman"/>
                <a:ea typeface="Times New Roman"/>
                <a:cs typeface="Times New Roman"/>
                <a:sym typeface="Times New Roman"/>
              </a:rPr>
              <a:t>EPIS Framework – Four Phases of Implementation</a:t>
            </a:r>
            <a:endParaRPr sz="3700">
              <a:latin typeface="Times New Roman"/>
              <a:ea typeface="Times New Roman"/>
              <a:cs typeface="Times New Roman"/>
              <a:sym typeface="Times New Roman"/>
            </a:endParaRPr>
          </a:p>
        </p:txBody>
      </p:sp>
      <p:sp>
        <p:nvSpPr>
          <p:cNvPr id="169" name="Google Shape;169;p32"/>
          <p:cNvSpPr txBox="1">
            <a:spLocks noGrp="1"/>
          </p:cNvSpPr>
          <p:nvPr>
            <p:ph type="body" idx="1"/>
          </p:nvPr>
        </p:nvSpPr>
        <p:spPr>
          <a:xfrm>
            <a:off x="937675" y="887150"/>
            <a:ext cx="7886700" cy="3765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1200"/>
              </a:spcBef>
              <a:spcAft>
                <a:spcPts val="0"/>
              </a:spcAft>
              <a:buNone/>
            </a:pPr>
            <a:endParaRPr sz="1362"/>
          </a:p>
          <a:p>
            <a:pPr marL="457200" lvl="0" indent="-342106" algn="l" rtl="0">
              <a:lnSpc>
                <a:spcPct val="100000"/>
              </a:lnSpc>
              <a:spcBef>
                <a:spcPts val="1200"/>
              </a:spcBef>
              <a:spcAft>
                <a:spcPts val="0"/>
              </a:spcAft>
              <a:buSzPts val="1788"/>
              <a:buFont typeface="Times New Roman"/>
              <a:buAutoNum type="arabicPeriod"/>
            </a:pPr>
            <a:r>
              <a:rPr lang="en-GB" sz="1787" b="1">
                <a:latin typeface="Times New Roman"/>
                <a:ea typeface="Times New Roman"/>
                <a:cs typeface="Times New Roman"/>
                <a:sym typeface="Times New Roman"/>
              </a:rPr>
              <a:t>Exploration</a:t>
            </a:r>
            <a:endParaRPr sz="1787" b="1">
              <a:latin typeface="Times New Roman"/>
              <a:ea typeface="Times New Roman"/>
              <a:cs typeface="Times New Roman"/>
              <a:sym typeface="Times New Roman"/>
            </a:endParaRPr>
          </a:p>
          <a:p>
            <a:pPr marL="914400" lvl="1" indent="-316706" algn="l" rtl="0">
              <a:lnSpc>
                <a:spcPct val="100000"/>
              </a:lnSpc>
              <a:spcBef>
                <a:spcPts val="0"/>
              </a:spcBef>
              <a:spcAft>
                <a:spcPts val="0"/>
              </a:spcAft>
              <a:buSzPts val="1388"/>
              <a:buFont typeface="Times New Roman"/>
              <a:buChar char="○"/>
            </a:pPr>
            <a:r>
              <a:rPr lang="en-GB" sz="1387">
                <a:latin typeface="Times New Roman"/>
                <a:ea typeface="Times New Roman"/>
                <a:cs typeface="Times New Roman"/>
                <a:sym typeface="Times New Roman"/>
              </a:rPr>
              <a:t>Stakeholders recognize a public health need and assess potential Evidence-Based Practices (EBPs).</a:t>
            </a:r>
            <a:endParaRPr sz="1387">
              <a:latin typeface="Times New Roman"/>
              <a:ea typeface="Times New Roman"/>
              <a:cs typeface="Times New Roman"/>
              <a:sym typeface="Times New Roman"/>
            </a:endParaRPr>
          </a:p>
          <a:p>
            <a:pPr marL="914400" lvl="1" indent="-316706" algn="l" rtl="0">
              <a:lnSpc>
                <a:spcPct val="100000"/>
              </a:lnSpc>
              <a:spcBef>
                <a:spcPts val="0"/>
              </a:spcBef>
              <a:spcAft>
                <a:spcPts val="0"/>
              </a:spcAft>
              <a:buSzPts val="1388"/>
              <a:buFont typeface="Times New Roman"/>
              <a:buChar char="○"/>
            </a:pPr>
            <a:r>
              <a:rPr lang="en-GB" sz="1387">
                <a:latin typeface="Times New Roman"/>
                <a:ea typeface="Times New Roman"/>
                <a:cs typeface="Times New Roman"/>
                <a:sym typeface="Times New Roman"/>
              </a:rPr>
              <a:t>Decision made on whether to adopt the selected intervention.</a:t>
            </a:r>
            <a:endParaRPr sz="1387">
              <a:latin typeface="Times New Roman"/>
              <a:ea typeface="Times New Roman"/>
              <a:cs typeface="Times New Roman"/>
              <a:sym typeface="Times New Roman"/>
            </a:endParaRPr>
          </a:p>
          <a:p>
            <a:pPr marL="457200" lvl="0" indent="-342106" algn="l" rtl="0">
              <a:lnSpc>
                <a:spcPct val="100000"/>
              </a:lnSpc>
              <a:spcBef>
                <a:spcPts val="0"/>
              </a:spcBef>
              <a:spcAft>
                <a:spcPts val="0"/>
              </a:spcAft>
              <a:buSzPts val="1788"/>
              <a:buFont typeface="Times New Roman"/>
              <a:buAutoNum type="arabicPeriod"/>
            </a:pPr>
            <a:r>
              <a:rPr lang="en-GB" sz="1787" b="1">
                <a:latin typeface="Times New Roman"/>
                <a:ea typeface="Times New Roman"/>
                <a:cs typeface="Times New Roman"/>
                <a:sym typeface="Times New Roman"/>
              </a:rPr>
              <a:t>Preparation</a:t>
            </a:r>
            <a:endParaRPr sz="1787" b="1">
              <a:latin typeface="Times New Roman"/>
              <a:ea typeface="Times New Roman"/>
              <a:cs typeface="Times New Roman"/>
              <a:sym typeface="Times New Roman"/>
            </a:endParaRPr>
          </a:p>
          <a:p>
            <a:pPr marL="914400" lvl="1" indent="-316706" algn="l" rtl="0">
              <a:lnSpc>
                <a:spcPct val="100000"/>
              </a:lnSpc>
              <a:spcBef>
                <a:spcPts val="0"/>
              </a:spcBef>
              <a:spcAft>
                <a:spcPts val="0"/>
              </a:spcAft>
              <a:buSzPts val="1388"/>
              <a:buFont typeface="Times New Roman"/>
              <a:buChar char="○"/>
            </a:pPr>
            <a:r>
              <a:rPr lang="en-GB" sz="1387">
                <a:latin typeface="Times New Roman"/>
                <a:ea typeface="Times New Roman"/>
                <a:cs typeface="Times New Roman"/>
                <a:sym typeface="Times New Roman"/>
              </a:rPr>
              <a:t>Detailed planning phase involving assessment of barriers and facilitators.</a:t>
            </a:r>
            <a:endParaRPr sz="1387">
              <a:latin typeface="Times New Roman"/>
              <a:ea typeface="Times New Roman"/>
              <a:cs typeface="Times New Roman"/>
              <a:sym typeface="Times New Roman"/>
            </a:endParaRPr>
          </a:p>
          <a:p>
            <a:pPr marL="914400" lvl="1" indent="-316706" algn="l" rtl="0">
              <a:lnSpc>
                <a:spcPct val="100000"/>
              </a:lnSpc>
              <a:spcBef>
                <a:spcPts val="0"/>
              </a:spcBef>
              <a:spcAft>
                <a:spcPts val="0"/>
              </a:spcAft>
              <a:buSzPts val="1388"/>
              <a:buFont typeface="Times New Roman"/>
              <a:buChar char="○"/>
            </a:pPr>
            <a:r>
              <a:rPr lang="en-GB" sz="1387">
                <a:latin typeface="Times New Roman"/>
                <a:ea typeface="Times New Roman"/>
                <a:cs typeface="Times New Roman"/>
                <a:sym typeface="Times New Roman"/>
              </a:rPr>
              <a:t>Adaptation needs identified and implementation strategies developed.</a:t>
            </a:r>
            <a:endParaRPr sz="1387">
              <a:latin typeface="Times New Roman"/>
              <a:ea typeface="Times New Roman"/>
              <a:cs typeface="Times New Roman"/>
              <a:sym typeface="Times New Roman"/>
            </a:endParaRPr>
          </a:p>
          <a:p>
            <a:pPr marL="457200" lvl="0" indent="-342106" algn="l" rtl="0">
              <a:lnSpc>
                <a:spcPct val="100000"/>
              </a:lnSpc>
              <a:spcBef>
                <a:spcPts val="0"/>
              </a:spcBef>
              <a:spcAft>
                <a:spcPts val="0"/>
              </a:spcAft>
              <a:buSzPts val="1788"/>
              <a:buFont typeface="Times New Roman"/>
              <a:buAutoNum type="arabicPeriod"/>
            </a:pPr>
            <a:r>
              <a:rPr lang="en-GB" sz="1787" b="1">
                <a:latin typeface="Times New Roman"/>
                <a:ea typeface="Times New Roman"/>
                <a:cs typeface="Times New Roman"/>
                <a:sym typeface="Times New Roman"/>
              </a:rPr>
              <a:t>Implementation</a:t>
            </a:r>
            <a:endParaRPr sz="1787" b="1">
              <a:latin typeface="Times New Roman"/>
              <a:ea typeface="Times New Roman"/>
              <a:cs typeface="Times New Roman"/>
              <a:sym typeface="Times New Roman"/>
            </a:endParaRPr>
          </a:p>
          <a:p>
            <a:pPr marL="914400" lvl="1" indent="-316706" algn="l" rtl="0">
              <a:lnSpc>
                <a:spcPct val="100000"/>
              </a:lnSpc>
              <a:spcBef>
                <a:spcPts val="0"/>
              </a:spcBef>
              <a:spcAft>
                <a:spcPts val="0"/>
              </a:spcAft>
              <a:buSzPts val="1388"/>
              <a:buFont typeface="Times New Roman"/>
              <a:buChar char="○"/>
            </a:pPr>
            <a:r>
              <a:rPr lang="en-GB" sz="1387">
                <a:latin typeface="Times New Roman"/>
                <a:ea typeface="Times New Roman"/>
                <a:cs typeface="Times New Roman"/>
                <a:sym typeface="Times New Roman"/>
              </a:rPr>
              <a:t>Intervention put into action with structured support based on prior planning.</a:t>
            </a:r>
            <a:endParaRPr sz="1387">
              <a:latin typeface="Times New Roman"/>
              <a:ea typeface="Times New Roman"/>
              <a:cs typeface="Times New Roman"/>
              <a:sym typeface="Times New Roman"/>
            </a:endParaRPr>
          </a:p>
          <a:p>
            <a:pPr marL="914400" lvl="1" indent="-316706" algn="l" rtl="0">
              <a:lnSpc>
                <a:spcPct val="100000"/>
              </a:lnSpc>
              <a:spcBef>
                <a:spcPts val="0"/>
              </a:spcBef>
              <a:spcAft>
                <a:spcPts val="0"/>
              </a:spcAft>
              <a:buSzPts val="1388"/>
              <a:buFont typeface="Times New Roman"/>
              <a:buChar char="○"/>
            </a:pPr>
            <a:r>
              <a:rPr lang="en-GB" sz="1387">
                <a:latin typeface="Times New Roman"/>
                <a:ea typeface="Times New Roman"/>
                <a:cs typeface="Times New Roman"/>
                <a:sym typeface="Times New Roman"/>
              </a:rPr>
              <a:t>Continuous monitoring ensures progress and informs adjustments.</a:t>
            </a:r>
            <a:endParaRPr sz="1387">
              <a:latin typeface="Times New Roman"/>
              <a:ea typeface="Times New Roman"/>
              <a:cs typeface="Times New Roman"/>
              <a:sym typeface="Times New Roman"/>
            </a:endParaRPr>
          </a:p>
          <a:p>
            <a:pPr marL="457200" lvl="0" indent="-342106" algn="l" rtl="0">
              <a:lnSpc>
                <a:spcPct val="100000"/>
              </a:lnSpc>
              <a:spcBef>
                <a:spcPts val="0"/>
              </a:spcBef>
              <a:spcAft>
                <a:spcPts val="0"/>
              </a:spcAft>
              <a:buSzPts val="1788"/>
              <a:buFont typeface="Times New Roman"/>
              <a:buAutoNum type="arabicPeriod"/>
            </a:pPr>
            <a:r>
              <a:rPr lang="en-GB" sz="1787" b="1">
                <a:latin typeface="Times New Roman"/>
                <a:ea typeface="Times New Roman"/>
                <a:cs typeface="Times New Roman"/>
                <a:sym typeface="Times New Roman"/>
              </a:rPr>
              <a:t>Sustainment</a:t>
            </a:r>
            <a:endParaRPr sz="1787" b="1">
              <a:latin typeface="Times New Roman"/>
              <a:ea typeface="Times New Roman"/>
              <a:cs typeface="Times New Roman"/>
              <a:sym typeface="Times New Roman"/>
            </a:endParaRPr>
          </a:p>
          <a:p>
            <a:pPr marL="914400" lvl="1" indent="-316706" algn="l" rtl="0">
              <a:lnSpc>
                <a:spcPct val="100000"/>
              </a:lnSpc>
              <a:spcBef>
                <a:spcPts val="0"/>
              </a:spcBef>
              <a:spcAft>
                <a:spcPts val="0"/>
              </a:spcAft>
              <a:buSzPts val="1388"/>
              <a:buFont typeface="Times New Roman"/>
              <a:buChar char="○"/>
            </a:pPr>
            <a:r>
              <a:rPr lang="en-GB" sz="1387">
                <a:latin typeface="Times New Roman"/>
                <a:ea typeface="Times New Roman"/>
                <a:cs typeface="Times New Roman"/>
                <a:sym typeface="Times New Roman"/>
              </a:rPr>
              <a:t>Systems and supports maintained to ensure ongoing delivery of the EBP.</a:t>
            </a:r>
            <a:endParaRPr sz="1387">
              <a:latin typeface="Times New Roman"/>
              <a:ea typeface="Times New Roman"/>
              <a:cs typeface="Times New Roman"/>
              <a:sym typeface="Times New Roman"/>
            </a:endParaRPr>
          </a:p>
          <a:p>
            <a:pPr marL="914400" lvl="1" indent="-316706" algn="l" rtl="0">
              <a:lnSpc>
                <a:spcPct val="100000"/>
              </a:lnSpc>
              <a:spcBef>
                <a:spcPts val="0"/>
              </a:spcBef>
              <a:spcAft>
                <a:spcPts val="0"/>
              </a:spcAft>
              <a:buSzPts val="1388"/>
              <a:buFont typeface="Times New Roman"/>
              <a:buChar char="○"/>
            </a:pPr>
            <a:r>
              <a:rPr lang="en-GB" sz="1387">
                <a:latin typeface="Times New Roman"/>
                <a:ea typeface="Times New Roman"/>
                <a:cs typeface="Times New Roman"/>
                <a:sym typeface="Times New Roman"/>
              </a:rPr>
              <a:t>Adaptation continues as needed to achieve long-term public health impact.</a:t>
            </a:r>
            <a:endParaRPr sz="1387">
              <a:latin typeface="Times New Roman"/>
              <a:ea typeface="Times New Roman"/>
              <a:cs typeface="Times New Roman"/>
              <a:sym typeface="Times New Roman"/>
            </a:endParaRPr>
          </a:p>
          <a:p>
            <a:pPr marL="177800" lvl="0" indent="-38100" algn="l" rtl="0">
              <a:lnSpc>
                <a:spcPct val="80000"/>
              </a:lnSpc>
              <a:spcBef>
                <a:spcPts val="1200"/>
              </a:spcBef>
              <a:spcAft>
                <a:spcPts val="0"/>
              </a:spcAft>
              <a:buClr>
                <a:schemeClr val="dk1"/>
              </a:buClr>
              <a:buSzPts val="1313"/>
              <a:buNone/>
            </a:pPr>
            <a:endParaRPr sz="1612"/>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endParaRPr/>
          </a:p>
        </p:txBody>
      </p:sp>
      <p:sp>
        <p:nvSpPr>
          <p:cNvPr id="175" name="Google Shape;175;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38100" algn="l" rtl="0">
              <a:lnSpc>
                <a:spcPct val="90000"/>
              </a:lnSpc>
              <a:spcBef>
                <a:spcPts val="0"/>
              </a:spcBef>
              <a:spcAft>
                <a:spcPts val="0"/>
              </a:spcAft>
              <a:buClr>
                <a:schemeClr val="dk1"/>
              </a:buClr>
              <a:buSzPts val="2100"/>
              <a:buNone/>
            </a:pPr>
            <a:endParaRPr/>
          </a:p>
        </p:txBody>
      </p:sp>
      <p:pic>
        <p:nvPicPr>
          <p:cNvPr id="176" name="Google Shape;176;p33"/>
          <p:cNvPicPr preferRelativeResize="0"/>
          <p:nvPr/>
        </p:nvPicPr>
        <p:blipFill>
          <a:blip r:embed="rId3">
            <a:alphaModFix/>
          </a:blip>
          <a:stretch>
            <a:fillRect/>
          </a:stretch>
        </p:blipFill>
        <p:spPr>
          <a:xfrm>
            <a:off x="306125" y="0"/>
            <a:ext cx="77109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GB" sz="2360" b="1">
                <a:latin typeface="Times New Roman"/>
                <a:ea typeface="Times New Roman"/>
                <a:cs typeface="Times New Roman"/>
                <a:sym typeface="Times New Roman"/>
              </a:rPr>
              <a:t>Consolidated Framework for Implementation Research (CFIR)</a:t>
            </a:r>
            <a:endParaRPr sz="1370" b="1">
              <a:latin typeface="Times New Roman"/>
              <a:ea typeface="Times New Roman"/>
              <a:cs typeface="Times New Roman"/>
              <a:sym typeface="Times New Roman"/>
            </a:endParaRPr>
          </a:p>
        </p:txBody>
      </p:sp>
      <p:sp>
        <p:nvSpPr>
          <p:cNvPr id="182" name="Google Shape;182;p3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fontScale="70000" lnSpcReduction="20000"/>
          </a:bodyPr>
          <a:lstStyle/>
          <a:p>
            <a:pPr marL="0" lvl="0" indent="0" algn="l" rtl="0">
              <a:spcBef>
                <a:spcPts val="1000"/>
              </a:spcBef>
              <a:spcAft>
                <a:spcPts val="0"/>
              </a:spcAft>
              <a:buClr>
                <a:schemeClr val="dk1"/>
              </a:buClr>
              <a:buSzPct val="42307"/>
              <a:buFont typeface="Arial"/>
              <a:buNone/>
            </a:pPr>
            <a:r>
              <a:rPr lang="en-GB" sz="2600">
                <a:latin typeface="Times New Roman"/>
                <a:ea typeface="Times New Roman"/>
                <a:cs typeface="Times New Roman"/>
                <a:sym typeface="Times New Roman"/>
              </a:rPr>
              <a:t>•The CFIR is intended to be used to collect data from individuals who have power and/or influence over implementation outcomes.</a:t>
            </a:r>
            <a:endParaRPr sz="2600">
              <a:latin typeface="Times New Roman"/>
              <a:ea typeface="Times New Roman"/>
              <a:cs typeface="Times New Roman"/>
              <a:sym typeface="Times New Roman"/>
            </a:endParaRPr>
          </a:p>
          <a:p>
            <a:pPr marL="0" lvl="0" indent="0" algn="l" rtl="0">
              <a:spcBef>
                <a:spcPts val="1000"/>
              </a:spcBef>
              <a:spcAft>
                <a:spcPts val="0"/>
              </a:spcAft>
              <a:buClr>
                <a:schemeClr val="dk1"/>
              </a:buClr>
              <a:buSzPct val="42307"/>
              <a:buFont typeface="Arial"/>
              <a:buNone/>
            </a:pPr>
            <a:r>
              <a:rPr lang="en-GB" sz="2600">
                <a:latin typeface="Times New Roman"/>
                <a:ea typeface="Times New Roman"/>
                <a:cs typeface="Times New Roman"/>
                <a:sym typeface="Times New Roman"/>
              </a:rPr>
              <a:t>• CFIR includes 48 constructs and 19 subconstructs (i.e., determinants) across 5 broad domains:</a:t>
            </a:r>
            <a:endParaRPr sz="2600">
              <a:latin typeface="Times New Roman"/>
              <a:ea typeface="Times New Roman"/>
              <a:cs typeface="Times New Roman"/>
              <a:sym typeface="Times New Roman"/>
            </a:endParaRPr>
          </a:p>
          <a:p>
            <a:pPr marL="0" lvl="0" indent="0" algn="l" rtl="0">
              <a:spcBef>
                <a:spcPts val="1000"/>
              </a:spcBef>
              <a:spcAft>
                <a:spcPts val="0"/>
              </a:spcAft>
              <a:buClr>
                <a:schemeClr val="dk1"/>
              </a:buClr>
              <a:buSzPct val="42307"/>
              <a:buFont typeface="Arial"/>
              <a:buNone/>
            </a:pPr>
            <a:r>
              <a:rPr lang="en-GB" sz="2600">
                <a:latin typeface="Times New Roman"/>
                <a:ea typeface="Times New Roman"/>
                <a:cs typeface="Times New Roman"/>
                <a:sym typeface="Times New Roman"/>
              </a:rPr>
              <a:t>1) Innovation;</a:t>
            </a:r>
            <a:endParaRPr sz="2600">
              <a:latin typeface="Times New Roman"/>
              <a:ea typeface="Times New Roman"/>
              <a:cs typeface="Times New Roman"/>
              <a:sym typeface="Times New Roman"/>
            </a:endParaRPr>
          </a:p>
          <a:p>
            <a:pPr marL="0" lvl="0" indent="0" algn="l" rtl="0">
              <a:spcBef>
                <a:spcPts val="1000"/>
              </a:spcBef>
              <a:spcAft>
                <a:spcPts val="0"/>
              </a:spcAft>
              <a:buClr>
                <a:schemeClr val="dk1"/>
              </a:buClr>
              <a:buSzPct val="42307"/>
              <a:buFont typeface="Arial"/>
              <a:buNone/>
            </a:pPr>
            <a:r>
              <a:rPr lang="en-GB" sz="2600">
                <a:latin typeface="Times New Roman"/>
                <a:ea typeface="Times New Roman"/>
                <a:cs typeface="Times New Roman"/>
                <a:sym typeface="Times New Roman"/>
              </a:rPr>
              <a:t>2) Outer Setting;</a:t>
            </a:r>
            <a:endParaRPr sz="2600">
              <a:latin typeface="Times New Roman"/>
              <a:ea typeface="Times New Roman"/>
              <a:cs typeface="Times New Roman"/>
              <a:sym typeface="Times New Roman"/>
            </a:endParaRPr>
          </a:p>
          <a:p>
            <a:pPr marL="0" lvl="0" indent="0" algn="l" rtl="0">
              <a:spcBef>
                <a:spcPts val="1000"/>
              </a:spcBef>
              <a:spcAft>
                <a:spcPts val="0"/>
              </a:spcAft>
              <a:buClr>
                <a:schemeClr val="dk1"/>
              </a:buClr>
              <a:buSzPct val="42307"/>
              <a:buFont typeface="Arial"/>
              <a:buNone/>
            </a:pPr>
            <a:r>
              <a:rPr lang="en-GB" sz="2600">
                <a:latin typeface="Times New Roman"/>
                <a:ea typeface="Times New Roman"/>
                <a:cs typeface="Times New Roman"/>
                <a:sym typeface="Times New Roman"/>
              </a:rPr>
              <a:t>3) Inner Setting;</a:t>
            </a:r>
            <a:endParaRPr sz="2600">
              <a:latin typeface="Times New Roman"/>
              <a:ea typeface="Times New Roman"/>
              <a:cs typeface="Times New Roman"/>
              <a:sym typeface="Times New Roman"/>
            </a:endParaRPr>
          </a:p>
          <a:p>
            <a:pPr marL="0" lvl="0" indent="0" algn="l" rtl="0">
              <a:spcBef>
                <a:spcPts val="1000"/>
              </a:spcBef>
              <a:spcAft>
                <a:spcPts val="0"/>
              </a:spcAft>
              <a:buClr>
                <a:schemeClr val="dk1"/>
              </a:buClr>
              <a:buSzPct val="42307"/>
              <a:buFont typeface="Arial"/>
              <a:buNone/>
            </a:pPr>
            <a:r>
              <a:rPr lang="en-GB" sz="2600">
                <a:latin typeface="Times New Roman"/>
                <a:ea typeface="Times New Roman"/>
                <a:cs typeface="Times New Roman"/>
                <a:sym typeface="Times New Roman"/>
              </a:rPr>
              <a:t>4) Individuals: Roles &amp; Characteristics; and</a:t>
            </a:r>
            <a:endParaRPr sz="2600">
              <a:latin typeface="Times New Roman"/>
              <a:ea typeface="Times New Roman"/>
              <a:cs typeface="Times New Roman"/>
              <a:sym typeface="Times New Roman"/>
            </a:endParaRPr>
          </a:p>
          <a:p>
            <a:pPr marL="0" lvl="0" indent="0" algn="l" rtl="0">
              <a:spcBef>
                <a:spcPts val="1000"/>
              </a:spcBef>
              <a:spcAft>
                <a:spcPts val="0"/>
              </a:spcAft>
              <a:buClr>
                <a:schemeClr val="dk1"/>
              </a:buClr>
              <a:buSzPct val="42307"/>
              <a:buFont typeface="Arial"/>
              <a:buNone/>
            </a:pPr>
            <a:r>
              <a:rPr lang="en-GB" sz="2600">
                <a:latin typeface="Times New Roman"/>
                <a:ea typeface="Times New Roman"/>
                <a:cs typeface="Times New Roman"/>
                <a:sym typeface="Times New Roman"/>
              </a:rPr>
              <a:t>5) Implementation Process</a:t>
            </a:r>
            <a:endParaRPr sz="2600">
              <a:latin typeface="Times New Roman"/>
              <a:ea typeface="Times New Roman"/>
              <a:cs typeface="Times New Roman"/>
              <a:sym typeface="Times New Roman"/>
            </a:endParaRPr>
          </a:p>
          <a:p>
            <a:pPr marL="0" lvl="0" indent="0" algn="l" rtl="0">
              <a:spcBef>
                <a:spcPts val="800"/>
              </a:spcBef>
              <a:spcAft>
                <a:spcPts val="0"/>
              </a:spcAft>
              <a:buNone/>
            </a:pP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1068</Words>
  <Application>Microsoft Office PowerPoint</Application>
  <PresentationFormat>On-screen Show (16:9)</PresentationFormat>
  <Paragraphs>78</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ADLaM Display</vt:lpstr>
      <vt:lpstr>Times New Roman</vt:lpstr>
      <vt:lpstr>Arial</vt:lpstr>
      <vt:lpstr>Simple Light</vt:lpstr>
      <vt:lpstr>Office Theme</vt:lpstr>
      <vt:lpstr>Implementation Theories, Models and Frameworks</vt:lpstr>
      <vt:lpstr>What are theories, models and frameworks?</vt:lpstr>
      <vt:lpstr>Theories, models and frameworks in implementation science</vt:lpstr>
      <vt:lpstr>PowerPoint Presentation</vt:lpstr>
      <vt:lpstr>Criteria for selecting Implementation TMFs</vt:lpstr>
      <vt:lpstr>The quality implementation framework</vt:lpstr>
      <vt:lpstr>EPIS Framework – Four Phases of Implementation</vt:lpstr>
      <vt:lpstr>PowerPoint Presentation</vt:lpstr>
      <vt:lpstr>Consolidated Framework for Implementation Research (CFIR)</vt:lpstr>
      <vt:lpstr>PowerPoint Presentation</vt:lpstr>
      <vt:lpstr>Diffusion of Innovation Theory  </vt:lpstr>
      <vt:lpstr>Socio-Ecological Model</vt:lpstr>
      <vt:lpstr>Organizational change theory</vt:lpstr>
      <vt:lpstr>The Proctor Implementation Outcomes Framework</vt:lpstr>
      <vt:lpstr> Implementation Research Logic Model(IRLM)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Seblewengel Ferenj</cp:lastModifiedBy>
  <cp:revision>3</cp:revision>
  <dcterms:modified xsi:type="dcterms:W3CDTF">2025-11-25T12:01:29Z</dcterms:modified>
</cp:coreProperties>
</file>