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6" r:id="rId2"/>
    <p:sldId id="278" r:id="rId3"/>
    <p:sldId id="293" r:id="rId4"/>
    <p:sldId id="288" r:id="rId5"/>
    <p:sldId id="289" r:id="rId6"/>
    <p:sldId id="294" r:id="rId7"/>
    <p:sldId id="285" r:id="rId8"/>
    <p:sldId id="291" r:id="rId9"/>
    <p:sldId id="292" r:id="rId10"/>
    <p:sldId id="290" r:id="rId11"/>
    <p:sldId id="282" r:id="rId12"/>
    <p:sldId id="283" r:id="rId13"/>
    <p:sldId id="286" r:id="rId14"/>
    <p:sldId id="27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533" autoAdjust="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tiku Getu Moges" userId="aaa50ae05b105aa5" providerId="LiveId" clId="{CAC67C4B-F268-4650-A63F-BD79B7387BD0}"/>
    <pc:docChg chg="undo custSel addSld delSld modMainMaster">
      <pc:chgData name="Mitiku Getu Moges" userId="aaa50ae05b105aa5" providerId="LiveId" clId="{CAC67C4B-F268-4650-A63F-BD79B7387BD0}" dt="2025-11-22T07:33:24.710" v="35" actId="1035"/>
      <pc:docMkLst>
        <pc:docMk/>
      </pc:docMkLst>
      <pc:sldChg chg="new">
        <pc:chgData name="Mitiku Getu Moges" userId="aaa50ae05b105aa5" providerId="LiveId" clId="{CAC67C4B-F268-4650-A63F-BD79B7387BD0}" dt="2025-11-21T09:28:13.120" v="13" actId="680"/>
        <pc:sldMkLst>
          <pc:docMk/>
          <pc:sldMk cId="31299345" sldId="257"/>
        </pc:sldMkLst>
      </pc:sldChg>
      <pc:sldChg chg="new del">
        <pc:chgData name="Mitiku Getu Moges" userId="aaa50ae05b105aa5" providerId="LiveId" clId="{CAC67C4B-F268-4650-A63F-BD79B7387BD0}" dt="2025-11-21T09:28:02.469" v="10" actId="680"/>
        <pc:sldMkLst>
          <pc:docMk/>
          <pc:sldMk cId="1108250349" sldId="257"/>
        </pc:sldMkLst>
      </pc:sldChg>
      <pc:sldChg chg="new del">
        <pc:chgData name="Mitiku Getu Moges" userId="aaa50ae05b105aa5" providerId="LiveId" clId="{CAC67C4B-F268-4650-A63F-BD79B7387BD0}" dt="2025-11-21T09:27:02.355" v="3" actId="680"/>
        <pc:sldMkLst>
          <pc:docMk/>
          <pc:sldMk cId="1810991510" sldId="257"/>
        </pc:sldMkLst>
      </pc:sldChg>
      <pc:sldMasterChg chg="addSp delSp modSp mod modSldLayout">
        <pc:chgData name="Mitiku Getu Moges" userId="aaa50ae05b105aa5" providerId="LiveId" clId="{CAC67C4B-F268-4650-A63F-BD79B7387BD0}" dt="2025-11-22T07:33:24.710" v="35" actId="1035"/>
        <pc:sldMasterMkLst>
          <pc:docMk/>
          <pc:sldMasterMk cId="2146213738" sldId="2147483648"/>
        </pc:sldMasterMkLst>
        <pc:spChg chg="mod">
          <ac:chgData name="Mitiku Getu Moges" userId="aaa50ae05b105aa5" providerId="LiveId" clId="{CAC67C4B-F268-4650-A63F-BD79B7387BD0}" dt="2025-11-22T07:32:47.538" v="32" actId="1076"/>
          <ac:spMkLst>
            <pc:docMk/>
            <pc:sldMasterMk cId="2146213738" sldId="2147483648"/>
            <ac:spMk id="8" creationId="{664D706A-10E4-CECC-FB16-297812D63776}"/>
          </ac:spMkLst>
        </pc:spChg>
        <pc:spChg chg="mod">
          <ac:chgData name="Mitiku Getu Moges" userId="aaa50ae05b105aa5" providerId="LiveId" clId="{CAC67C4B-F268-4650-A63F-BD79B7387BD0}" dt="2025-11-22T07:32:21.316" v="30" actId="14100"/>
          <ac:spMkLst>
            <pc:docMk/>
            <pc:sldMasterMk cId="2146213738" sldId="2147483648"/>
            <ac:spMk id="10" creationId="{259B69BD-317F-561E-D2AE-F9C2F78365F3}"/>
          </ac:spMkLst>
        </pc:spChg>
        <pc:spChg chg="mod">
          <ac:chgData name="Mitiku Getu Moges" userId="aaa50ae05b105aa5" providerId="LiveId" clId="{CAC67C4B-F268-4650-A63F-BD79B7387BD0}" dt="2025-11-22T07:31:31.960" v="20" actId="207"/>
          <ac:spMkLst>
            <pc:docMk/>
            <pc:sldMasterMk cId="2146213738" sldId="2147483648"/>
            <ac:spMk id="11" creationId="{1A447271-CD58-C84B-B7B7-DF642F38E667}"/>
          </ac:spMkLst>
        </pc:spChg>
        <pc:picChg chg="add del mod">
          <ac:chgData name="Mitiku Getu Moges" userId="aaa50ae05b105aa5" providerId="LiveId" clId="{CAC67C4B-F268-4650-A63F-BD79B7387BD0}" dt="2025-11-22T07:33:24.710" v="35" actId="1035"/>
          <ac:picMkLst>
            <pc:docMk/>
            <pc:sldMasterMk cId="2146213738" sldId="2147483648"/>
            <ac:picMk id="9" creationId="{F99C2A7C-D096-1EB6-BCAE-C276744BE8A2}"/>
          </ac:picMkLst>
        </pc:picChg>
        <pc:picChg chg="add del mod">
          <ac:chgData name="Mitiku Getu Moges" userId="aaa50ae05b105aa5" providerId="LiveId" clId="{CAC67C4B-F268-4650-A63F-BD79B7387BD0}" dt="2025-11-22T07:30:56.919" v="16" actId="1076"/>
          <ac:picMkLst>
            <pc:docMk/>
            <pc:sldMasterMk cId="2146213738" sldId="2147483648"/>
            <ac:picMk id="12" creationId="{A40EC3FF-E68F-6EE7-974E-C7A3528874D3}"/>
          </ac:picMkLst>
        </pc:picChg>
        <pc:sldLayoutChg chg="delSp mod">
          <pc:chgData name="Mitiku Getu Moges" userId="aaa50ae05b105aa5" providerId="LiveId" clId="{CAC67C4B-F268-4650-A63F-BD79B7387BD0}" dt="2025-11-22T07:31:47.824" v="26" actId="478"/>
          <pc:sldLayoutMkLst>
            <pc:docMk/>
            <pc:sldMasterMk cId="2146213738" sldId="2147483648"/>
            <pc:sldLayoutMk cId="1229755542" sldId="2147483649"/>
          </pc:sldLayoutMkLst>
          <pc:spChg chg="del">
            <ac:chgData name="Mitiku Getu Moges" userId="aaa50ae05b105aa5" providerId="LiveId" clId="{CAC67C4B-F268-4650-A63F-BD79B7387BD0}" dt="2025-11-22T07:31:46.136" v="25" actId="478"/>
            <ac:spMkLst>
              <pc:docMk/>
              <pc:sldMasterMk cId="2146213738" sldId="2147483648"/>
              <pc:sldLayoutMk cId="1229755542" sldId="2147483649"/>
              <ac:spMk id="7" creationId="{FBCB1BA1-F86C-ABAA-9257-F744E6EA6245}"/>
            </ac:spMkLst>
          </pc:spChg>
          <pc:spChg chg="del">
            <ac:chgData name="Mitiku Getu Moges" userId="aaa50ae05b105aa5" providerId="LiveId" clId="{CAC67C4B-F268-4650-A63F-BD79B7387BD0}" dt="2025-11-22T07:31:47.824" v="26" actId="478"/>
            <ac:spMkLst>
              <pc:docMk/>
              <pc:sldMasterMk cId="2146213738" sldId="2147483648"/>
              <pc:sldLayoutMk cId="1229755542" sldId="2147483649"/>
              <ac:spMk id="8" creationId="{83F8F82F-0160-47B3-F7BF-9CBD30272452}"/>
            </ac:spMkLst>
          </pc:spChg>
        </pc:sldLayoutChg>
        <pc:sldLayoutChg chg="delSp mod">
          <pc:chgData name="Mitiku Getu Moges" userId="aaa50ae05b105aa5" providerId="LiveId" clId="{CAC67C4B-F268-4650-A63F-BD79B7387BD0}" dt="2025-11-22T07:31:52.378" v="28" actId="478"/>
          <pc:sldLayoutMkLst>
            <pc:docMk/>
            <pc:sldMasterMk cId="2146213738" sldId="2147483648"/>
            <pc:sldLayoutMk cId="1443100632" sldId="2147483650"/>
          </pc:sldLayoutMkLst>
          <pc:spChg chg="del">
            <ac:chgData name="Mitiku Getu Moges" userId="aaa50ae05b105aa5" providerId="LiveId" clId="{CAC67C4B-F268-4650-A63F-BD79B7387BD0}" dt="2025-11-22T07:31:50.837" v="27" actId="478"/>
            <ac:spMkLst>
              <pc:docMk/>
              <pc:sldMasterMk cId="2146213738" sldId="2147483648"/>
              <pc:sldLayoutMk cId="1443100632" sldId="214748365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52.378" v="28" actId="478"/>
            <ac:spMkLst>
              <pc:docMk/>
              <pc:sldMasterMk cId="2146213738" sldId="2147483648"/>
              <pc:sldLayoutMk cId="1443100632" sldId="214748365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6:42.189" v="1" actId="478"/>
            <ac:picMkLst>
              <pc:docMk/>
              <pc:sldMasterMk cId="2146213738" sldId="2147483648"/>
              <pc:sldLayoutMk cId="1443100632" sldId="214748365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6:39.219" v="0" actId="478"/>
            <ac:picMkLst>
              <pc:docMk/>
              <pc:sldMasterMk cId="2146213738" sldId="2147483648"/>
              <pc:sldLayoutMk cId="1443100632" sldId="2147483650"/>
              <ac:picMk id="13" creationId="{61227078-90EB-4707-6A93-FBBA556FE7C6}"/>
            </ac:picMkLst>
          </pc:picChg>
        </pc:sldLayoutChg>
        <pc:sldLayoutChg chg="delSp mod">
          <pc:chgData name="Mitiku Getu Moges" userId="aaa50ae05b105aa5" providerId="LiveId" clId="{CAC67C4B-F268-4650-A63F-BD79B7387BD0}" dt="2025-11-22T07:31:42.320" v="24" actId="478"/>
          <pc:sldLayoutMkLst>
            <pc:docMk/>
            <pc:sldMasterMk cId="2146213738" sldId="2147483648"/>
            <pc:sldLayoutMk cId="1409634186" sldId="2147483660"/>
          </pc:sldLayoutMkLst>
          <pc:spChg chg="del">
            <ac:chgData name="Mitiku Getu Moges" userId="aaa50ae05b105aa5" providerId="LiveId" clId="{CAC67C4B-F268-4650-A63F-BD79B7387BD0}" dt="2025-11-22T07:31:36.902" v="21" actId="478"/>
            <ac:spMkLst>
              <pc:docMk/>
              <pc:sldMasterMk cId="2146213738" sldId="2147483648"/>
              <pc:sldLayoutMk cId="1409634186" sldId="2147483660"/>
              <ac:spMk id="4" creationId="{4EC99C62-6D9D-A3CE-C426-AEC2E814D15F}"/>
            </ac:spMkLst>
          </pc:spChg>
          <pc:spChg chg="del">
            <ac:chgData name="Mitiku Getu Moges" userId="aaa50ae05b105aa5" providerId="LiveId" clId="{CAC67C4B-F268-4650-A63F-BD79B7387BD0}" dt="2025-11-22T07:31:40.586" v="23" actId="478"/>
            <ac:spMkLst>
              <pc:docMk/>
              <pc:sldMasterMk cId="2146213738" sldId="2147483648"/>
              <pc:sldLayoutMk cId="1409634186" sldId="2147483660"/>
              <ac:spMk id="5" creationId="{D9E47D94-A5B5-684A-1A7B-718A8E1F4BC1}"/>
            </ac:spMkLst>
          </pc:spChg>
          <pc:spChg chg="del">
            <ac:chgData name="Mitiku Getu Moges" userId="aaa50ae05b105aa5" providerId="LiveId" clId="{CAC67C4B-F268-4650-A63F-BD79B7387BD0}" dt="2025-11-22T07:31:38.771" v="22" actId="478"/>
            <ac:spMkLst>
              <pc:docMk/>
              <pc:sldMasterMk cId="2146213738" sldId="2147483648"/>
              <pc:sldLayoutMk cId="1409634186" sldId="214748366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42.320" v="24" actId="478"/>
            <ac:spMkLst>
              <pc:docMk/>
              <pc:sldMasterMk cId="2146213738" sldId="2147483648"/>
              <pc:sldLayoutMk cId="1409634186" sldId="214748366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7:19.196" v="4" actId="478"/>
            <ac:picMkLst>
              <pc:docMk/>
              <pc:sldMasterMk cId="2146213738" sldId="2147483648"/>
              <pc:sldLayoutMk cId="1409634186" sldId="2147483660"/>
              <ac:picMk id="6" creationId="{F0535A92-21FF-8721-BF79-6262D851CC24}"/>
            </ac:picMkLst>
          </pc:picChg>
          <pc:picChg chg="del">
            <ac:chgData name="Mitiku Getu Moges" userId="aaa50ae05b105aa5" providerId="LiveId" clId="{CAC67C4B-F268-4650-A63F-BD79B7387BD0}" dt="2025-11-21T09:27:26.129" v="6" actId="478"/>
            <ac:picMkLst>
              <pc:docMk/>
              <pc:sldMasterMk cId="2146213738" sldId="2147483648"/>
              <pc:sldLayoutMk cId="1409634186" sldId="214748366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7:20.351" v="5" actId="478"/>
            <ac:picMkLst>
              <pc:docMk/>
              <pc:sldMasterMk cId="2146213738" sldId="2147483648"/>
              <pc:sldLayoutMk cId="1409634186" sldId="2147483660"/>
              <ac:picMk id="13" creationId="{61227078-90EB-4707-6A93-FBBA556FE7C6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2C330E-1628-4232-8E07-42C66047268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DB30AC-7BFC-4F07-BA39-F6931731E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244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=""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=""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3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2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9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2975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=""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=""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0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3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="" xmlns:a16="http://schemas.microsoft.com/office/drawing/2014/main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="" xmlns:a16="http://schemas.microsoft.com/office/drawing/2014/main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="" xmlns:a16="http://schemas.microsoft.com/office/drawing/2014/main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="" xmlns:a16="http://schemas.microsoft.com/office/drawing/2014/main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1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3600" y="522288"/>
            <a:ext cx="10807700" cy="2259012"/>
          </a:xfrm>
        </p:spPr>
        <p:txBody>
          <a:bodyPr>
            <a:normAutofit/>
          </a:bodyPr>
          <a:lstStyle/>
          <a:p>
            <a:r>
              <a:rPr lang="en-US" sz="4800" b="1" dirty="0"/>
              <a:t>Theories, Models and Frameworks in Implementation Research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9400" y="3045052"/>
            <a:ext cx="9144000" cy="1655762"/>
          </a:xfrm>
        </p:spPr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4000" b="1" dirty="0" smtClean="0">
                <a:solidFill>
                  <a:srgbClr val="0066FF"/>
                </a:solidFill>
              </a:rPr>
              <a:t>Presenter: </a:t>
            </a:r>
            <a:r>
              <a:rPr lang="en-US" sz="3200" dirty="0" smtClean="0"/>
              <a:t>Team 1</a:t>
            </a:r>
            <a:endParaRPr lang="en-US" sz="32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902700" y="4432299"/>
            <a:ext cx="3289300" cy="12204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masis MT Pro" panose="02040504050005020304" pitchFamily="18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masis MT Pro" panose="02040504050005020304" pitchFamily="18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masis MT Pro" panose="02040504050005020304" pitchFamily="18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masis MT Pro" panose="02040504050005020304" pitchFamily="18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 smtClean="0"/>
          </a:p>
          <a:p>
            <a:r>
              <a:rPr lang="en-US" sz="2000" i="1" dirty="0" smtClean="0"/>
              <a:t>November, 2025</a:t>
            </a:r>
          </a:p>
          <a:p>
            <a:r>
              <a:rPr lang="en-US" sz="2000" i="1" dirty="0" smtClean="0"/>
              <a:t>Addis Ababa, Ethiopia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339916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44463"/>
            <a:ext cx="10515600" cy="1150938"/>
          </a:xfrm>
        </p:spPr>
        <p:txBody>
          <a:bodyPr/>
          <a:lstStyle/>
          <a:p>
            <a:pPr algn="ctr"/>
            <a:r>
              <a:rPr lang="en-US" b="1" dirty="0" smtClean="0"/>
              <a:t>Organizational Change Theory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355725"/>
            <a:ext cx="10515600" cy="200977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theory </a:t>
            </a:r>
            <a:r>
              <a:rPr lang="en-US" dirty="0" smtClean="0"/>
              <a:t>treats </a:t>
            </a:r>
            <a:r>
              <a:rPr lang="en-US" dirty="0"/>
              <a:t>organizational readiness as a shared</a:t>
            </a:r>
          </a:p>
          <a:p>
            <a:r>
              <a:rPr lang="en-US" dirty="0" smtClean="0"/>
              <a:t>Psychological </a:t>
            </a:r>
            <a:r>
              <a:rPr lang="en-US" dirty="0"/>
              <a:t>state in which organizational members feel committed to implementing an</a:t>
            </a:r>
          </a:p>
          <a:p>
            <a:r>
              <a:rPr lang="en-US" dirty="0" smtClean="0"/>
              <a:t>Organizational </a:t>
            </a:r>
            <a:r>
              <a:rPr lang="en-US" dirty="0"/>
              <a:t>change and confident in their collective abilities to do so.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1462" y="3022600"/>
            <a:ext cx="7991475" cy="364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98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Evaluation Frameworks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10236200" cy="43513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sz="4700" b="1" dirty="0">
                <a:solidFill>
                  <a:srgbClr val="0066FF"/>
                </a:solidFill>
              </a:rPr>
              <a:t>RE-AIM</a:t>
            </a:r>
            <a:r>
              <a:rPr lang="en-US" sz="5100" b="1" dirty="0">
                <a:solidFill>
                  <a:srgbClr val="0066FF"/>
                </a:solidFill>
              </a:rPr>
              <a:t> </a:t>
            </a:r>
            <a:endParaRPr lang="en-US" sz="5100" b="1" dirty="0" smtClean="0">
              <a:solidFill>
                <a:srgbClr val="0066FF"/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sz="4000" i="1" dirty="0" smtClean="0"/>
              <a:t>(</a:t>
            </a:r>
            <a:r>
              <a:rPr lang="en-US" sz="4000" i="1" dirty="0"/>
              <a:t>Reach, Effectiveness, Adoption, Implementation and Maintenance)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4000" dirty="0"/>
              <a:t>Address the failures and delays in translation of evidence into practice and policy.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4000" dirty="0"/>
              <a:t>Improve sustainable adoptions and implementation of EBIs.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98498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 smtClean="0"/>
              <a:t>Conti....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98600"/>
            <a:ext cx="10515600" cy="4678363"/>
          </a:xfrm>
        </p:spPr>
        <p:txBody>
          <a:bodyPr/>
          <a:lstStyle/>
          <a:p>
            <a:r>
              <a:rPr lang="en-US" sz="3600" b="1" dirty="0" smtClean="0">
                <a:solidFill>
                  <a:srgbClr val="0066FF"/>
                </a:solidFill>
              </a:rPr>
              <a:t>Proctor’s Outcome Evaluation</a:t>
            </a:r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9100" y="2197100"/>
            <a:ext cx="6692900" cy="363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78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204789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IRLM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603376"/>
            <a:ext cx="10515600" cy="4351338"/>
          </a:xfrm>
        </p:spPr>
        <p:txBody>
          <a:bodyPr/>
          <a:lstStyle/>
          <a:p>
            <a:r>
              <a:rPr lang="en-US" dirty="0" smtClean="0"/>
              <a:t>We choose</a:t>
            </a:r>
          </a:p>
          <a:p>
            <a:pPr lvl="1"/>
            <a:r>
              <a:rPr lang="en-US" dirty="0" smtClean="0"/>
              <a:t>CFIR</a:t>
            </a:r>
          </a:p>
          <a:p>
            <a:pPr lvl="1"/>
            <a:r>
              <a:rPr lang="en-US" dirty="0" smtClean="0"/>
              <a:t>??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3601" y="1530352"/>
            <a:ext cx="8331200" cy="485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79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Many Thanks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05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Introduction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62857" y="1017814"/>
            <a:ext cx="6355996" cy="466792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masis MT Pro" panose="020405040500050203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masis MT Pro" panose="0204050405000502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masis MT Pro" panose="0204050405000502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masis MT Pro" panose="0204050405000502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masis MT Pro" panose="020405040500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66FF"/>
                </a:solidFill>
              </a:rPr>
              <a:t>Theory</a:t>
            </a:r>
          </a:p>
          <a:p>
            <a:pPr marL="742950" lvl="1" indent="-285750" algn="just">
              <a:lnSpc>
                <a:spcPct val="120000"/>
              </a:lnSpc>
              <a:spcBef>
                <a:spcPts val="0"/>
              </a:spcBef>
            </a:pPr>
            <a:r>
              <a:rPr lang="en-US" sz="1800" dirty="0" smtClean="0"/>
              <a:t>A system of ideas intended to explain something.</a:t>
            </a:r>
          </a:p>
          <a:p>
            <a:pPr marL="742950" lvl="1" indent="-285750" algn="just">
              <a:lnSpc>
                <a:spcPct val="120000"/>
              </a:lnSpc>
              <a:spcBef>
                <a:spcPts val="0"/>
              </a:spcBef>
            </a:pPr>
            <a:r>
              <a:rPr lang="en-US" sz="1800" dirty="0" smtClean="0"/>
              <a:t>Description of the relationships between concepts helping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/>
              <a:t>to understand the world. </a:t>
            </a:r>
          </a:p>
          <a:p>
            <a:pPr marL="285750" indent="-285750" algn="just"/>
            <a:r>
              <a:rPr lang="en-US" b="1" dirty="0" smtClean="0">
                <a:solidFill>
                  <a:srgbClr val="0066FF"/>
                </a:solidFill>
              </a:rPr>
              <a:t>Model</a:t>
            </a:r>
            <a:endParaRPr lang="en-US" sz="2400" b="1" dirty="0" smtClean="0">
              <a:solidFill>
                <a:srgbClr val="0066FF"/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800" dirty="0" smtClean="0"/>
              <a:t>Schematic representations of reality to improve understanding.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800" dirty="0" smtClean="0"/>
              <a:t>A dimensional representation of a person/thing. </a:t>
            </a:r>
          </a:p>
          <a:p>
            <a:r>
              <a:rPr lang="en-US" b="1" dirty="0" smtClean="0">
                <a:solidFill>
                  <a:srgbClr val="0066FF"/>
                </a:solidFill>
              </a:rPr>
              <a:t>Framework</a:t>
            </a:r>
            <a:r>
              <a:rPr lang="en-US" sz="1200" dirty="0" smtClean="0">
                <a:solidFill>
                  <a:srgbClr val="0066FF"/>
                </a:solidFill>
              </a:rPr>
              <a:t> </a:t>
            </a:r>
          </a:p>
          <a:p>
            <a:pPr marL="742950" lvl="1" indent="-285750" algn="just">
              <a:lnSpc>
                <a:spcPct val="120000"/>
              </a:lnSpc>
              <a:spcBef>
                <a:spcPts val="0"/>
              </a:spcBef>
            </a:pPr>
            <a:r>
              <a:rPr lang="en-US" sz="1800" dirty="0" smtClean="0"/>
              <a:t>A guide for organizing information and knowledge.</a:t>
            </a:r>
          </a:p>
          <a:p>
            <a:pPr marL="742950" lvl="1" indent="-285750" algn="just">
              <a:lnSpc>
                <a:spcPct val="120000"/>
              </a:lnSpc>
              <a:spcBef>
                <a:spcPts val="0"/>
              </a:spcBef>
            </a:pPr>
            <a:r>
              <a:rPr lang="en-US" sz="1800" dirty="0" smtClean="0"/>
              <a:t>A tool help to achieve relevant and meaningful results.</a:t>
            </a:r>
            <a:endParaRPr lang="en-US" sz="18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718853" y="1272210"/>
            <a:ext cx="5433389" cy="4293703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rgbClr val="0066FF"/>
                </a:solidFill>
              </a:rPr>
              <a:t>TMFs are used to;</a:t>
            </a:r>
            <a:endParaRPr lang="en-US" dirty="0">
              <a:solidFill>
                <a:srgbClr val="0066FF"/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200" dirty="0"/>
              <a:t>Explain </a:t>
            </a:r>
            <a:r>
              <a:rPr lang="en-US" sz="2200" dirty="0" smtClean="0"/>
              <a:t>and understand </a:t>
            </a:r>
            <a:r>
              <a:rPr lang="en-US" sz="2200" dirty="0"/>
              <a:t>why people act the way they </a:t>
            </a:r>
            <a:r>
              <a:rPr lang="en-US" sz="2200" dirty="0" smtClean="0"/>
              <a:t>do</a:t>
            </a:r>
            <a:r>
              <a:rPr lang="en-US" sz="2200" b="1" dirty="0" smtClean="0"/>
              <a:t>.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200" dirty="0" smtClean="0"/>
              <a:t>Predict </a:t>
            </a:r>
            <a:r>
              <a:rPr lang="en-US" sz="2200" dirty="0"/>
              <a:t>health, </a:t>
            </a:r>
            <a:r>
              <a:rPr lang="en-US" sz="2200" dirty="0" smtClean="0"/>
              <a:t>illness and </a:t>
            </a:r>
            <a:r>
              <a:rPr lang="en-US" sz="2200" dirty="0"/>
              <a:t>health related behaviors.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200" dirty="0" smtClean="0"/>
              <a:t>Justify </a:t>
            </a:r>
            <a:r>
              <a:rPr lang="en-US" sz="2200" dirty="0"/>
              <a:t>the theoretical background.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200" dirty="0" smtClean="0"/>
              <a:t>Generate </a:t>
            </a:r>
            <a:r>
              <a:rPr lang="en-US" sz="2200" dirty="0"/>
              <a:t>hypotheses.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200" dirty="0" smtClean="0">
                <a:solidFill>
                  <a:schemeClr val="dk1"/>
                </a:solidFill>
              </a:rPr>
              <a:t>Guide research methods.</a:t>
            </a:r>
            <a:endParaRPr lang="en-US" sz="2200" dirty="0">
              <a:solidFill>
                <a:schemeClr val="dk1"/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200" dirty="0" smtClean="0">
                <a:solidFill>
                  <a:schemeClr val="dk1"/>
                </a:solidFill>
              </a:rPr>
              <a:t>Develop </a:t>
            </a:r>
            <a:r>
              <a:rPr lang="en-US" sz="2200" dirty="0">
                <a:solidFill>
                  <a:schemeClr val="dk1"/>
                </a:solidFill>
              </a:rPr>
              <a:t>policy and strategies.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200" dirty="0" smtClean="0">
                <a:solidFill>
                  <a:schemeClr val="dk1"/>
                </a:solidFill>
              </a:rPr>
              <a:t>Guide </a:t>
            </a:r>
            <a:r>
              <a:rPr lang="en-US" sz="2200" dirty="0">
                <a:solidFill>
                  <a:schemeClr val="dk1"/>
                </a:solidFill>
              </a:rPr>
              <a:t>intervention of programs.</a:t>
            </a:r>
          </a:p>
          <a:p>
            <a:pPr>
              <a:lnSpc>
                <a:spcPct val="100000"/>
              </a:lnSpc>
            </a:pPr>
            <a:endParaRPr lang="en-US" sz="2600" dirty="0"/>
          </a:p>
        </p:txBody>
      </p:sp>
      <p:sp>
        <p:nvSpPr>
          <p:cNvPr id="8" name="TextBox 7"/>
          <p:cNvSpPr txBox="1"/>
          <p:nvPr/>
        </p:nvSpPr>
        <p:spPr>
          <a:xfrm>
            <a:off x="838199" y="5685734"/>
            <a:ext cx="10515599" cy="70788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Several </a:t>
            </a:r>
            <a:r>
              <a:rPr lang="en-US" sz="2000" b="1" dirty="0" smtClean="0"/>
              <a:t>review studies concluded </a:t>
            </a:r>
            <a:r>
              <a:rPr lang="en-US" sz="2000" b="1" dirty="0"/>
              <a:t>that </a:t>
            </a:r>
            <a:r>
              <a:rPr lang="en-US" sz="2000" b="1" dirty="0" smtClean="0"/>
              <a:t>interventions based </a:t>
            </a:r>
            <a:r>
              <a:rPr lang="en-US" sz="2000" b="1" dirty="0"/>
              <a:t>on theory </a:t>
            </a:r>
            <a:r>
              <a:rPr lang="en-US" sz="2000" b="1" dirty="0" smtClean="0"/>
              <a:t>are more </a:t>
            </a:r>
            <a:r>
              <a:rPr lang="en-US" sz="2000" b="1" dirty="0"/>
              <a:t>effective than </a:t>
            </a:r>
            <a:r>
              <a:rPr lang="en-US" sz="2000" b="1" dirty="0" smtClean="0"/>
              <a:t>not </a:t>
            </a:r>
            <a:r>
              <a:rPr lang="en-US" sz="2000" b="1" dirty="0"/>
              <a:t>using theory. </a:t>
            </a:r>
          </a:p>
        </p:txBody>
      </p:sp>
    </p:spTree>
    <p:extLst>
      <p:ext uri="{BB962C8B-B14F-4D97-AF65-F5344CB8AC3E}">
        <p14:creationId xmlns:p14="http://schemas.microsoft.com/office/powerpoint/2010/main" val="374405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8B72FE-D48E-404C-A8EF-1075F21A3D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9EA636C-5092-3C43-ACC6-FC51894AAC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CE24540-5C7D-8C42-9FA8-B9688F839E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17" y="292100"/>
            <a:ext cx="11044635" cy="580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92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50901" y="83911"/>
            <a:ext cx="10515600" cy="944789"/>
          </a:xfrm>
        </p:spPr>
        <p:txBody>
          <a:bodyPr/>
          <a:lstStyle/>
          <a:p>
            <a:pPr algn="ctr"/>
            <a:r>
              <a:rPr lang="en-US" b="1" dirty="0" smtClean="0"/>
              <a:t>How to select appropriate TMFs?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1701" y="1079500"/>
            <a:ext cx="7797800" cy="5246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20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34937"/>
            <a:ext cx="10515600" cy="10207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/>
              <a:t>Quality Implementation Framework</a:t>
            </a:r>
            <a:endParaRPr lang="en-US" sz="4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270000"/>
            <a:ext cx="10680700" cy="5130800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The QIF identifies the critical steps in the implementation </a:t>
            </a:r>
            <a:r>
              <a:rPr lang="it-IT" dirty="0" smtClean="0"/>
              <a:t>process.</a:t>
            </a:r>
            <a:endParaRPr lang="it-IT" dirty="0"/>
          </a:p>
          <a:p>
            <a:r>
              <a:rPr lang="it-IT" dirty="0"/>
              <a:t> Synthesize insights from 25 other </a:t>
            </a:r>
            <a:r>
              <a:rPr lang="it-IT" dirty="0" smtClean="0"/>
              <a:t>frameworks. </a:t>
            </a:r>
            <a:endParaRPr lang="it-IT" dirty="0"/>
          </a:p>
          <a:p>
            <a:r>
              <a:rPr lang="it-IT" dirty="0"/>
              <a:t>4 implementation phases and 14 critical steps </a:t>
            </a:r>
            <a:endParaRPr lang="it-IT" dirty="0" smtClean="0"/>
          </a:p>
          <a:p>
            <a:pPr marL="0" indent="0">
              <a:buNone/>
            </a:pPr>
            <a:r>
              <a:rPr lang="it-IT" sz="3300" b="1" dirty="0" smtClean="0">
                <a:solidFill>
                  <a:srgbClr val="0066FF"/>
                </a:solidFill>
              </a:rPr>
              <a:t>Phase One: </a:t>
            </a:r>
            <a:r>
              <a:rPr lang="it-IT" dirty="0" smtClean="0"/>
              <a:t>Initial considerations regarding the host setting</a:t>
            </a:r>
          </a:p>
          <a:p>
            <a:pPr lvl="1"/>
            <a:r>
              <a:rPr lang="it-IT" b="1" dirty="0" smtClean="0"/>
              <a:t>Assessment </a:t>
            </a:r>
            <a:r>
              <a:rPr lang="it-IT" b="1" dirty="0"/>
              <a:t>strategies</a:t>
            </a:r>
          </a:p>
          <a:p>
            <a:pPr marL="914400" lvl="2" indent="0">
              <a:buNone/>
            </a:pPr>
            <a:r>
              <a:rPr lang="it-IT" dirty="0"/>
              <a:t> 1. Conducting a needs and resources assessment</a:t>
            </a:r>
          </a:p>
          <a:p>
            <a:pPr marL="914400" lvl="2" indent="0">
              <a:buNone/>
            </a:pPr>
            <a:r>
              <a:rPr lang="it-IT" dirty="0"/>
              <a:t> 2. Conducting a fit assessment</a:t>
            </a:r>
          </a:p>
          <a:p>
            <a:pPr marL="914400" lvl="2" indent="0">
              <a:buNone/>
            </a:pPr>
            <a:r>
              <a:rPr lang="it-IT" dirty="0"/>
              <a:t> 3. Conducting a capacity/readiness assessment</a:t>
            </a:r>
          </a:p>
          <a:p>
            <a:pPr lvl="1"/>
            <a:r>
              <a:rPr lang="it-IT" b="1" dirty="0"/>
              <a:t>Decisions about adaptation</a:t>
            </a:r>
          </a:p>
          <a:p>
            <a:pPr marL="914400" lvl="2" indent="0">
              <a:buNone/>
            </a:pPr>
            <a:r>
              <a:rPr lang="it-IT" dirty="0"/>
              <a:t> 4. Possibility for adaptation</a:t>
            </a:r>
          </a:p>
          <a:p>
            <a:pPr lvl="1"/>
            <a:r>
              <a:rPr lang="it-IT" b="1" dirty="0"/>
              <a:t>Capacity-building strategies</a:t>
            </a:r>
          </a:p>
          <a:p>
            <a:pPr marL="914400" lvl="2" indent="0">
              <a:buNone/>
            </a:pPr>
            <a:r>
              <a:rPr lang="it-IT" dirty="0"/>
              <a:t> 5. Obtaining explicit buy-in from critical stakeholders and fostering a supportive community/organizational climate</a:t>
            </a:r>
          </a:p>
          <a:p>
            <a:pPr marL="914400" lvl="2" indent="0">
              <a:buNone/>
            </a:pPr>
            <a:r>
              <a:rPr lang="it-IT" dirty="0"/>
              <a:t> 6. Building general/organizational capacity</a:t>
            </a:r>
          </a:p>
          <a:p>
            <a:pPr marL="914400" lvl="2" indent="0">
              <a:buNone/>
            </a:pPr>
            <a:r>
              <a:rPr lang="it-IT" dirty="0"/>
              <a:t> 7. Staff recruitment/maintenance</a:t>
            </a:r>
          </a:p>
          <a:p>
            <a:pPr marL="914400" lvl="2" indent="0">
              <a:buNone/>
            </a:pPr>
            <a:r>
              <a:rPr lang="it-IT" dirty="0"/>
              <a:t> 8. Effective pre-innovation staff training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0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588"/>
            <a:ext cx="10515600" cy="1325563"/>
          </a:xfrm>
        </p:spPr>
        <p:txBody>
          <a:bodyPr/>
          <a:lstStyle/>
          <a:p>
            <a:r>
              <a:rPr lang="en-US" dirty="0" smtClean="0"/>
              <a:t>Conti....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30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>
                <a:solidFill>
                  <a:srgbClr val="0066FF"/>
                </a:solidFill>
              </a:rPr>
              <a:t>Phase Two: </a:t>
            </a:r>
            <a:r>
              <a:rPr lang="it-IT" dirty="0"/>
              <a:t>Creating a structure for implementation</a:t>
            </a:r>
          </a:p>
          <a:p>
            <a:pPr marL="914400" lvl="2" indent="0">
              <a:buNone/>
            </a:pPr>
            <a:r>
              <a:rPr lang="it-IT" dirty="0" smtClean="0"/>
              <a:t>  9. Creating implementation teams</a:t>
            </a:r>
          </a:p>
          <a:p>
            <a:pPr marL="914400" lvl="2" indent="0">
              <a:buNone/>
            </a:pPr>
            <a:r>
              <a:rPr lang="it-IT" dirty="0" smtClean="0"/>
              <a:t> </a:t>
            </a:r>
            <a:r>
              <a:rPr lang="it-IT" dirty="0"/>
              <a:t>10. Developing an implementation plan</a:t>
            </a:r>
          </a:p>
          <a:p>
            <a:pPr marL="0" indent="0">
              <a:buNone/>
            </a:pPr>
            <a:r>
              <a:rPr lang="it-IT" b="1" dirty="0">
                <a:solidFill>
                  <a:srgbClr val="0066FF"/>
                </a:solidFill>
              </a:rPr>
              <a:t>Phase Three: </a:t>
            </a:r>
            <a:r>
              <a:rPr lang="it-IT" dirty="0"/>
              <a:t>Ongoing structure once implementation begins</a:t>
            </a:r>
          </a:p>
          <a:p>
            <a:pPr lvl="2"/>
            <a:r>
              <a:rPr lang="it-IT" dirty="0" smtClean="0"/>
              <a:t>11</a:t>
            </a:r>
            <a:r>
              <a:rPr lang="it-IT" dirty="0"/>
              <a:t>. Technical assistance/coaching/supervision</a:t>
            </a:r>
          </a:p>
          <a:p>
            <a:pPr lvl="2"/>
            <a:r>
              <a:rPr lang="it-IT" dirty="0"/>
              <a:t>12. Process evaluation</a:t>
            </a:r>
          </a:p>
          <a:p>
            <a:pPr lvl="2"/>
            <a:r>
              <a:rPr lang="it-IT" dirty="0"/>
              <a:t>13. Supportive feedback </a:t>
            </a:r>
            <a:r>
              <a:rPr lang="it-IT" dirty="0" smtClean="0"/>
              <a:t>mechanism</a:t>
            </a:r>
          </a:p>
          <a:p>
            <a:pPr marL="0" indent="0">
              <a:buNone/>
            </a:pPr>
            <a:r>
              <a:rPr lang="it-IT" b="1" dirty="0" smtClean="0">
                <a:solidFill>
                  <a:srgbClr val="0066FF"/>
                </a:solidFill>
              </a:rPr>
              <a:t>Phase </a:t>
            </a:r>
            <a:r>
              <a:rPr lang="it-IT" b="1" dirty="0">
                <a:solidFill>
                  <a:srgbClr val="0066FF"/>
                </a:solidFill>
              </a:rPr>
              <a:t>Four: </a:t>
            </a:r>
            <a:r>
              <a:rPr lang="it-IT" dirty="0"/>
              <a:t>Improving future applications</a:t>
            </a:r>
          </a:p>
          <a:p>
            <a:pPr lvl="2"/>
            <a:r>
              <a:rPr lang="it-IT" dirty="0"/>
              <a:t>14. Learning from experience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36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01600"/>
            <a:ext cx="10515600" cy="12239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/>
              <a:t>Determinant Frameworks</a:t>
            </a:r>
            <a:endParaRPr lang="en-US" sz="4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206500"/>
            <a:ext cx="10515600" cy="46910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sz="3500" b="1" dirty="0" smtClean="0">
                <a:solidFill>
                  <a:srgbClr val="0066FF"/>
                </a:solidFill>
              </a:rPr>
              <a:t>CFIR</a:t>
            </a:r>
            <a:r>
              <a:rPr lang="en-US" sz="3500" b="1" dirty="0" smtClean="0">
                <a:solidFill>
                  <a:srgbClr val="0A0AFF"/>
                </a:solidFill>
              </a:rPr>
              <a:t> </a:t>
            </a:r>
            <a:r>
              <a:rPr lang="en-US" sz="2400" i="1" dirty="0" smtClean="0"/>
              <a:t>(</a:t>
            </a:r>
            <a:r>
              <a:rPr lang="en-US" sz="2400" i="1" dirty="0"/>
              <a:t>Consolidated framework for Implementation Research)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600" dirty="0"/>
              <a:t>Understand and evaluate </a:t>
            </a:r>
            <a:r>
              <a:rPr lang="en-US" sz="2600" dirty="0" smtClean="0"/>
              <a:t>factors for</a:t>
            </a:r>
            <a:r>
              <a:rPr lang="en-US" sz="2600" dirty="0" smtClean="0">
                <a:solidFill>
                  <a:srgbClr val="00B0F0"/>
                </a:solidFill>
              </a:rPr>
              <a:t> </a:t>
            </a:r>
            <a:r>
              <a:rPr lang="en-US" sz="2600" dirty="0"/>
              <a:t>successful implementation of interventions.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600" dirty="0"/>
              <a:t>Help</a:t>
            </a:r>
            <a:r>
              <a:rPr lang="en-US" sz="2600" b="1" dirty="0"/>
              <a:t> </a:t>
            </a:r>
            <a:r>
              <a:rPr lang="en-US" sz="2600" dirty="0"/>
              <a:t>explain whether an implementation may or may not succeed.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600" b="1" dirty="0"/>
              <a:t>Includes five major domains </a:t>
            </a: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en-US" sz="2400" dirty="0"/>
              <a:t>Intervention characteristics</a:t>
            </a: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en-US" sz="2400" dirty="0"/>
              <a:t>Outer setting </a:t>
            </a: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en-US" sz="2400" dirty="0"/>
              <a:t>Inner setting</a:t>
            </a: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en-US" sz="2400" dirty="0"/>
              <a:t>Individuals characteristics of</a:t>
            </a:r>
            <a:endParaRPr lang="en-US" sz="2400" b="1" dirty="0"/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en-US" sz="2400" dirty="0"/>
              <a:t>Process characteristics of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800" dirty="0"/>
              <a:t>It has </a:t>
            </a:r>
            <a:r>
              <a:rPr lang="en-US" sz="2800" b="1" dirty="0"/>
              <a:t>39 constructs and sub-constructs </a:t>
            </a:r>
            <a:r>
              <a:rPr lang="en-US" sz="2800" dirty="0"/>
              <a:t>influencing efforts to</a:t>
            </a:r>
            <a:r>
              <a:rPr lang="en-US" sz="2800" b="1" dirty="0"/>
              <a:t> </a:t>
            </a:r>
            <a:r>
              <a:rPr lang="en-US" sz="2800" dirty="0"/>
              <a:t>change the practice.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19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5199272" y="2137580"/>
            <a:ext cx="6891130" cy="4536758"/>
            <a:chOff x="5300870" y="2137580"/>
            <a:chExt cx="6891130" cy="4536758"/>
          </a:xfrm>
        </p:grpSpPr>
        <p:grpSp>
          <p:nvGrpSpPr>
            <p:cNvPr id="7" name="Group 6"/>
            <p:cNvGrpSpPr/>
            <p:nvPr/>
          </p:nvGrpSpPr>
          <p:grpSpPr>
            <a:xfrm>
              <a:off x="5300870" y="2137580"/>
              <a:ext cx="6891130" cy="4536758"/>
              <a:chOff x="1424609" y="2112731"/>
              <a:chExt cx="9342782" cy="4561602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424609" y="2112731"/>
                <a:ext cx="9342782" cy="4298975"/>
              </a:xfrm>
              <a:prstGeom prst="rect">
                <a:avLst/>
              </a:prstGeom>
            </p:spPr>
          </p:pic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38450" y="6350483"/>
                <a:ext cx="5772150" cy="323850"/>
              </a:xfrm>
              <a:prstGeom prst="rect">
                <a:avLst/>
              </a:prstGeom>
            </p:spPr>
          </p:pic>
        </p:grp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591800" y="6365504"/>
              <a:ext cx="1181100" cy="276225"/>
            </a:xfrm>
            <a:prstGeom prst="rect">
              <a:avLst/>
            </a:prstGeom>
          </p:spPr>
        </p:pic>
      </p:grpSp>
      <p:sp>
        <p:nvSpPr>
          <p:cNvPr id="11" name="Title 1"/>
          <p:cNvSpPr txBox="1">
            <a:spLocks/>
          </p:cNvSpPr>
          <p:nvPr/>
        </p:nvSpPr>
        <p:spPr>
          <a:xfrm>
            <a:off x="838200" y="1264347"/>
            <a:ext cx="6794500" cy="873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masis MT Pro Black" panose="02040A04050005020304" pitchFamily="18" charset="0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>
                <a:solidFill>
                  <a:srgbClr val="0066FF"/>
                </a:solidFill>
                <a:latin typeface="+mn-lt"/>
              </a:rPr>
              <a:t>Diffusion Innovation Theory</a:t>
            </a:r>
            <a:endParaRPr lang="en-US" sz="3600" dirty="0">
              <a:solidFill>
                <a:srgbClr val="0066FF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2515" y="2886933"/>
            <a:ext cx="4676758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How new practices/ideas spread within society or from society to society.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Based on readiness to adapt intervention, individuals can be at different </a:t>
            </a:r>
            <a:r>
              <a:rPr lang="en-US" sz="2400" dirty="0" smtClean="0"/>
              <a:t>stages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masis MT Pro Black" panose="02040A04050005020304" pitchFamily="18" charset="0"/>
                <a:ea typeface="+mj-ea"/>
                <a:cs typeface="+mj-cs"/>
              </a:defRPr>
            </a:lvl1pPr>
          </a:lstStyle>
          <a:p>
            <a:pPr algn="ctr"/>
            <a:r>
              <a:rPr lang="en-US" b="1" smtClean="0"/>
              <a:t>Classic Theories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7868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09171" y="89933"/>
            <a:ext cx="10515600" cy="1094873"/>
          </a:xfrm>
        </p:spPr>
        <p:txBody>
          <a:bodyPr/>
          <a:lstStyle/>
          <a:p>
            <a:r>
              <a:rPr lang="en-US" dirty="0" smtClean="0"/>
              <a:t>Conti....</a:t>
            </a:r>
            <a:endParaRPr lang="en-US" dirty="0"/>
          </a:p>
        </p:txBody>
      </p:sp>
      <p:pic>
        <p:nvPicPr>
          <p:cNvPr id="7" name="Content Placeholder 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6586332" y="1461525"/>
            <a:ext cx="5618922" cy="46117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391886" y="1672336"/>
            <a:ext cx="6194446" cy="4677664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masis MT Pro" panose="020405040500050203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masis MT Pro" panose="0204050405000502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masis MT Pro" panose="0204050405000502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masis MT Pro" panose="0204050405000502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masis MT Pro" panose="020405040500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>
              <a:lnSpc>
                <a:spcPct val="120000"/>
              </a:lnSpc>
              <a:spcBef>
                <a:spcPts val="200"/>
              </a:spcBef>
            </a:pPr>
            <a:r>
              <a:rPr lang="en-US" sz="2400" dirty="0"/>
              <a:t>The model derived from the social-ecology system.</a:t>
            </a:r>
            <a:endParaRPr lang="en-US" sz="2400" i="1" dirty="0"/>
          </a:p>
          <a:p>
            <a:pPr marL="274320">
              <a:lnSpc>
                <a:spcPct val="120000"/>
              </a:lnSpc>
              <a:spcBef>
                <a:spcPts val="200"/>
              </a:spcBef>
            </a:pPr>
            <a:r>
              <a:rPr lang="en-US" sz="2400" dirty="0"/>
              <a:t>SEM considers health outcome is an interaction among multiple level factors within the social-ecology. 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400" dirty="0" smtClean="0"/>
              <a:t>It outlines five levels of factors that influence health </a:t>
            </a:r>
            <a:r>
              <a:rPr lang="en-US" sz="2000" i="1" dirty="0" smtClean="0">
                <a:solidFill>
                  <a:srgbClr val="00B0F0"/>
                </a:solidFill>
              </a:rPr>
              <a:t>(</a:t>
            </a:r>
            <a:r>
              <a:rPr lang="en-US" sz="2000" i="1" dirty="0" err="1" smtClean="0">
                <a:solidFill>
                  <a:srgbClr val="00B0F0"/>
                </a:solidFill>
              </a:rPr>
              <a:t>McLeroy</a:t>
            </a:r>
            <a:r>
              <a:rPr lang="en-US" sz="2000" i="1" dirty="0" smtClean="0">
                <a:solidFill>
                  <a:srgbClr val="00B0F0"/>
                </a:solidFill>
              </a:rPr>
              <a:t> et al. 1988)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000" dirty="0" smtClean="0"/>
              <a:t>Intrapersonal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000" dirty="0" smtClean="0"/>
              <a:t>Interpersonal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000" dirty="0" smtClean="0"/>
              <a:t>Institutional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000" dirty="0" smtClean="0"/>
              <a:t>Community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000" dirty="0" smtClean="0"/>
              <a:t>Public Policy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 smtClean="0"/>
              <a:t>A number of risk and protective factors in each of level. </a:t>
            </a:r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219200" y="1123715"/>
            <a:ext cx="49929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66FF"/>
                </a:solidFill>
              </a:rPr>
              <a:t>Socio-Ecological Model</a:t>
            </a:r>
            <a:endParaRPr lang="en-US" sz="2000" b="1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43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543</Words>
  <Application>Microsoft Office PowerPoint</Application>
  <PresentationFormat>Widescreen</PresentationFormat>
  <Paragraphs>94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ADLaM Display</vt:lpstr>
      <vt:lpstr>Amasis MT Pro</vt:lpstr>
      <vt:lpstr>Amasis MT Pro Black</vt:lpstr>
      <vt:lpstr>Aptos</vt:lpstr>
      <vt:lpstr>Arial</vt:lpstr>
      <vt:lpstr>Calibri</vt:lpstr>
      <vt:lpstr>Office Theme</vt:lpstr>
      <vt:lpstr>Theories, Models and Frameworks in Implementation Research</vt:lpstr>
      <vt:lpstr>Introduction </vt:lpstr>
      <vt:lpstr>PowerPoint Presentation</vt:lpstr>
      <vt:lpstr>How to select appropriate TMFs?</vt:lpstr>
      <vt:lpstr>Quality Implementation Framework</vt:lpstr>
      <vt:lpstr>Conti....</vt:lpstr>
      <vt:lpstr>Determinant Frameworks</vt:lpstr>
      <vt:lpstr>PowerPoint Presentation</vt:lpstr>
      <vt:lpstr>Conti....</vt:lpstr>
      <vt:lpstr>Organizational Change Theory</vt:lpstr>
      <vt:lpstr>Evaluation Frameworks</vt:lpstr>
      <vt:lpstr>Conti....</vt:lpstr>
      <vt:lpstr>IRLM</vt:lpstr>
      <vt:lpstr>Many Thanks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Mitiku Getu Moges</dc:creator>
  <cp:lastModifiedBy>Amity</cp:lastModifiedBy>
  <cp:revision>43</cp:revision>
  <dcterms:created xsi:type="dcterms:W3CDTF">2025-11-21T09:11:49Z</dcterms:created>
  <dcterms:modified xsi:type="dcterms:W3CDTF">2025-11-25T11:35:11Z</dcterms:modified>
</cp:coreProperties>
</file>