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268" r:id="rId3"/>
    <p:sldId id="269" r:id="rId4"/>
    <p:sldId id="270" r:id="rId5"/>
    <p:sldId id="271" r:id="rId6"/>
    <p:sldId id="272" r:id="rId7"/>
    <p:sldId id="273" r:id="rId8"/>
    <p:sldId id="257" r:id="rId9"/>
    <p:sldId id="258" r:id="rId10"/>
    <p:sldId id="259" r:id="rId11"/>
    <p:sldId id="260" r:id="rId12"/>
    <p:sldId id="261" r:id="rId13"/>
    <p:sldId id="263" r:id="rId14"/>
    <p:sldId id="262" r:id="rId15"/>
    <p:sldId id="264" r:id="rId16"/>
    <p:sldId id="265" r:id="rId17"/>
    <p:sldId id="266" r:id="rId18"/>
    <p:sldId id="274" r:id="rId19"/>
    <p:sldId id="267"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varScale="1">
        <p:scale>
          <a:sx n="70" d="100"/>
          <a:sy n="70" d="100"/>
        </p:scale>
        <p:origin x="536"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0C69AD4-007D-4900-AED6-9AEF02CD3EED}" type="datetimeFigureOut">
              <a:rPr lang="en-US" smtClean="0"/>
              <a:t>11/25/2025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8F66E2A-2499-4696-8324-C9E47FD07832}" type="slidenum">
              <a:rPr lang="en-US" smtClean="0"/>
              <a:t>‹#›</a:t>
            </a:fld>
            <a:endParaRPr lang="en-US"/>
          </a:p>
        </p:txBody>
      </p:sp>
    </p:spTree>
    <p:extLst>
      <p:ext uri="{BB962C8B-B14F-4D97-AF65-F5344CB8AC3E}">
        <p14:creationId xmlns:p14="http://schemas.microsoft.com/office/powerpoint/2010/main" val="21899400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F66E2A-2499-4696-8324-C9E47FD07832}" type="slidenum">
              <a:rPr lang="en-US" smtClean="0"/>
              <a:t>13</a:t>
            </a:fld>
            <a:endParaRPr lang="en-US"/>
          </a:p>
        </p:txBody>
      </p:sp>
    </p:spTree>
    <p:extLst>
      <p:ext uri="{BB962C8B-B14F-4D97-AF65-F5344CB8AC3E}">
        <p14:creationId xmlns:p14="http://schemas.microsoft.com/office/powerpoint/2010/main" val="23995632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DD65DE-92AD-C281-69C9-6BED6C5540C2}"/>
              </a:ext>
            </a:extLst>
          </p:cNvPr>
          <p:cNvSpPr>
            <a:spLocks noGrp="1"/>
          </p:cNvSpPr>
          <p:nvPr>
            <p:ph type="title"/>
          </p:nvPr>
        </p:nvSpPr>
        <p:spPr/>
        <p:txBody>
          <a:bodyPr/>
          <a:lstStyle>
            <a:lvl1pPr>
              <a:defRPr>
                <a:latin typeface="Amasis MT Pro Black" panose="02040A04050005020304" pitchFamily="18"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E510F00F-BC40-E0AD-155B-05CACCE11FB3}"/>
              </a:ext>
            </a:extLst>
          </p:cNvPr>
          <p:cNvSpPr>
            <a:spLocks noGrp="1"/>
          </p:cNvSpPr>
          <p:nvPr>
            <p:ph idx="1"/>
          </p:nvPr>
        </p:nvSpPr>
        <p:spPr/>
        <p:txBody>
          <a:bodyPr/>
          <a:lstStyle>
            <a:lvl1pPr>
              <a:defRPr>
                <a:latin typeface="Amasis MT Pro" panose="02040504050005020304" pitchFamily="18" charset="0"/>
              </a:defRPr>
            </a:lvl1pPr>
            <a:lvl2pPr>
              <a:defRPr>
                <a:latin typeface="Amasis MT Pro" panose="02040504050005020304" pitchFamily="18" charset="0"/>
              </a:defRPr>
            </a:lvl2pPr>
            <a:lvl3pPr>
              <a:defRPr>
                <a:latin typeface="Amasis MT Pro" panose="02040504050005020304" pitchFamily="18" charset="0"/>
              </a:defRPr>
            </a:lvl3pPr>
            <a:lvl4pPr>
              <a:defRPr>
                <a:latin typeface="Amasis MT Pro" panose="02040504050005020304" pitchFamily="18" charset="0"/>
              </a:defRPr>
            </a:lvl4pPr>
            <a:lvl5pPr>
              <a:defRPr>
                <a:latin typeface="Amasis MT Pro" panose="02040504050005020304" pitchFamily="18"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Oval 8">
            <a:extLst>
              <a:ext uri="{FF2B5EF4-FFF2-40B4-BE49-F238E27FC236}">
                <a16:creationId xmlns:a16="http://schemas.microsoft.com/office/drawing/2014/main" id="{96C8A8F9-959D-8766-7CC7-FCF9C9E0CDE6}"/>
              </a:ext>
            </a:extLst>
          </p:cNvPr>
          <p:cNvSpPr/>
          <p:nvPr userDrawn="1"/>
        </p:nvSpPr>
        <p:spPr>
          <a:xfrm>
            <a:off x="10971500" y="-704128"/>
            <a:ext cx="1840057" cy="1773382"/>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lide Number Placeholder 5">
            <a:extLst>
              <a:ext uri="{FF2B5EF4-FFF2-40B4-BE49-F238E27FC236}">
                <a16:creationId xmlns:a16="http://schemas.microsoft.com/office/drawing/2014/main" id="{7B691001-BFF4-F8F9-CA81-500434E5C81F}"/>
              </a:ext>
            </a:extLst>
          </p:cNvPr>
          <p:cNvSpPr>
            <a:spLocks noGrp="1"/>
          </p:cNvSpPr>
          <p:nvPr>
            <p:ph type="sldNum" sz="quarter" idx="12"/>
          </p:nvPr>
        </p:nvSpPr>
        <p:spPr>
          <a:xfrm>
            <a:off x="11352500" y="182563"/>
            <a:ext cx="457200" cy="365125"/>
          </a:xfrm>
          <a:prstGeom prst="rect">
            <a:avLst/>
          </a:prstGeom>
        </p:spPr>
        <p:txBody>
          <a:bodyPr/>
          <a:lstStyle/>
          <a:p>
            <a:fld id="{150CAD48-028F-45FE-AEF0-39B978B5840C}" type="slidenum">
              <a:rPr lang="en-US" smtClean="0"/>
              <a:t>‹#›</a:t>
            </a:fld>
            <a:endParaRPr lang="en-US"/>
          </a:p>
        </p:txBody>
      </p:sp>
    </p:spTree>
    <p:extLst>
      <p:ext uri="{BB962C8B-B14F-4D97-AF65-F5344CB8AC3E}">
        <p14:creationId xmlns:p14="http://schemas.microsoft.com/office/powerpoint/2010/main" val="14096341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3DCA21-6CB2-AE0D-2B2A-6ED99451BD00}"/>
              </a:ext>
            </a:extLst>
          </p:cNvPr>
          <p:cNvSpPr>
            <a:spLocks noGrp="1"/>
          </p:cNvSpPr>
          <p:nvPr>
            <p:ph type="ctrTitle"/>
          </p:nvPr>
        </p:nvSpPr>
        <p:spPr>
          <a:xfrm>
            <a:off x="1524000" y="1309688"/>
            <a:ext cx="9144000" cy="2387600"/>
          </a:xfrm>
        </p:spPr>
        <p:txBody>
          <a:bodyPr anchor="b"/>
          <a:lstStyle>
            <a:lvl1pPr algn="ctr">
              <a:defRPr sz="6000">
                <a:latin typeface="ADLaM Display" panose="02010000000000000000" pitchFamily="2" charset="0"/>
                <a:ea typeface="ADLaM Display" panose="02010000000000000000" pitchFamily="2" charset="0"/>
                <a:cs typeface="ADLaM Display" panose="02010000000000000000" pitchFamily="2" charset="0"/>
              </a:defRPr>
            </a:lvl1pPr>
          </a:lstStyle>
          <a:p>
            <a:r>
              <a:rPr lang="en-US" dirty="0"/>
              <a:t>Click to edit Master title style</a:t>
            </a:r>
          </a:p>
        </p:txBody>
      </p:sp>
      <p:sp>
        <p:nvSpPr>
          <p:cNvPr id="3" name="Subtitle 2">
            <a:extLst>
              <a:ext uri="{FF2B5EF4-FFF2-40B4-BE49-F238E27FC236}">
                <a16:creationId xmlns:a16="http://schemas.microsoft.com/office/drawing/2014/main" id="{DADF3D43-EF82-3CB0-5B95-895ED0E16252}"/>
              </a:ext>
            </a:extLst>
          </p:cNvPr>
          <p:cNvSpPr>
            <a:spLocks noGrp="1"/>
          </p:cNvSpPr>
          <p:nvPr>
            <p:ph type="subTitle" idx="1"/>
          </p:nvPr>
        </p:nvSpPr>
        <p:spPr>
          <a:xfrm>
            <a:off x="1524000" y="3602038"/>
            <a:ext cx="9144000" cy="1655762"/>
          </a:xfrm>
        </p:spPr>
        <p:txBody>
          <a:bodyPr/>
          <a:lstStyle>
            <a:lvl1pPr marL="0" indent="0" algn="ctr">
              <a:buNone/>
              <a:defRPr sz="2400">
                <a:latin typeface="ADLaM Display" panose="02010000000000000000" pitchFamily="2" charset="0"/>
                <a:ea typeface="ADLaM Display" panose="02010000000000000000" pitchFamily="2" charset="0"/>
                <a:cs typeface="ADLaM Display" panose="020100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2297555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DD65DE-92AD-C281-69C9-6BED6C5540C2}"/>
              </a:ext>
            </a:extLst>
          </p:cNvPr>
          <p:cNvSpPr>
            <a:spLocks noGrp="1"/>
          </p:cNvSpPr>
          <p:nvPr>
            <p:ph type="title"/>
          </p:nvPr>
        </p:nvSpPr>
        <p:spPr/>
        <p:txBody>
          <a:bodyPr/>
          <a:lstStyle>
            <a:lvl1pPr>
              <a:defRPr>
                <a:latin typeface="Amasis MT Pro Black" panose="02040A04050005020304" pitchFamily="18"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E510F00F-BC40-E0AD-155B-05CACCE11FB3}"/>
              </a:ext>
            </a:extLst>
          </p:cNvPr>
          <p:cNvSpPr>
            <a:spLocks noGrp="1"/>
          </p:cNvSpPr>
          <p:nvPr>
            <p:ph idx="1"/>
          </p:nvPr>
        </p:nvSpPr>
        <p:spPr/>
        <p:txBody>
          <a:bodyPr/>
          <a:lstStyle>
            <a:lvl1pPr>
              <a:defRPr>
                <a:latin typeface="Amasis MT Pro" panose="02040504050005020304" pitchFamily="18" charset="0"/>
              </a:defRPr>
            </a:lvl1pPr>
            <a:lvl2pPr>
              <a:defRPr>
                <a:latin typeface="Amasis MT Pro" panose="02040504050005020304" pitchFamily="18" charset="0"/>
              </a:defRPr>
            </a:lvl2pPr>
            <a:lvl3pPr>
              <a:defRPr>
                <a:latin typeface="Amasis MT Pro" panose="02040504050005020304" pitchFamily="18" charset="0"/>
              </a:defRPr>
            </a:lvl3pPr>
            <a:lvl4pPr>
              <a:defRPr>
                <a:latin typeface="Amasis MT Pro" panose="02040504050005020304" pitchFamily="18" charset="0"/>
              </a:defRPr>
            </a:lvl4pPr>
            <a:lvl5pPr>
              <a:defRPr>
                <a:latin typeface="Amasis MT Pro" panose="02040504050005020304" pitchFamily="18"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Oval 8">
            <a:extLst>
              <a:ext uri="{FF2B5EF4-FFF2-40B4-BE49-F238E27FC236}">
                <a16:creationId xmlns:a16="http://schemas.microsoft.com/office/drawing/2014/main" id="{96C8A8F9-959D-8766-7CC7-FCF9C9E0CDE6}"/>
              </a:ext>
            </a:extLst>
          </p:cNvPr>
          <p:cNvSpPr/>
          <p:nvPr userDrawn="1"/>
        </p:nvSpPr>
        <p:spPr>
          <a:xfrm>
            <a:off x="10971500" y="-704128"/>
            <a:ext cx="1840057" cy="1773382"/>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lide Number Placeholder 5">
            <a:extLst>
              <a:ext uri="{FF2B5EF4-FFF2-40B4-BE49-F238E27FC236}">
                <a16:creationId xmlns:a16="http://schemas.microsoft.com/office/drawing/2014/main" id="{7B691001-BFF4-F8F9-CA81-500434E5C81F}"/>
              </a:ext>
            </a:extLst>
          </p:cNvPr>
          <p:cNvSpPr>
            <a:spLocks noGrp="1"/>
          </p:cNvSpPr>
          <p:nvPr>
            <p:ph type="sldNum" sz="quarter" idx="12"/>
          </p:nvPr>
        </p:nvSpPr>
        <p:spPr>
          <a:xfrm>
            <a:off x="11352500" y="182563"/>
            <a:ext cx="457200" cy="365125"/>
          </a:xfrm>
          <a:prstGeom prst="rect">
            <a:avLst/>
          </a:prstGeom>
        </p:spPr>
        <p:txBody>
          <a:bodyPr/>
          <a:lstStyle/>
          <a:p>
            <a:fld id="{150CAD48-028F-45FE-AEF0-39B978B5840C}" type="slidenum">
              <a:rPr lang="en-US" smtClean="0"/>
              <a:t>‹#›</a:t>
            </a:fld>
            <a:endParaRPr lang="en-US"/>
          </a:p>
        </p:txBody>
      </p:sp>
    </p:spTree>
    <p:extLst>
      <p:ext uri="{BB962C8B-B14F-4D97-AF65-F5344CB8AC3E}">
        <p14:creationId xmlns:p14="http://schemas.microsoft.com/office/powerpoint/2010/main" val="14431006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88C256-B6B6-046C-0C03-1F802FBA373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F2677F7-551E-E76D-3DD2-49E210F59D7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E5B2C75-FD9E-1B82-55C1-4396DDCB0CAB}"/>
              </a:ext>
            </a:extLst>
          </p:cNvPr>
          <p:cNvSpPr>
            <a:spLocks noGrp="1"/>
          </p:cNvSpPr>
          <p:nvPr>
            <p:ph type="dt" sz="half" idx="10"/>
          </p:nvPr>
        </p:nvSpPr>
        <p:spPr>
          <a:xfrm>
            <a:off x="838200" y="6356350"/>
            <a:ext cx="2743200" cy="365125"/>
          </a:xfrm>
          <a:prstGeom prst="rect">
            <a:avLst/>
          </a:prstGeom>
        </p:spPr>
        <p:txBody>
          <a:bodyPr/>
          <a:lstStyle/>
          <a:p>
            <a:fld id="{42024C08-D562-4FDE-9CC1-E6D8AAFA623C}" type="datetimeFigureOut">
              <a:rPr lang="en-US" smtClean="0"/>
              <a:t>11/25/2025</a:t>
            </a:fld>
            <a:endParaRPr lang="en-US"/>
          </a:p>
        </p:txBody>
      </p:sp>
      <p:sp>
        <p:nvSpPr>
          <p:cNvPr id="5" name="Footer Placeholder 4">
            <a:extLst>
              <a:ext uri="{FF2B5EF4-FFF2-40B4-BE49-F238E27FC236}">
                <a16:creationId xmlns:a16="http://schemas.microsoft.com/office/drawing/2014/main" id="{DDBEFA5E-F49C-EEB1-1BA3-52095FFA14E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9FD5B166-7CC0-137F-76BD-D607D7C101FA}"/>
              </a:ext>
            </a:extLst>
          </p:cNvPr>
          <p:cNvSpPr>
            <a:spLocks noGrp="1"/>
          </p:cNvSpPr>
          <p:nvPr>
            <p:ph type="sldNum" sz="quarter" idx="12"/>
          </p:nvPr>
        </p:nvSpPr>
        <p:spPr>
          <a:xfrm>
            <a:off x="8610600" y="6356350"/>
            <a:ext cx="2743200" cy="365125"/>
          </a:xfrm>
          <a:prstGeom prst="rect">
            <a:avLst/>
          </a:prstGeom>
        </p:spPr>
        <p:txBody>
          <a:bodyPr/>
          <a:lstStyle/>
          <a:p>
            <a:fld id="{150CAD48-028F-45FE-AEF0-39B978B5840C}" type="slidenum">
              <a:rPr lang="en-US" smtClean="0"/>
              <a:t>‹#›</a:t>
            </a:fld>
            <a:endParaRPr lang="en-US"/>
          </a:p>
        </p:txBody>
      </p:sp>
    </p:spTree>
    <p:extLst>
      <p:ext uri="{BB962C8B-B14F-4D97-AF65-F5344CB8AC3E}">
        <p14:creationId xmlns:p14="http://schemas.microsoft.com/office/powerpoint/2010/main" val="13550259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2431BC-C1F2-EB8E-1347-6C4C7F1D959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910972B-0689-64F3-E9DF-2F839C30385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8C5D92D-ABBD-9711-1EB7-8124055889B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CDB3909-4655-532E-88FE-3967817A255C}"/>
              </a:ext>
            </a:extLst>
          </p:cNvPr>
          <p:cNvSpPr>
            <a:spLocks noGrp="1"/>
          </p:cNvSpPr>
          <p:nvPr>
            <p:ph type="dt" sz="half" idx="10"/>
          </p:nvPr>
        </p:nvSpPr>
        <p:spPr>
          <a:xfrm>
            <a:off x="838200" y="6356350"/>
            <a:ext cx="2743200" cy="365125"/>
          </a:xfrm>
          <a:prstGeom prst="rect">
            <a:avLst/>
          </a:prstGeom>
        </p:spPr>
        <p:txBody>
          <a:bodyPr/>
          <a:lstStyle/>
          <a:p>
            <a:fld id="{42024C08-D562-4FDE-9CC1-E6D8AAFA623C}" type="datetimeFigureOut">
              <a:rPr lang="en-US" smtClean="0"/>
              <a:t>11/25/2025</a:t>
            </a:fld>
            <a:endParaRPr lang="en-US"/>
          </a:p>
        </p:txBody>
      </p:sp>
      <p:sp>
        <p:nvSpPr>
          <p:cNvPr id="6" name="Footer Placeholder 5">
            <a:extLst>
              <a:ext uri="{FF2B5EF4-FFF2-40B4-BE49-F238E27FC236}">
                <a16:creationId xmlns:a16="http://schemas.microsoft.com/office/drawing/2014/main" id="{C7FFAFCA-0883-D3EF-A64B-B794D8F5129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E4CEDA80-BB4E-5C5D-C74F-420393FA68B6}"/>
              </a:ext>
            </a:extLst>
          </p:cNvPr>
          <p:cNvSpPr>
            <a:spLocks noGrp="1"/>
          </p:cNvSpPr>
          <p:nvPr>
            <p:ph type="sldNum" sz="quarter" idx="12"/>
          </p:nvPr>
        </p:nvSpPr>
        <p:spPr>
          <a:xfrm>
            <a:off x="8610600" y="6356350"/>
            <a:ext cx="2743200" cy="365125"/>
          </a:xfrm>
          <a:prstGeom prst="rect">
            <a:avLst/>
          </a:prstGeom>
        </p:spPr>
        <p:txBody>
          <a:bodyPr/>
          <a:lstStyle/>
          <a:p>
            <a:fld id="{150CAD48-028F-45FE-AEF0-39B978B5840C}" type="slidenum">
              <a:rPr lang="en-US" smtClean="0"/>
              <a:t>‹#›</a:t>
            </a:fld>
            <a:endParaRPr lang="en-US"/>
          </a:p>
        </p:txBody>
      </p:sp>
    </p:spTree>
    <p:extLst>
      <p:ext uri="{BB962C8B-B14F-4D97-AF65-F5344CB8AC3E}">
        <p14:creationId xmlns:p14="http://schemas.microsoft.com/office/powerpoint/2010/main" val="42223672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FFD6D-506C-5D04-F8ED-D63968D2AE4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5EDD351-09F3-2F5B-6E23-CBFDE1EA86D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C7301B4-09AA-9C38-9830-84C28E75BDC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AD8BFCD-D0CB-9BB8-6E97-AF0398F74A7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0F2276E-55BD-8F9C-114C-6A7C6448830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30C8452-B4F0-5279-1F2F-5E43FF9FF806}"/>
              </a:ext>
            </a:extLst>
          </p:cNvPr>
          <p:cNvSpPr>
            <a:spLocks noGrp="1"/>
          </p:cNvSpPr>
          <p:nvPr>
            <p:ph type="dt" sz="half" idx="10"/>
          </p:nvPr>
        </p:nvSpPr>
        <p:spPr>
          <a:xfrm>
            <a:off x="838200" y="6356350"/>
            <a:ext cx="2743200" cy="365125"/>
          </a:xfrm>
          <a:prstGeom prst="rect">
            <a:avLst/>
          </a:prstGeom>
        </p:spPr>
        <p:txBody>
          <a:bodyPr/>
          <a:lstStyle/>
          <a:p>
            <a:fld id="{42024C08-D562-4FDE-9CC1-E6D8AAFA623C}" type="datetimeFigureOut">
              <a:rPr lang="en-US" smtClean="0"/>
              <a:t>11/25/2025</a:t>
            </a:fld>
            <a:endParaRPr lang="en-US"/>
          </a:p>
        </p:txBody>
      </p:sp>
      <p:sp>
        <p:nvSpPr>
          <p:cNvPr id="8" name="Footer Placeholder 7">
            <a:extLst>
              <a:ext uri="{FF2B5EF4-FFF2-40B4-BE49-F238E27FC236}">
                <a16:creationId xmlns:a16="http://schemas.microsoft.com/office/drawing/2014/main" id="{788F8298-0D17-0575-587C-A9A4268219FC}"/>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DD77C6D8-E47E-4D01-F941-B18ECFFE6570}"/>
              </a:ext>
            </a:extLst>
          </p:cNvPr>
          <p:cNvSpPr>
            <a:spLocks noGrp="1"/>
          </p:cNvSpPr>
          <p:nvPr>
            <p:ph type="sldNum" sz="quarter" idx="12"/>
          </p:nvPr>
        </p:nvSpPr>
        <p:spPr>
          <a:xfrm>
            <a:off x="8610600" y="6356350"/>
            <a:ext cx="2743200" cy="365125"/>
          </a:xfrm>
          <a:prstGeom prst="rect">
            <a:avLst/>
          </a:prstGeom>
        </p:spPr>
        <p:txBody>
          <a:bodyPr/>
          <a:lstStyle/>
          <a:p>
            <a:fld id="{150CAD48-028F-45FE-AEF0-39B978B5840C}" type="slidenum">
              <a:rPr lang="en-US" smtClean="0"/>
              <a:t>‹#›</a:t>
            </a:fld>
            <a:endParaRPr lang="en-US"/>
          </a:p>
        </p:txBody>
      </p:sp>
    </p:spTree>
    <p:extLst>
      <p:ext uri="{BB962C8B-B14F-4D97-AF65-F5344CB8AC3E}">
        <p14:creationId xmlns:p14="http://schemas.microsoft.com/office/powerpoint/2010/main" val="12329743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27319-74D8-E6BD-0D72-E4427904633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2569973-AAD6-6D4B-815A-EC6386BFAA1A}"/>
              </a:ext>
            </a:extLst>
          </p:cNvPr>
          <p:cNvSpPr>
            <a:spLocks noGrp="1"/>
          </p:cNvSpPr>
          <p:nvPr>
            <p:ph type="dt" sz="half" idx="10"/>
          </p:nvPr>
        </p:nvSpPr>
        <p:spPr>
          <a:xfrm>
            <a:off x="838200" y="6356350"/>
            <a:ext cx="2743200" cy="365125"/>
          </a:xfrm>
          <a:prstGeom prst="rect">
            <a:avLst/>
          </a:prstGeom>
        </p:spPr>
        <p:txBody>
          <a:bodyPr/>
          <a:lstStyle/>
          <a:p>
            <a:fld id="{42024C08-D562-4FDE-9CC1-E6D8AAFA623C}" type="datetimeFigureOut">
              <a:rPr lang="en-US" smtClean="0"/>
              <a:t>11/25/2025</a:t>
            </a:fld>
            <a:endParaRPr lang="en-US"/>
          </a:p>
        </p:txBody>
      </p:sp>
      <p:sp>
        <p:nvSpPr>
          <p:cNvPr id="4" name="Footer Placeholder 3">
            <a:extLst>
              <a:ext uri="{FF2B5EF4-FFF2-40B4-BE49-F238E27FC236}">
                <a16:creationId xmlns:a16="http://schemas.microsoft.com/office/drawing/2014/main" id="{57D08033-AFFC-D82B-6A66-50FBC1E26DCC}"/>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F1239652-6246-EEFF-9AE1-8E993454831D}"/>
              </a:ext>
            </a:extLst>
          </p:cNvPr>
          <p:cNvSpPr>
            <a:spLocks noGrp="1"/>
          </p:cNvSpPr>
          <p:nvPr>
            <p:ph type="sldNum" sz="quarter" idx="12"/>
          </p:nvPr>
        </p:nvSpPr>
        <p:spPr>
          <a:xfrm>
            <a:off x="8610600" y="6356350"/>
            <a:ext cx="2743200" cy="365125"/>
          </a:xfrm>
          <a:prstGeom prst="rect">
            <a:avLst/>
          </a:prstGeom>
        </p:spPr>
        <p:txBody>
          <a:bodyPr/>
          <a:lstStyle/>
          <a:p>
            <a:fld id="{150CAD48-028F-45FE-AEF0-39B978B5840C}" type="slidenum">
              <a:rPr lang="en-US" smtClean="0"/>
              <a:t>‹#›</a:t>
            </a:fld>
            <a:endParaRPr lang="en-US"/>
          </a:p>
        </p:txBody>
      </p:sp>
    </p:spTree>
    <p:extLst>
      <p:ext uri="{BB962C8B-B14F-4D97-AF65-F5344CB8AC3E}">
        <p14:creationId xmlns:p14="http://schemas.microsoft.com/office/powerpoint/2010/main" val="8013342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9B21DF-EE2D-2DE9-12D2-1C5AA29773DF}"/>
              </a:ext>
            </a:extLst>
          </p:cNvPr>
          <p:cNvSpPr>
            <a:spLocks noGrp="1"/>
          </p:cNvSpPr>
          <p:nvPr>
            <p:ph type="dt" sz="half" idx="10"/>
          </p:nvPr>
        </p:nvSpPr>
        <p:spPr>
          <a:xfrm>
            <a:off x="838200" y="6356350"/>
            <a:ext cx="2743200" cy="365125"/>
          </a:xfrm>
          <a:prstGeom prst="rect">
            <a:avLst/>
          </a:prstGeom>
        </p:spPr>
        <p:txBody>
          <a:bodyPr/>
          <a:lstStyle/>
          <a:p>
            <a:fld id="{42024C08-D562-4FDE-9CC1-E6D8AAFA623C}" type="datetimeFigureOut">
              <a:rPr lang="en-US" smtClean="0"/>
              <a:t>11/25/2025</a:t>
            </a:fld>
            <a:endParaRPr lang="en-US"/>
          </a:p>
        </p:txBody>
      </p:sp>
      <p:sp>
        <p:nvSpPr>
          <p:cNvPr id="3" name="Footer Placeholder 2">
            <a:extLst>
              <a:ext uri="{FF2B5EF4-FFF2-40B4-BE49-F238E27FC236}">
                <a16:creationId xmlns:a16="http://schemas.microsoft.com/office/drawing/2014/main" id="{B1CE421D-2366-9EBB-BCEF-84524AA1D21A}"/>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A7B798EE-1295-ABE1-DA72-06C61FFBD962}"/>
              </a:ext>
            </a:extLst>
          </p:cNvPr>
          <p:cNvSpPr>
            <a:spLocks noGrp="1"/>
          </p:cNvSpPr>
          <p:nvPr>
            <p:ph type="sldNum" sz="quarter" idx="12"/>
          </p:nvPr>
        </p:nvSpPr>
        <p:spPr>
          <a:xfrm>
            <a:off x="8610600" y="6356350"/>
            <a:ext cx="2743200" cy="365125"/>
          </a:xfrm>
          <a:prstGeom prst="rect">
            <a:avLst/>
          </a:prstGeom>
        </p:spPr>
        <p:txBody>
          <a:bodyPr/>
          <a:lstStyle/>
          <a:p>
            <a:fld id="{150CAD48-028F-45FE-AEF0-39B978B5840C}" type="slidenum">
              <a:rPr lang="en-US" smtClean="0"/>
              <a:t>‹#›</a:t>
            </a:fld>
            <a:endParaRPr lang="en-US"/>
          </a:p>
        </p:txBody>
      </p:sp>
    </p:spTree>
    <p:extLst>
      <p:ext uri="{BB962C8B-B14F-4D97-AF65-F5344CB8AC3E}">
        <p14:creationId xmlns:p14="http://schemas.microsoft.com/office/powerpoint/2010/main" val="25925138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2642E-5977-086A-A8FC-8C15A8EC252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F70FD35-38BD-5928-3064-2E1B38595AA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7CC89B2-6807-D884-95D9-4C64C56314D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A600279-22B5-D7D0-04A6-E46F78B7B881}"/>
              </a:ext>
            </a:extLst>
          </p:cNvPr>
          <p:cNvSpPr>
            <a:spLocks noGrp="1"/>
          </p:cNvSpPr>
          <p:nvPr>
            <p:ph type="dt" sz="half" idx="10"/>
          </p:nvPr>
        </p:nvSpPr>
        <p:spPr>
          <a:xfrm>
            <a:off x="838200" y="6356350"/>
            <a:ext cx="2743200" cy="365125"/>
          </a:xfrm>
          <a:prstGeom prst="rect">
            <a:avLst/>
          </a:prstGeom>
        </p:spPr>
        <p:txBody>
          <a:bodyPr/>
          <a:lstStyle/>
          <a:p>
            <a:fld id="{42024C08-D562-4FDE-9CC1-E6D8AAFA623C}" type="datetimeFigureOut">
              <a:rPr lang="en-US" smtClean="0"/>
              <a:t>11/25/2025</a:t>
            </a:fld>
            <a:endParaRPr lang="en-US"/>
          </a:p>
        </p:txBody>
      </p:sp>
      <p:sp>
        <p:nvSpPr>
          <p:cNvPr id="6" name="Footer Placeholder 5">
            <a:extLst>
              <a:ext uri="{FF2B5EF4-FFF2-40B4-BE49-F238E27FC236}">
                <a16:creationId xmlns:a16="http://schemas.microsoft.com/office/drawing/2014/main" id="{7F139927-7B97-CC38-C27E-4A58EF2990C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82CFF92B-94C8-66F2-3E9D-99D72E9E0D85}"/>
              </a:ext>
            </a:extLst>
          </p:cNvPr>
          <p:cNvSpPr>
            <a:spLocks noGrp="1"/>
          </p:cNvSpPr>
          <p:nvPr>
            <p:ph type="sldNum" sz="quarter" idx="12"/>
          </p:nvPr>
        </p:nvSpPr>
        <p:spPr>
          <a:xfrm>
            <a:off x="8610600" y="6356350"/>
            <a:ext cx="2743200" cy="365125"/>
          </a:xfrm>
          <a:prstGeom prst="rect">
            <a:avLst/>
          </a:prstGeom>
        </p:spPr>
        <p:txBody>
          <a:bodyPr/>
          <a:lstStyle/>
          <a:p>
            <a:fld id="{150CAD48-028F-45FE-AEF0-39B978B5840C}" type="slidenum">
              <a:rPr lang="en-US" smtClean="0"/>
              <a:t>‹#›</a:t>
            </a:fld>
            <a:endParaRPr lang="en-US"/>
          </a:p>
        </p:txBody>
      </p:sp>
    </p:spTree>
    <p:extLst>
      <p:ext uri="{BB962C8B-B14F-4D97-AF65-F5344CB8AC3E}">
        <p14:creationId xmlns:p14="http://schemas.microsoft.com/office/powerpoint/2010/main" val="18731303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787D2-78C9-4F48-CE8A-253071E97B8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6FF8D69-89C4-B6F2-F6B7-D099CE1AE9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1230A20-66C9-7C7F-D848-2B555235CFD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96A9387-5EBF-41FB-EBC0-50176212D9BD}"/>
              </a:ext>
            </a:extLst>
          </p:cNvPr>
          <p:cNvSpPr>
            <a:spLocks noGrp="1"/>
          </p:cNvSpPr>
          <p:nvPr>
            <p:ph type="dt" sz="half" idx="10"/>
          </p:nvPr>
        </p:nvSpPr>
        <p:spPr>
          <a:xfrm>
            <a:off x="838200" y="6356350"/>
            <a:ext cx="2743200" cy="365125"/>
          </a:xfrm>
          <a:prstGeom prst="rect">
            <a:avLst/>
          </a:prstGeom>
        </p:spPr>
        <p:txBody>
          <a:bodyPr/>
          <a:lstStyle/>
          <a:p>
            <a:fld id="{42024C08-D562-4FDE-9CC1-E6D8AAFA623C}" type="datetimeFigureOut">
              <a:rPr lang="en-US" smtClean="0"/>
              <a:t>11/25/2025</a:t>
            </a:fld>
            <a:endParaRPr lang="en-US"/>
          </a:p>
        </p:txBody>
      </p:sp>
      <p:sp>
        <p:nvSpPr>
          <p:cNvPr id="6" name="Footer Placeholder 5">
            <a:extLst>
              <a:ext uri="{FF2B5EF4-FFF2-40B4-BE49-F238E27FC236}">
                <a16:creationId xmlns:a16="http://schemas.microsoft.com/office/drawing/2014/main" id="{C54EBEE7-714F-A36F-0966-3A6BF439C0EA}"/>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8BE6FF09-FA3A-4F22-363C-F5FA6363F44C}"/>
              </a:ext>
            </a:extLst>
          </p:cNvPr>
          <p:cNvSpPr>
            <a:spLocks noGrp="1"/>
          </p:cNvSpPr>
          <p:nvPr>
            <p:ph type="sldNum" sz="quarter" idx="12"/>
          </p:nvPr>
        </p:nvSpPr>
        <p:spPr>
          <a:xfrm>
            <a:off x="8610600" y="6356350"/>
            <a:ext cx="2743200" cy="365125"/>
          </a:xfrm>
          <a:prstGeom prst="rect">
            <a:avLst/>
          </a:prstGeom>
        </p:spPr>
        <p:txBody>
          <a:bodyPr/>
          <a:lstStyle/>
          <a:p>
            <a:fld id="{150CAD48-028F-45FE-AEF0-39B978B5840C}" type="slidenum">
              <a:rPr lang="en-US" smtClean="0"/>
              <a:t>‹#›</a:t>
            </a:fld>
            <a:endParaRPr lang="en-US"/>
          </a:p>
        </p:txBody>
      </p:sp>
    </p:spTree>
    <p:extLst>
      <p:ext uri="{BB962C8B-B14F-4D97-AF65-F5344CB8AC3E}">
        <p14:creationId xmlns:p14="http://schemas.microsoft.com/office/powerpoint/2010/main" val="7729227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9E6677-BC50-A13F-3B3F-A41D9AC6C5C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BAF382B-171E-DFFA-FA80-1969EE2D287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0B7C1A9-45AD-5982-49E8-EE1D9A6EF30C}"/>
              </a:ext>
            </a:extLst>
          </p:cNvPr>
          <p:cNvSpPr>
            <a:spLocks noGrp="1"/>
          </p:cNvSpPr>
          <p:nvPr>
            <p:ph type="dt" sz="half" idx="10"/>
          </p:nvPr>
        </p:nvSpPr>
        <p:spPr>
          <a:xfrm>
            <a:off x="838200" y="6356350"/>
            <a:ext cx="2743200" cy="365125"/>
          </a:xfrm>
          <a:prstGeom prst="rect">
            <a:avLst/>
          </a:prstGeom>
        </p:spPr>
        <p:txBody>
          <a:bodyPr/>
          <a:lstStyle/>
          <a:p>
            <a:fld id="{42024C08-D562-4FDE-9CC1-E6D8AAFA623C}" type="datetimeFigureOut">
              <a:rPr lang="en-US" smtClean="0"/>
              <a:t>11/25/2025</a:t>
            </a:fld>
            <a:endParaRPr lang="en-US"/>
          </a:p>
        </p:txBody>
      </p:sp>
      <p:sp>
        <p:nvSpPr>
          <p:cNvPr id="5" name="Footer Placeholder 4">
            <a:extLst>
              <a:ext uri="{FF2B5EF4-FFF2-40B4-BE49-F238E27FC236}">
                <a16:creationId xmlns:a16="http://schemas.microsoft.com/office/drawing/2014/main" id="{25906AB2-0A5A-57C3-52AE-B05FA36B997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A5BC11EF-8157-E0EC-9560-E679525573E5}"/>
              </a:ext>
            </a:extLst>
          </p:cNvPr>
          <p:cNvSpPr>
            <a:spLocks noGrp="1"/>
          </p:cNvSpPr>
          <p:nvPr>
            <p:ph type="sldNum" sz="quarter" idx="12"/>
          </p:nvPr>
        </p:nvSpPr>
        <p:spPr>
          <a:xfrm>
            <a:off x="8610600" y="6356350"/>
            <a:ext cx="2743200" cy="365125"/>
          </a:xfrm>
          <a:prstGeom prst="rect">
            <a:avLst/>
          </a:prstGeom>
        </p:spPr>
        <p:txBody>
          <a:bodyPr/>
          <a:lstStyle/>
          <a:p>
            <a:fld id="{150CAD48-028F-45FE-AEF0-39B978B5840C}" type="slidenum">
              <a:rPr lang="en-US" smtClean="0"/>
              <a:t>‹#›</a:t>
            </a:fld>
            <a:endParaRPr lang="en-US"/>
          </a:p>
        </p:txBody>
      </p:sp>
    </p:spTree>
    <p:extLst>
      <p:ext uri="{BB962C8B-B14F-4D97-AF65-F5344CB8AC3E}">
        <p14:creationId xmlns:p14="http://schemas.microsoft.com/office/powerpoint/2010/main" val="23184923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909BE06-8DC1-49D2-1AF9-836C1B8A19D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D45868E-FB06-6CBD-C498-541E58AF4AD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84F257A-05E9-B152-1EBD-0A399722692B}"/>
              </a:ext>
            </a:extLst>
          </p:cNvPr>
          <p:cNvSpPr>
            <a:spLocks noGrp="1"/>
          </p:cNvSpPr>
          <p:nvPr>
            <p:ph type="dt" sz="half" idx="10"/>
          </p:nvPr>
        </p:nvSpPr>
        <p:spPr>
          <a:xfrm>
            <a:off x="838200" y="6356350"/>
            <a:ext cx="2743200" cy="365125"/>
          </a:xfrm>
          <a:prstGeom prst="rect">
            <a:avLst/>
          </a:prstGeom>
        </p:spPr>
        <p:txBody>
          <a:bodyPr/>
          <a:lstStyle/>
          <a:p>
            <a:fld id="{42024C08-D562-4FDE-9CC1-E6D8AAFA623C}" type="datetimeFigureOut">
              <a:rPr lang="en-US" smtClean="0"/>
              <a:t>11/25/2025</a:t>
            </a:fld>
            <a:endParaRPr lang="en-US"/>
          </a:p>
        </p:txBody>
      </p:sp>
      <p:sp>
        <p:nvSpPr>
          <p:cNvPr id="5" name="Footer Placeholder 4">
            <a:extLst>
              <a:ext uri="{FF2B5EF4-FFF2-40B4-BE49-F238E27FC236}">
                <a16:creationId xmlns:a16="http://schemas.microsoft.com/office/drawing/2014/main" id="{4F3A75B5-F74D-1EEC-6509-7462C7B09F7C}"/>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0BA9B80B-ECDB-D074-076C-11D544809C69}"/>
              </a:ext>
            </a:extLst>
          </p:cNvPr>
          <p:cNvSpPr>
            <a:spLocks noGrp="1"/>
          </p:cNvSpPr>
          <p:nvPr>
            <p:ph type="sldNum" sz="quarter" idx="12"/>
          </p:nvPr>
        </p:nvSpPr>
        <p:spPr>
          <a:xfrm>
            <a:off x="8610600" y="6356350"/>
            <a:ext cx="2743200" cy="365125"/>
          </a:xfrm>
          <a:prstGeom prst="rect">
            <a:avLst/>
          </a:prstGeom>
        </p:spPr>
        <p:txBody>
          <a:bodyPr/>
          <a:lstStyle/>
          <a:p>
            <a:fld id="{150CAD48-028F-45FE-AEF0-39B978B5840C}" type="slidenum">
              <a:rPr lang="en-US" smtClean="0"/>
              <a:t>‹#›</a:t>
            </a:fld>
            <a:endParaRPr lang="en-US"/>
          </a:p>
        </p:txBody>
      </p:sp>
    </p:spTree>
    <p:extLst>
      <p:ext uri="{BB962C8B-B14F-4D97-AF65-F5344CB8AC3E}">
        <p14:creationId xmlns:p14="http://schemas.microsoft.com/office/powerpoint/2010/main" val="2581513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D7F10E7-E7FE-2F5C-391A-92D8EB4BE6D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CC6D948B-9033-5C8C-E5F0-45BBE11994A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Oval 6">
            <a:extLst>
              <a:ext uri="{FF2B5EF4-FFF2-40B4-BE49-F238E27FC236}">
                <a16:creationId xmlns:a16="http://schemas.microsoft.com/office/drawing/2014/main" id="{5F47D68D-C58E-47CB-6998-6904986E33C6}"/>
              </a:ext>
            </a:extLst>
          </p:cNvPr>
          <p:cNvSpPr/>
          <p:nvPr userDrawn="1"/>
        </p:nvSpPr>
        <p:spPr>
          <a:xfrm>
            <a:off x="10971500" y="-704128"/>
            <a:ext cx="1840057" cy="1773382"/>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5">
            <a:extLst>
              <a:ext uri="{FF2B5EF4-FFF2-40B4-BE49-F238E27FC236}">
                <a16:creationId xmlns:a16="http://schemas.microsoft.com/office/drawing/2014/main" id="{664D706A-10E4-CECC-FB16-297812D63776}"/>
              </a:ext>
            </a:extLst>
          </p:cNvPr>
          <p:cNvSpPr txBox="1">
            <a:spLocks/>
          </p:cNvSpPr>
          <p:nvPr userDrawn="1"/>
        </p:nvSpPr>
        <p:spPr>
          <a:xfrm>
            <a:off x="11352500" y="182563"/>
            <a:ext cx="457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50CAD48-028F-45FE-AEF0-39B978B5840C}" type="slidenum">
              <a:rPr lang="en-US" smtClean="0"/>
              <a:pPr/>
              <a:t>‹#›</a:t>
            </a:fld>
            <a:endParaRPr lang="en-US" dirty="0"/>
          </a:p>
        </p:txBody>
      </p:sp>
      <p:pic>
        <p:nvPicPr>
          <p:cNvPr id="9" name="Picture 8" descr="A logo with blue text&#10;&#10;AI-generated content may be incorrect.">
            <a:extLst>
              <a:ext uri="{FF2B5EF4-FFF2-40B4-BE49-F238E27FC236}">
                <a16:creationId xmlns:a16="http://schemas.microsoft.com/office/drawing/2014/main" id="{F99C2A7C-D096-1EB6-BCAE-C276744BE8A2}"/>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519545" y="5668690"/>
            <a:ext cx="2207202" cy="1147745"/>
          </a:xfrm>
          <a:prstGeom prst="rect">
            <a:avLst/>
          </a:prstGeom>
          <a:noFill/>
          <a:ln>
            <a:noFill/>
          </a:ln>
        </p:spPr>
      </p:pic>
      <p:sp>
        <p:nvSpPr>
          <p:cNvPr id="10" name="Rectangle 9">
            <a:extLst>
              <a:ext uri="{FF2B5EF4-FFF2-40B4-BE49-F238E27FC236}">
                <a16:creationId xmlns:a16="http://schemas.microsoft.com/office/drawing/2014/main" id="{259B69BD-317F-561E-D2AE-F9C2F78365F3}"/>
              </a:ext>
            </a:extLst>
          </p:cNvPr>
          <p:cNvSpPr/>
          <p:nvPr userDrawn="1"/>
        </p:nvSpPr>
        <p:spPr>
          <a:xfrm>
            <a:off x="0" y="0"/>
            <a:ext cx="382300" cy="3612008"/>
          </a:xfrm>
          <a:prstGeom prst="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highlight>
                <a:srgbClr val="FFFF00"/>
              </a:highlight>
            </a:endParaRPr>
          </a:p>
        </p:txBody>
      </p:sp>
      <p:sp>
        <p:nvSpPr>
          <p:cNvPr id="11" name="Rectangle 10">
            <a:extLst>
              <a:ext uri="{FF2B5EF4-FFF2-40B4-BE49-F238E27FC236}">
                <a16:creationId xmlns:a16="http://schemas.microsoft.com/office/drawing/2014/main" id="{1A447271-CD58-C84B-B7B7-DF642F38E667}"/>
              </a:ext>
            </a:extLst>
          </p:cNvPr>
          <p:cNvSpPr/>
          <p:nvPr userDrawn="1"/>
        </p:nvSpPr>
        <p:spPr>
          <a:xfrm>
            <a:off x="0" y="3612008"/>
            <a:ext cx="382300" cy="3255962"/>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A logo with text on it&#10;&#10;AI-generated content may be incorrect.">
            <a:extLst>
              <a:ext uri="{FF2B5EF4-FFF2-40B4-BE49-F238E27FC236}">
                <a16:creationId xmlns:a16="http://schemas.microsoft.com/office/drawing/2014/main" id="{A40EC3FF-E68F-6EE7-974E-C7A3528874D3}"/>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10138498" y="5572612"/>
            <a:ext cx="2207201" cy="1478576"/>
          </a:xfrm>
          <a:prstGeom prst="rect">
            <a:avLst/>
          </a:prstGeom>
        </p:spPr>
      </p:pic>
    </p:spTree>
    <p:extLst>
      <p:ext uri="{BB962C8B-B14F-4D97-AF65-F5344CB8AC3E}">
        <p14:creationId xmlns:p14="http://schemas.microsoft.com/office/powerpoint/2010/main" val="2146213738"/>
      </p:ext>
    </p:extLst>
  </p:cSld>
  <p:clrMap bg1="lt1" tx1="dk1" bg2="lt2" tx2="dk2" accent1="accent1" accent2="accent2" accent3="accent3" accent4="accent4" accent5="accent5" accent6="accent6" hlink="hlink" folHlink="folHlink"/>
  <p:sldLayoutIdLst>
    <p:sldLayoutId id="2147483660"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xStyles>
    <p:titleStyle>
      <a:lvl1pPr algn="l" defTabSz="914400" rtl="0" eaLnBrk="1" latinLnBrk="0" hangingPunct="1">
        <a:lnSpc>
          <a:spcPct val="90000"/>
        </a:lnSpc>
        <a:spcBef>
          <a:spcPct val="0"/>
        </a:spcBef>
        <a:buNone/>
        <a:defRPr sz="4400" kern="1200">
          <a:solidFill>
            <a:schemeClr val="tx1"/>
          </a:solidFill>
          <a:latin typeface="Amasis MT Pro Black" panose="02040A04050005020304"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masis MT Pro" panose="020405040500050203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masis MT Pro" panose="020405040500050203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masis MT Pro" panose="020405040500050203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masis MT Pro" panose="020405040500050203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masis MT Pro" panose="020405040500050203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DD855E-D728-8B2D-4463-0A460EC9BFAE}"/>
              </a:ext>
            </a:extLst>
          </p:cNvPr>
          <p:cNvSpPr>
            <a:spLocks noGrp="1"/>
          </p:cNvSpPr>
          <p:nvPr>
            <p:ph type="ctrTitle"/>
          </p:nvPr>
        </p:nvSpPr>
        <p:spPr>
          <a:xfrm>
            <a:off x="816989" y="509047"/>
            <a:ext cx="9514788" cy="2919953"/>
          </a:xfrm>
        </p:spPr>
        <p:txBody>
          <a:bodyPr>
            <a:normAutofit/>
          </a:bodyPr>
          <a:lstStyle/>
          <a:p>
            <a:r>
              <a:rPr lang="en-US" dirty="0"/>
              <a:t>Reading Reflections </a:t>
            </a:r>
            <a:br>
              <a:rPr lang="en-US" dirty="0"/>
            </a:br>
            <a:endParaRPr lang="en-US" dirty="0">
              <a:solidFill>
                <a:srgbClr val="00B0F0"/>
              </a:solidFill>
            </a:endParaRPr>
          </a:p>
        </p:txBody>
      </p:sp>
      <p:sp>
        <p:nvSpPr>
          <p:cNvPr id="3" name="Subtitle 2">
            <a:extLst>
              <a:ext uri="{FF2B5EF4-FFF2-40B4-BE49-F238E27FC236}">
                <a16:creationId xmlns:a16="http://schemas.microsoft.com/office/drawing/2014/main" id="{7DD8E833-6ABA-85BB-E32D-BE8AB3645377}"/>
              </a:ext>
            </a:extLst>
          </p:cNvPr>
          <p:cNvSpPr>
            <a:spLocks noGrp="1"/>
          </p:cNvSpPr>
          <p:nvPr>
            <p:ph type="subTitle" idx="1"/>
          </p:nvPr>
        </p:nvSpPr>
        <p:spPr/>
        <p:txBody>
          <a:bodyPr/>
          <a:lstStyle/>
          <a:p>
            <a:r>
              <a:rPr lang="en-US" dirty="0"/>
              <a:t>Group 4</a:t>
            </a:r>
          </a:p>
        </p:txBody>
      </p:sp>
    </p:spTree>
    <p:extLst>
      <p:ext uri="{BB962C8B-B14F-4D97-AF65-F5344CB8AC3E}">
        <p14:creationId xmlns:p14="http://schemas.microsoft.com/office/powerpoint/2010/main" val="26996643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E3B45-5D09-C750-3B77-F8937853F4C7}"/>
              </a:ext>
            </a:extLst>
          </p:cNvPr>
          <p:cNvSpPr>
            <a:spLocks noGrp="1"/>
          </p:cNvSpPr>
          <p:nvPr>
            <p:ph type="title"/>
          </p:nvPr>
        </p:nvSpPr>
        <p:spPr/>
        <p:txBody>
          <a:bodyPr/>
          <a:lstStyle/>
          <a:p>
            <a:r>
              <a:rPr lang="en-US" dirty="0"/>
              <a:t>Making Sense of Implementation Theories, Models and Frameworks</a:t>
            </a:r>
          </a:p>
        </p:txBody>
      </p:sp>
      <p:sp>
        <p:nvSpPr>
          <p:cNvPr id="3" name="Content Placeholder 2">
            <a:extLst>
              <a:ext uri="{FF2B5EF4-FFF2-40B4-BE49-F238E27FC236}">
                <a16:creationId xmlns:a16="http://schemas.microsoft.com/office/drawing/2014/main" id="{B7A75D29-B2D5-D1B4-5FF9-032E1E7C3ECC}"/>
              </a:ext>
            </a:extLst>
          </p:cNvPr>
          <p:cNvSpPr>
            <a:spLocks noGrp="1"/>
          </p:cNvSpPr>
          <p:nvPr>
            <p:ph idx="1"/>
          </p:nvPr>
        </p:nvSpPr>
        <p:spPr>
          <a:xfrm>
            <a:off x="838200" y="2136807"/>
            <a:ext cx="10515600" cy="4040155"/>
          </a:xfrm>
        </p:spPr>
        <p:txBody>
          <a:bodyPr/>
          <a:lstStyle/>
          <a:p>
            <a:r>
              <a:rPr lang="en-US" dirty="0"/>
              <a:t>What is the aim?</a:t>
            </a:r>
          </a:p>
          <a:p>
            <a:pPr marL="0" indent="0">
              <a:buNone/>
            </a:pPr>
            <a:r>
              <a:rPr lang="en-US" dirty="0"/>
              <a:t>(1) describing and/or guiding the process of translating research into practice, (process model)</a:t>
            </a:r>
          </a:p>
          <a:p>
            <a:pPr marL="0" indent="0">
              <a:buNone/>
            </a:pPr>
            <a:r>
              <a:rPr lang="en-US" dirty="0"/>
              <a:t>(2) understanding and/or explaining what influences implementation outcomes (determinant frameworks, classic theories and </a:t>
            </a:r>
            <a:r>
              <a:rPr lang="en-US" dirty="0" err="1"/>
              <a:t>Implemetation</a:t>
            </a:r>
            <a:r>
              <a:rPr lang="en-US" dirty="0"/>
              <a:t> theories)</a:t>
            </a:r>
          </a:p>
          <a:p>
            <a:pPr marL="0" indent="0">
              <a:buNone/>
            </a:pPr>
            <a:r>
              <a:rPr lang="en-US" dirty="0"/>
              <a:t>(3) evaluating implementation. (Evaluation framework)</a:t>
            </a:r>
          </a:p>
        </p:txBody>
      </p:sp>
    </p:spTree>
    <p:extLst>
      <p:ext uri="{BB962C8B-B14F-4D97-AF65-F5344CB8AC3E}">
        <p14:creationId xmlns:p14="http://schemas.microsoft.com/office/powerpoint/2010/main" val="28927998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8FB99F-AA29-4540-D0B8-5AF02E2895D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227C447-90EC-4195-E4B8-E719D5072D4E}"/>
              </a:ext>
            </a:extLst>
          </p:cNvPr>
          <p:cNvSpPr>
            <a:spLocks noGrp="1"/>
          </p:cNvSpPr>
          <p:nvPr>
            <p:ph type="title"/>
          </p:nvPr>
        </p:nvSpPr>
        <p:spPr/>
        <p:txBody>
          <a:bodyPr/>
          <a:lstStyle/>
          <a:p>
            <a:r>
              <a:rPr lang="en-US" dirty="0"/>
              <a:t>Cont</a:t>
            </a:r>
          </a:p>
        </p:txBody>
      </p:sp>
      <p:sp>
        <p:nvSpPr>
          <p:cNvPr id="3" name="Content Placeholder 2">
            <a:extLst>
              <a:ext uri="{FF2B5EF4-FFF2-40B4-BE49-F238E27FC236}">
                <a16:creationId xmlns:a16="http://schemas.microsoft.com/office/drawing/2014/main" id="{4031DBA3-609A-D1FF-E68D-21BB1ADAA739}"/>
              </a:ext>
            </a:extLst>
          </p:cNvPr>
          <p:cNvSpPr>
            <a:spLocks noGrp="1"/>
          </p:cNvSpPr>
          <p:nvPr>
            <p:ph idx="1"/>
          </p:nvPr>
        </p:nvSpPr>
        <p:spPr/>
        <p:txBody>
          <a:bodyPr>
            <a:normAutofit fontScale="77500" lnSpcReduction="20000"/>
          </a:bodyPr>
          <a:lstStyle/>
          <a:p>
            <a:pPr marL="0" indent="0">
              <a:buNone/>
            </a:pPr>
            <a:r>
              <a:rPr lang="en-US" dirty="0"/>
              <a:t>Five categories of theoretical approaches used in implementation science can be delineated:</a:t>
            </a:r>
          </a:p>
          <a:p>
            <a:r>
              <a:rPr lang="en-US" dirty="0"/>
              <a:t> Process models: Specify steps (stages, phases) in the process of translating research into practice, including the implementation and use of research. (ex: the Knowledge-to-Action Model, the Quality Implementation Framework  )</a:t>
            </a:r>
          </a:p>
          <a:p>
            <a:r>
              <a:rPr lang="en-US" dirty="0"/>
              <a:t> Determinant frameworks:  Specify types (also known as classes or domains) of determinants, which act as barriers and enablers. (Understanding-User-Context Framework)</a:t>
            </a:r>
          </a:p>
          <a:p>
            <a:r>
              <a:rPr lang="en-US" dirty="0"/>
              <a:t> Classic theories:  Theories that originate from fields external to implementation science (social cognitive theories)</a:t>
            </a:r>
          </a:p>
          <a:p>
            <a:r>
              <a:rPr lang="en-US" dirty="0"/>
              <a:t>Implementation theories:  Theories that have been developed by implementation researchers. (Normalization Process Theory ) </a:t>
            </a:r>
          </a:p>
          <a:p>
            <a:r>
              <a:rPr lang="en-US" dirty="0"/>
              <a:t> Evaluation framework: Specify aspects of implementation that could be evaluated to determine implementation success. (PRECEDE-PROCEED, RE-AIM)</a:t>
            </a:r>
          </a:p>
        </p:txBody>
      </p:sp>
    </p:spTree>
    <p:extLst>
      <p:ext uri="{BB962C8B-B14F-4D97-AF65-F5344CB8AC3E}">
        <p14:creationId xmlns:p14="http://schemas.microsoft.com/office/powerpoint/2010/main" val="11968192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B836CB-C54B-AC21-BDD3-1409FCA4F95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28FF1E0-60BD-844B-C480-C32F42002795}"/>
              </a:ext>
            </a:extLst>
          </p:cNvPr>
          <p:cNvSpPr>
            <a:spLocks noGrp="1"/>
          </p:cNvSpPr>
          <p:nvPr>
            <p:ph type="title"/>
          </p:nvPr>
        </p:nvSpPr>
        <p:spPr/>
        <p:txBody>
          <a:bodyPr/>
          <a:lstStyle/>
          <a:p>
            <a:r>
              <a:rPr lang="en-US" dirty="0"/>
              <a:t>Citeria for selecting Implementation TMFs</a:t>
            </a:r>
          </a:p>
        </p:txBody>
      </p:sp>
      <p:sp>
        <p:nvSpPr>
          <p:cNvPr id="3" name="Content Placeholder 2">
            <a:extLst>
              <a:ext uri="{FF2B5EF4-FFF2-40B4-BE49-F238E27FC236}">
                <a16:creationId xmlns:a16="http://schemas.microsoft.com/office/drawing/2014/main" id="{E63A5A9F-AC45-6308-5525-F3AFB6A95B32}"/>
              </a:ext>
            </a:extLst>
          </p:cNvPr>
          <p:cNvSpPr>
            <a:spLocks noGrp="1"/>
          </p:cNvSpPr>
          <p:nvPr>
            <p:ph idx="1"/>
          </p:nvPr>
        </p:nvSpPr>
        <p:spPr>
          <a:xfrm>
            <a:off x="838200" y="1825625"/>
            <a:ext cx="10515600" cy="4074661"/>
          </a:xfrm>
        </p:spPr>
        <p:txBody>
          <a:bodyPr>
            <a:normAutofit fontScale="92500" lnSpcReduction="10000"/>
          </a:bodyPr>
          <a:lstStyle/>
          <a:p>
            <a:r>
              <a:rPr lang="en-US" dirty="0"/>
              <a:t> The underuse, superficial use, and misuse of theories pose a substantial scientific challenge for implementation science and may relate to challenges in selecting from the many theories in the field. </a:t>
            </a:r>
          </a:p>
          <a:p>
            <a:r>
              <a:rPr lang="en-US" dirty="0"/>
              <a:t>Implementation scientists use a large number of criteria to select theories, but there is little consensus on which are most important. </a:t>
            </a:r>
          </a:p>
          <a:p>
            <a:r>
              <a:rPr lang="en-US" dirty="0"/>
              <a:t>Of the 19 criteria presented in the survey, the criteria used by the most respondents to select a theory included analytic level (58%), logical consistency/plausibility (56%), empirical support (53%), and description of a change process (54%). The criteria used by the fewest respondents included fecundity (10%), uniqueness (12%), and falsifiability (15%).</a:t>
            </a:r>
          </a:p>
        </p:txBody>
      </p:sp>
    </p:spTree>
    <p:extLst>
      <p:ext uri="{BB962C8B-B14F-4D97-AF65-F5344CB8AC3E}">
        <p14:creationId xmlns:p14="http://schemas.microsoft.com/office/powerpoint/2010/main" val="9669907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A53FDA-E95B-8FE9-020A-B25C3AE62C0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7347E2-D009-2B89-ACB2-9E92DCD4A1DC}"/>
              </a:ext>
            </a:extLst>
          </p:cNvPr>
          <p:cNvSpPr>
            <a:spLocks noGrp="1"/>
          </p:cNvSpPr>
          <p:nvPr>
            <p:ph type="title"/>
          </p:nvPr>
        </p:nvSpPr>
        <p:spPr/>
        <p:txBody>
          <a:bodyPr/>
          <a:lstStyle/>
          <a:p>
            <a:r>
              <a:rPr lang="en-US" dirty="0"/>
              <a:t>Cont</a:t>
            </a:r>
          </a:p>
        </p:txBody>
      </p:sp>
      <p:sp>
        <p:nvSpPr>
          <p:cNvPr id="3" name="Content Placeholder 2">
            <a:extLst>
              <a:ext uri="{FF2B5EF4-FFF2-40B4-BE49-F238E27FC236}">
                <a16:creationId xmlns:a16="http://schemas.microsoft.com/office/drawing/2014/main" id="{2FE6E4AD-A6C1-BC43-A491-E704CA9257F6}"/>
              </a:ext>
            </a:extLst>
          </p:cNvPr>
          <p:cNvSpPr>
            <a:spLocks noGrp="1"/>
          </p:cNvSpPr>
          <p:nvPr>
            <p:ph idx="1"/>
          </p:nvPr>
        </p:nvSpPr>
        <p:spPr>
          <a:xfrm>
            <a:off x="838200" y="2578607"/>
            <a:ext cx="10515600" cy="3598355"/>
          </a:xfrm>
        </p:spPr>
        <p:txBody>
          <a:bodyPr>
            <a:normAutofit/>
          </a:bodyPr>
          <a:lstStyle/>
          <a:p>
            <a:r>
              <a:rPr lang="en-US" dirty="0"/>
              <a:t>Thirty-three percent of respondents ranked empirical support as one of the three most important criteria, but only 17% ranked it number 1. Application to a specific setting/population and explanatory and power/testability were ranked second and third, respectively.</a:t>
            </a:r>
          </a:p>
        </p:txBody>
      </p:sp>
    </p:spTree>
    <p:extLst>
      <p:ext uri="{BB962C8B-B14F-4D97-AF65-F5344CB8AC3E}">
        <p14:creationId xmlns:p14="http://schemas.microsoft.com/office/powerpoint/2010/main" val="4281968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E4C98A-BC7C-C4E1-4AD5-5287A0FBC4F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6A71464-8ED3-EAF6-833A-8AD8D0288752}"/>
              </a:ext>
            </a:extLst>
          </p:cNvPr>
          <p:cNvSpPr>
            <a:spLocks noGrp="1"/>
          </p:cNvSpPr>
          <p:nvPr>
            <p:ph type="title"/>
          </p:nvPr>
        </p:nvSpPr>
        <p:spPr>
          <a:xfrm>
            <a:off x="521208" y="-192023"/>
            <a:ext cx="10567416" cy="1654112"/>
          </a:xfrm>
        </p:spPr>
        <p:txBody>
          <a:bodyPr anchor="ctr">
            <a:normAutofit/>
          </a:bodyPr>
          <a:lstStyle/>
          <a:p>
            <a:r>
              <a:rPr lang="en-US" sz="3600" dirty="0"/>
              <a:t>Process Frameworks: To quality Implementation Formation</a:t>
            </a:r>
          </a:p>
        </p:txBody>
      </p:sp>
      <p:pic>
        <p:nvPicPr>
          <p:cNvPr id="5" name="Content Placeholder 4" descr="A diagram of a process">
            <a:extLst>
              <a:ext uri="{FF2B5EF4-FFF2-40B4-BE49-F238E27FC236}">
                <a16:creationId xmlns:a16="http://schemas.microsoft.com/office/drawing/2014/main" id="{0F42600F-16DE-7D2D-6BA9-04CF9FCD5C0E}"/>
              </a:ext>
            </a:extLst>
          </p:cNvPr>
          <p:cNvPicPr>
            <a:picLocks noGrp="1" noChangeAspect="1"/>
          </p:cNvPicPr>
          <p:nvPr>
            <p:ph idx="1"/>
          </p:nvPr>
        </p:nvPicPr>
        <p:blipFill>
          <a:blip r:embed="rId2"/>
          <a:stretch>
            <a:fillRect/>
          </a:stretch>
        </p:blipFill>
        <p:spPr>
          <a:xfrm>
            <a:off x="2029968" y="1207557"/>
            <a:ext cx="8851392" cy="5037795"/>
          </a:xfrm>
          <a:prstGeom prst="rect">
            <a:avLst/>
          </a:prstGeom>
          <a:noFill/>
        </p:spPr>
      </p:pic>
    </p:spTree>
    <p:extLst>
      <p:ext uri="{BB962C8B-B14F-4D97-AF65-F5344CB8AC3E}">
        <p14:creationId xmlns:p14="http://schemas.microsoft.com/office/powerpoint/2010/main" val="21606409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9515A2-7EBA-2ECC-7396-E7B4D8D33271}"/>
              </a:ext>
            </a:extLst>
          </p:cNvPr>
          <p:cNvSpPr>
            <a:spLocks noGrp="1"/>
          </p:cNvSpPr>
          <p:nvPr>
            <p:ph type="title"/>
          </p:nvPr>
        </p:nvSpPr>
        <p:spPr/>
        <p:txBody>
          <a:bodyPr/>
          <a:lstStyle/>
          <a:p>
            <a:r>
              <a:rPr lang="en-US" dirty="0"/>
              <a:t>Cont</a:t>
            </a:r>
          </a:p>
        </p:txBody>
      </p:sp>
      <p:sp>
        <p:nvSpPr>
          <p:cNvPr id="3" name="Content Placeholder 2">
            <a:extLst>
              <a:ext uri="{FF2B5EF4-FFF2-40B4-BE49-F238E27FC236}">
                <a16:creationId xmlns:a16="http://schemas.microsoft.com/office/drawing/2014/main" id="{174B42D6-7017-2BBB-7EC0-D1C30C0115F2}"/>
              </a:ext>
            </a:extLst>
          </p:cNvPr>
          <p:cNvSpPr>
            <a:spLocks noGrp="1"/>
          </p:cNvSpPr>
          <p:nvPr>
            <p:ph idx="1"/>
          </p:nvPr>
        </p:nvSpPr>
        <p:spPr>
          <a:xfrm>
            <a:off x="838200" y="2258567"/>
            <a:ext cx="10515600" cy="3918395"/>
          </a:xfrm>
        </p:spPr>
        <p:txBody>
          <a:bodyPr/>
          <a:lstStyle/>
          <a:p>
            <a:r>
              <a:rPr lang="en-US" dirty="0"/>
              <a:t>The synthesis and translation of QIF concepts into a tool that can be used to guide the implementation process.</a:t>
            </a:r>
          </a:p>
        </p:txBody>
      </p:sp>
    </p:spTree>
    <p:extLst>
      <p:ext uri="{BB962C8B-B14F-4D97-AF65-F5344CB8AC3E}">
        <p14:creationId xmlns:p14="http://schemas.microsoft.com/office/powerpoint/2010/main" val="7934652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E3B45-5D09-C750-3B77-F8937853F4C7}"/>
              </a:ext>
            </a:extLst>
          </p:cNvPr>
          <p:cNvSpPr>
            <a:spLocks noGrp="1"/>
          </p:cNvSpPr>
          <p:nvPr>
            <p:ph type="title"/>
          </p:nvPr>
        </p:nvSpPr>
        <p:spPr>
          <a:xfrm>
            <a:off x="498835" y="138882"/>
            <a:ext cx="10515600" cy="737811"/>
          </a:xfrm>
          <a:solidFill>
            <a:schemeClr val="bg2"/>
          </a:solidFill>
        </p:spPr>
        <p:txBody>
          <a:bodyPr/>
          <a:lstStyle/>
          <a:p>
            <a:r>
              <a:rPr lang="en-US" dirty="0"/>
              <a:t>Determinant framework/ CFIR</a:t>
            </a:r>
          </a:p>
        </p:txBody>
      </p:sp>
      <p:sp>
        <p:nvSpPr>
          <p:cNvPr id="3" name="Content Placeholder 2">
            <a:extLst>
              <a:ext uri="{FF2B5EF4-FFF2-40B4-BE49-F238E27FC236}">
                <a16:creationId xmlns:a16="http://schemas.microsoft.com/office/drawing/2014/main" id="{B7A75D29-B2D5-D1B4-5FF9-032E1E7C3ECC}"/>
              </a:ext>
            </a:extLst>
          </p:cNvPr>
          <p:cNvSpPr>
            <a:spLocks noGrp="1"/>
          </p:cNvSpPr>
          <p:nvPr>
            <p:ph idx="1"/>
          </p:nvPr>
        </p:nvSpPr>
        <p:spPr>
          <a:xfrm>
            <a:off x="498835" y="1728216"/>
            <a:ext cx="10515600" cy="4335626"/>
          </a:xfrm>
        </p:spPr>
        <p:txBody>
          <a:bodyPr>
            <a:normAutofit/>
          </a:bodyPr>
          <a:lstStyle/>
          <a:p>
            <a:r>
              <a:rPr lang="en-US" dirty="0"/>
              <a:t>Theories that guide the conceptualization of contextual factors are often encapsulated within determinant frameworks.</a:t>
            </a:r>
          </a:p>
          <a:p>
            <a:r>
              <a:rPr lang="en-US" dirty="0"/>
              <a:t>These frameworks delineate determinants (i.e., barriers or facilitators) that influence the outcome of implementation efforts. </a:t>
            </a:r>
          </a:p>
          <a:p>
            <a:r>
              <a:rPr lang="en-US" dirty="0"/>
              <a:t>Determinant frameworks provide a base set of concepts, terms, and definitions by which to articulate dynamic, complex contexts and develop much-needed measures of context. </a:t>
            </a:r>
          </a:p>
        </p:txBody>
      </p:sp>
    </p:spTree>
    <p:extLst>
      <p:ext uri="{BB962C8B-B14F-4D97-AF65-F5344CB8AC3E}">
        <p14:creationId xmlns:p14="http://schemas.microsoft.com/office/powerpoint/2010/main" val="312993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E205F1-051D-C2B3-6C92-FA1D8C1B3DB1}"/>
              </a:ext>
            </a:extLst>
          </p:cNvPr>
          <p:cNvSpPr>
            <a:spLocks noGrp="1"/>
          </p:cNvSpPr>
          <p:nvPr>
            <p:ph type="title"/>
          </p:nvPr>
        </p:nvSpPr>
        <p:spPr>
          <a:xfrm>
            <a:off x="838200" y="365125"/>
            <a:ext cx="10515600" cy="549275"/>
          </a:xfrm>
        </p:spPr>
        <p:txBody>
          <a:bodyPr>
            <a:normAutofit fontScale="90000"/>
          </a:bodyPr>
          <a:lstStyle/>
          <a:p>
            <a:r>
              <a:rPr lang="en-US" dirty="0">
                <a:solidFill>
                  <a:srgbClr val="00B0F0"/>
                </a:solidFill>
              </a:rPr>
              <a:t>CFIR….</a:t>
            </a:r>
          </a:p>
        </p:txBody>
      </p:sp>
      <p:sp>
        <p:nvSpPr>
          <p:cNvPr id="3" name="Content Placeholder 2">
            <a:extLst>
              <a:ext uri="{FF2B5EF4-FFF2-40B4-BE49-F238E27FC236}">
                <a16:creationId xmlns:a16="http://schemas.microsoft.com/office/drawing/2014/main" id="{EACA77E4-0D96-3ED0-777E-254CB0596F13}"/>
              </a:ext>
            </a:extLst>
          </p:cNvPr>
          <p:cNvSpPr>
            <a:spLocks noGrp="1"/>
          </p:cNvSpPr>
          <p:nvPr>
            <p:ph idx="1"/>
          </p:nvPr>
        </p:nvSpPr>
        <p:spPr>
          <a:xfrm>
            <a:off x="630811" y="1382566"/>
            <a:ext cx="10515600" cy="4351338"/>
          </a:xfrm>
        </p:spPr>
        <p:txBody>
          <a:bodyPr>
            <a:normAutofit/>
          </a:bodyPr>
          <a:lstStyle/>
          <a:p>
            <a:pPr algn="just"/>
            <a:r>
              <a:rPr lang="en-US" dirty="0"/>
              <a:t>The Consolidated Framework for Implementation Research (CFIR) is among the most highly cited frameworks in implementation science and has been listed in the top five most accessed articles within Implementation Science </a:t>
            </a:r>
          </a:p>
          <a:p>
            <a:r>
              <a:rPr lang="en-US" dirty="0"/>
              <a:t>As a determinant framework, the overarching aim of the CFIR is to predict or explain barriers and facilitators (determinants, independent variables) to implementation effectiveness (the outcome, dependent variable)</a:t>
            </a:r>
          </a:p>
        </p:txBody>
      </p:sp>
    </p:spTree>
    <p:extLst>
      <p:ext uri="{BB962C8B-B14F-4D97-AF65-F5344CB8AC3E}">
        <p14:creationId xmlns:p14="http://schemas.microsoft.com/office/powerpoint/2010/main" val="34577279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6714A3-823B-EA66-CFC7-8BB8D2ECA67A}"/>
              </a:ext>
            </a:extLst>
          </p:cNvPr>
          <p:cNvSpPr>
            <a:spLocks noGrp="1"/>
          </p:cNvSpPr>
          <p:nvPr>
            <p:ph type="title"/>
          </p:nvPr>
        </p:nvSpPr>
        <p:spPr>
          <a:xfrm>
            <a:off x="611957" y="270858"/>
            <a:ext cx="10515600" cy="605836"/>
          </a:xfrm>
        </p:spPr>
        <p:txBody>
          <a:bodyPr>
            <a:normAutofit fontScale="90000"/>
          </a:bodyPr>
          <a:lstStyle/>
          <a:p>
            <a:r>
              <a:rPr lang="en-US" dirty="0">
                <a:solidFill>
                  <a:srgbClr val="00B0F0"/>
                </a:solidFill>
              </a:rPr>
              <a:t>CFIR….</a:t>
            </a:r>
          </a:p>
        </p:txBody>
      </p:sp>
      <p:sp>
        <p:nvSpPr>
          <p:cNvPr id="3" name="Content Placeholder 2">
            <a:extLst>
              <a:ext uri="{FF2B5EF4-FFF2-40B4-BE49-F238E27FC236}">
                <a16:creationId xmlns:a16="http://schemas.microsoft.com/office/drawing/2014/main" id="{49D5D8FA-336A-2E40-E263-D3C89FDB0208}"/>
              </a:ext>
            </a:extLst>
          </p:cNvPr>
          <p:cNvSpPr>
            <a:spLocks noGrp="1"/>
          </p:cNvSpPr>
          <p:nvPr>
            <p:ph idx="1"/>
          </p:nvPr>
        </p:nvSpPr>
        <p:spPr>
          <a:xfrm>
            <a:off x="489408" y="1121790"/>
            <a:ext cx="10515600" cy="4866637"/>
          </a:xfrm>
        </p:spPr>
        <p:txBody>
          <a:bodyPr/>
          <a:lstStyle/>
          <a:p>
            <a:r>
              <a:rPr lang="en-US" dirty="0"/>
              <a:t>Determinant frameworks can thus be used to inform choice of implementation strategies that may best address </a:t>
            </a:r>
          </a:p>
          <a:p>
            <a:pPr lvl="1"/>
            <a:r>
              <a:rPr lang="en-US" dirty="0"/>
              <a:t>Contextual determinants, </a:t>
            </a:r>
          </a:p>
          <a:p>
            <a:pPr lvl="1"/>
            <a:r>
              <a:rPr lang="en-US" dirty="0"/>
              <a:t>Generate hypotheses to prospectively guide predictions of implementation outcomes, </a:t>
            </a:r>
          </a:p>
          <a:p>
            <a:pPr lvl="1"/>
            <a:r>
              <a:rPr lang="en-US" dirty="0"/>
              <a:t>or retrospectively explain implementation outcomes by assessing differences in determinants across implementation settings</a:t>
            </a:r>
          </a:p>
          <a:p>
            <a:endParaRPr lang="en-US" dirty="0"/>
          </a:p>
        </p:txBody>
      </p:sp>
    </p:spTree>
    <p:extLst>
      <p:ext uri="{BB962C8B-B14F-4D97-AF65-F5344CB8AC3E}">
        <p14:creationId xmlns:p14="http://schemas.microsoft.com/office/powerpoint/2010/main" val="34963163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2B8C2-CD5F-6643-CFF4-B853FD27C1AF}"/>
              </a:ext>
            </a:extLst>
          </p:cNvPr>
          <p:cNvSpPr>
            <a:spLocks noGrp="1"/>
          </p:cNvSpPr>
          <p:nvPr>
            <p:ph type="title"/>
          </p:nvPr>
        </p:nvSpPr>
        <p:spPr>
          <a:xfrm>
            <a:off x="470555" y="515955"/>
            <a:ext cx="10515600" cy="1001760"/>
          </a:xfrm>
        </p:spPr>
        <p:txBody>
          <a:bodyPr>
            <a:noAutofit/>
          </a:bodyPr>
          <a:lstStyle/>
          <a:p>
            <a:pPr algn="ctr"/>
            <a:r>
              <a:rPr lang="en-US" sz="3200" dirty="0"/>
              <a:t>Classic theories/frameworks</a:t>
            </a:r>
            <a:br>
              <a:rPr lang="en-US" sz="3200" dirty="0"/>
            </a:br>
            <a:r>
              <a:rPr lang="en-US" sz="3200" dirty="0">
                <a:solidFill>
                  <a:srgbClr val="00B0F0"/>
                </a:solidFill>
              </a:rPr>
              <a:t>Theory of diffusion</a:t>
            </a:r>
          </a:p>
        </p:txBody>
      </p:sp>
      <p:sp>
        <p:nvSpPr>
          <p:cNvPr id="3" name="Content Placeholder 2">
            <a:extLst>
              <a:ext uri="{FF2B5EF4-FFF2-40B4-BE49-F238E27FC236}">
                <a16:creationId xmlns:a16="http://schemas.microsoft.com/office/drawing/2014/main" id="{A5E275F2-0C00-16B6-32FB-34FB2F0D3E4F}"/>
              </a:ext>
            </a:extLst>
          </p:cNvPr>
          <p:cNvSpPr>
            <a:spLocks noGrp="1"/>
          </p:cNvSpPr>
          <p:nvPr>
            <p:ph idx="1"/>
          </p:nvPr>
        </p:nvSpPr>
        <p:spPr>
          <a:xfrm>
            <a:off x="470555" y="1637089"/>
            <a:ext cx="10515600" cy="4351338"/>
          </a:xfrm>
        </p:spPr>
        <p:txBody>
          <a:bodyPr/>
          <a:lstStyle/>
          <a:p>
            <a:r>
              <a:rPr lang="en-US" dirty="0"/>
              <a:t>First discussed in 1903</a:t>
            </a:r>
          </a:p>
          <a:p>
            <a:r>
              <a:rPr lang="en-US" dirty="0"/>
              <a:t>Diffusion theory regarded as</a:t>
            </a:r>
          </a:p>
          <a:p>
            <a:pPr lvl="1"/>
            <a:r>
              <a:rPr lang="en-US" dirty="0"/>
              <a:t>Valuable change model for guiding technological innovations</a:t>
            </a:r>
          </a:p>
          <a:p>
            <a:pPr lvl="1"/>
            <a:r>
              <a:rPr lang="en-US" dirty="0"/>
              <a:t>Importance of communication and peer networking within the adoption process</a:t>
            </a:r>
          </a:p>
          <a:p>
            <a:r>
              <a:rPr lang="en-US" dirty="0"/>
              <a:t>So, it refers to a process that occurs as people adopt new ideas, product, practice, and philosophy </a:t>
            </a:r>
          </a:p>
        </p:txBody>
      </p:sp>
    </p:spTree>
    <p:extLst>
      <p:ext uri="{BB962C8B-B14F-4D97-AF65-F5344CB8AC3E}">
        <p14:creationId xmlns:p14="http://schemas.microsoft.com/office/powerpoint/2010/main" val="107752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B78D02-A9A1-26AB-C06C-BC815F5ECAA6}"/>
              </a:ext>
            </a:extLst>
          </p:cNvPr>
          <p:cNvSpPr>
            <a:spLocks noGrp="1"/>
          </p:cNvSpPr>
          <p:nvPr>
            <p:ph type="title"/>
          </p:nvPr>
        </p:nvSpPr>
        <p:spPr>
          <a:xfrm>
            <a:off x="838200" y="365125"/>
            <a:ext cx="10515600" cy="455007"/>
          </a:xfrm>
        </p:spPr>
        <p:txBody>
          <a:bodyPr>
            <a:normAutofit fontScale="90000"/>
          </a:bodyPr>
          <a:lstStyle/>
          <a:p>
            <a:r>
              <a:rPr lang="en-US" dirty="0">
                <a:solidFill>
                  <a:srgbClr val="00B0F0"/>
                </a:solidFill>
              </a:rPr>
              <a:t>Theory of innovation…</a:t>
            </a:r>
          </a:p>
        </p:txBody>
      </p:sp>
      <p:sp>
        <p:nvSpPr>
          <p:cNvPr id="3" name="Content Placeholder 2">
            <a:extLst>
              <a:ext uri="{FF2B5EF4-FFF2-40B4-BE49-F238E27FC236}">
                <a16:creationId xmlns:a16="http://schemas.microsoft.com/office/drawing/2014/main" id="{6E627256-41C3-DF9A-81D6-8719E7728C65}"/>
              </a:ext>
            </a:extLst>
          </p:cNvPr>
          <p:cNvSpPr>
            <a:spLocks noGrp="1"/>
          </p:cNvSpPr>
          <p:nvPr>
            <p:ph idx="1"/>
          </p:nvPr>
        </p:nvSpPr>
        <p:spPr>
          <a:xfrm>
            <a:off x="838200" y="1234911"/>
            <a:ext cx="10515600" cy="4942052"/>
          </a:xfrm>
        </p:spPr>
        <p:txBody>
          <a:bodyPr/>
          <a:lstStyle/>
          <a:p>
            <a:r>
              <a:rPr lang="en-US" dirty="0"/>
              <a:t>Early innovators “spread the word” and more and more people become open to which it leads the development of critical mass</a:t>
            </a:r>
          </a:p>
          <a:p>
            <a:r>
              <a:rPr lang="en-US" dirty="0"/>
              <a:t>Overtime, the innovated idea/ product diffused among the population until the saturation point achieved</a:t>
            </a:r>
          </a:p>
          <a:p>
            <a:r>
              <a:rPr lang="en-US" dirty="0"/>
              <a:t>Rodgers Categories of adopters</a:t>
            </a:r>
          </a:p>
          <a:p>
            <a:pPr marL="914400" lvl="1" indent="-457200">
              <a:buAutoNum type="arabicPeriod"/>
            </a:pPr>
            <a:r>
              <a:rPr lang="en-US" dirty="0"/>
              <a:t>Innovator </a:t>
            </a:r>
          </a:p>
          <a:p>
            <a:pPr marL="914400" lvl="1" indent="-457200">
              <a:buAutoNum type="arabicPeriod"/>
            </a:pPr>
            <a:r>
              <a:rPr lang="en-US" dirty="0"/>
              <a:t>Early adopter </a:t>
            </a:r>
          </a:p>
          <a:p>
            <a:pPr marL="914400" lvl="1" indent="-457200">
              <a:buFont typeface="Arial" panose="020B0604020202020204" pitchFamily="34" charset="0"/>
              <a:buAutoNum type="arabicPeriod"/>
            </a:pPr>
            <a:r>
              <a:rPr lang="en-US" dirty="0"/>
              <a:t>Early majority</a:t>
            </a:r>
          </a:p>
          <a:p>
            <a:pPr marL="914400" lvl="1" indent="-457200">
              <a:buAutoNum type="arabicPeriod"/>
            </a:pPr>
            <a:r>
              <a:rPr lang="en-US" dirty="0"/>
              <a:t>Late majority</a:t>
            </a:r>
          </a:p>
          <a:p>
            <a:pPr marL="914400" lvl="1" indent="-457200">
              <a:buAutoNum type="arabicPeriod"/>
            </a:pPr>
            <a:r>
              <a:rPr lang="en-US" dirty="0"/>
              <a:t>Laggards </a:t>
            </a:r>
          </a:p>
          <a:p>
            <a:pPr marL="914400" lvl="1" indent="-457200">
              <a:buAutoNum type="arabicPeriod"/>
            </a:pPr>
            <a:r>
              <a:rPr lang="en-US" dirty="0"/>
              <a:t>Non-adopters  </a:t>
            </a:r>
          </a:p>
        </p:txBody>
      </p:sp>
    </p:spTree>
    <p:extLst>
      <p:ext uri="{BB962C8B-B14F-4D97-AF65-F5344CB8AC3E}">
        <p14:creationId xmlns:p14="http://schemas.microsoft.com/office/powerpoint/2010/main" val="41130734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250665-0E69-11AE-3FC0-831D70064CF6}"/>
              </a:ext>
            </a:extLst>
          </p:cNvPr>
          <p:cNvSpPr>
            <a:spLocks noGrp="1"/>
          </p:cNvSpPr>
          <p:nvPr>
            <p:ph type="title"/>
          </p:nvPr>
        </p:nvSpPr>
        <p:spPr>
          <a:xfrm>
            <a:off x="838200" y="365126"/>
            <a:ext cx="10515600" cy="605836"/>
          </a:xfrm>
        </p:spPr>
        <p:txBody>
          <a:bodyPr>
            <a:normAutofit fontScale="90000"/>
          </a:bodyPr>
          <a:lstStyle/>
          <a:p>
            <a:r>
              <a:rPr lang="en-US" dirty="0">
                <a:solidFill>
                  <a:srgbClr val="00B0F0"/>
                </a:solidFill>
              </a:rPr>
              <a:t>socioecological model</a:t>
            </a:r>
            <a:endParaRPr lang="en-US" dirty="0"/>
          </a:p>
        </p:txBody>
      </p:sp>
      <p:sp>
        <p:nvSpPr>
          <p:cNvPr id="3" name="Content Placeholder 2">
            <a:extLst>
              <a:ext uri="{FF2B5EF4-FFF2-40B4-BE49-F238E27FC236}">
                <a16:creationId xmlns:a16="http://schemas.microsoft.com/office/drawing/2014/main" id="{447DCE6C-0799-1C6B-AE9C-D4A297931D91}"/>
              </a:ext>
            </a:extLst>
          </p:cNvPr>
          <p:cNvSpPr>
            <a:spLocks noGrp="1"/>
          </p:cNvSpPr>
          <p:nvPr>
            <p:ph idx="1"/>
          </p:nvPr>
        </p:nvSpPr>
        <p:spPr>
          <a:xfrm>
            <a:off x="838200" y="1074656"/>
            <a:ext cx="10515600" cy="5102307"/>
          </a:xfrm>
        </p:spPr>
        <p:txBody>
          <a:bodyPr/>
          <a:lstStyle/>
          <a:p>
            <a:r>
              <a:rPr lang="en-US" dirty="0"/>
              <a:t>The social ecological model illustrates </a:t>
            </a:r>
          </a:p>
          <a:p>
            <a:pPr lvl="1"/>
            <a:r>
              <a:rPr lang="en-US" dirty="0"/>
              <a:t>The importance of networks of people and structures that surround a child or adolescent, </a:t>
            </a:r>
          </a:p>
          <a:p>
            <a:pPr lvl="1"/>
            <a:r>
              <a:rPr lang="en-US" dirty="0"/>
              <a:t>Safeguarding their well-being and sense of agency, and supporting their optimal development.</a:t>
            </a:r>
          </a:p>
          <a:p>
            <a:pPr lvl="1"/>
            <a:endParaRPr lang="en-US" dirty="0"/>
          </a:p>
        </p:txBody>
      </p:sp>
      <p:pic>
        <p:nvPicPr>
          <p:cNvPr id="5" name="Picture 4">
            <a:extLst>
              <a:ext uri="{FF2B5EF4-FFF2-40B4-BE49-F238E27FC236}">
                <a16:creationId xmlns:a16="http://schemas.microsoft.com/office/drawing/2014/main" id="{55109B62-34A1-EBE6-1DEB-367D051847AE}"/>
              </a:ext>
            </a:extLst>
          </p:cNvPr>
          <p:cNvPicPr>
            <a:picLocks noChangeAspect="1"/>
          </p:cNvPicPr>
          <p:nvPr/>
        </p:nvPicPr>
        <p:blipFill>
          <a:blip r:embed="rId3"/>
          <a:stretch>
            <a:fillRect/>
          </a:stretch>
        </p:blipFill>
        <p:spPr>
          <a:xfrm>
            <a:off x="2196444" y="3076418"/>
            <a:ext cx="8107053" cy="4005906"/>
          </a:xfrm>
          <a:prstGeom prst="rect">
            <a:avLst/>
          </a:prstGeom>
        </p:spPr>
      </p:pic>
    </p:spTree>
    <p:extLst>
      <p:ext uri="{BB962C8B-B14F-4D97-AF65-F5344CB8AC3E}">
        <p14:creationId xmlns:p14="http://schemas.microsoft.com/office/powerpoint/2010/main" val="26935824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663561-3F80-6473-DDE5-F1D3B89E935A}"/>
              </a:ext>
            </a:extLst>
          </p:cNvPr>
          <p:cNvSpPr>
            <a:spLocks noGrp="1"/>
          </p:cNvSpPr>
          <p:nvPr>
            <p:ph type="title"/>
          </p:nvPr>
        </p:nvSpPr>
        <p:spPr>
          <a:xfrm>
            <a:off x="564822" y="241430"/>
            <a:ext cx="10515600" cy="879213"/>
          </a:xfrm>
        </p:spPr>
        <p:txBody>
          <a:bodyPr>
            <a:noAutofit/>
          </a:bodyPr>
          <a:lstStyle/>
          <a:p>
            <a:pPr algn="ctr"/>
            <a:r>
              <a:rPr lang="en-US" sz="3200" dirty="0"/>
              <a:t>Implementation theory/frame work</a:t>
            </a:r>
            <a:br>
              <a:rPr lang="en-US" sz="3200" dirty="0"/>
            </a:br>
            <a:r>
              <a:rPr lang="en-US" sz="3200" dirty="0">
                <a:solidFill>
                  <a:srgbClr val="00B0F0"/>
                </a:solidFill>
              </a:rPr>
              <a:t>Organizational change </a:t>
            </a:r>
          </a:p>
        </p:txBody>
      </p:sp>
      <p:sp>
        <p:nvSpPr>
          <p:cNvPr id="3" name="Content Placeholder 2">
            <a:extLst>
              <a:ext uri="{FF2B5EF4-FFF2-40B4-BE49-F238E27FC236}">
                <a16:creationId xmlns:a16="http://schemas.microsoft.com/office/drawing/2014/main" id="{C498370E-4784-AB84-A331-D6A1AFE38BE7}"/>
              </a:ext>
            </a:extLst>
          </p:cNvPr>
          <p:cNvSpPr>
            <a:spLocks noGrp="1"/>
          </p:cNvSpPr>
          <p:nvPr>
            <p:ph idx="1"/>
          </p:nvPr>
        </p:nvSpPr>
        <p:spPr>
          <a:xfrm>
            <a:off x="564822" y="1216058"/>
            <a:ext cx="10788978" cy="4960905"/>
          </a:xfrm>
        </p:spPr>
        <p:txBody>
          <a:bodyPr>
            <a:normAutofit fontScale="92500" lnSpcReduction="10000"/>
          </a:bodyPr>
          <a:lstStyle/>
          <a:p>
            <a:r>
              <a:rPr lang="en-US" dirty="0"/>
              <a:t>Organizational readiness for change is a multi-level, multi-faceted construct. </a:t>
            </a:r>
          </a:p>
          <a:p>
            <a:r>
              <a:rPr lang="en-US" dirty="0"/>
              <a:t>As an organization-level construct, readiness for change refers to organizational members' shared resolve to implement a change (change commitment) and shared belief in their collective capability to do so (</a:t>
            </a:r>
            <a:r>
              <a:rPr lang="en-US" dirty="0">
                <a:solidFill>
                  <a:srgbClr val="00B0F0"/>
                </a:solidFill>
              </a:rPr>
              <a:t>change efficacy</a:t>
            </a:r>
            <a:r>
              <a:rPr lang="en-US" dirty="0"/>
              <a:t>). </a:t>
            </a:r>
          </a:p>
          <a:p>
            <a:r>
              <a:rPr lang="en-US" dirty="0"/>
              <a:t>Organizational readiness for change varies as a function of how much organizational members value the change and how favorably they appraise three key determinants of implementation capability: </a:t>
            </a:r>
          </a:p>
          <a:p>
            <a:pPr lvl="1"/>
            <a:r>
              <a:rPr lang="en-US" sz="2600" dirty="0">
                <a:solidFill>
                  <a:srgbClr val="0070C0"/>
                </a:solidFill>
              </a:rPr>
              <a:t>Task demands, resource availability, and situational factors.</a:t>
            </a:r>
          </a:p>
          <a:p>
            <a:r>
              <a:rPr lang="en-US" dirty="0"/>
              <a:t>When organizational readiness for change is high, organizational members are more likely to initiate change, exert greater effort, exhibit greater persistence, and display more cooperative behavior. </a:t>
            </a:r>
          </a:p>
        </p:txBody>
      </p:sp>
    </p:spTree>
    <p:extLst>
      <p:ext uri="{BB962C8B-B14F-4D97-AF65-F5344CB8AC3E}">
        <p14:creationId xmlns:p14="http://schemas.microsoft.com/office/powerpoint/2010/main" val="20847330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0DB0D-77C3-7EFB-F5C6-50419CA3FDBD}"/>
              </a:ext>
            </a:extLst>
          </p:cNvPr>
          <p:cNvSpPr>
            <a:spLocks noGrp="1"/>
          </p:cNvSpPr>
          <p:nvPr>
            <p:ph type="title"/>
          </p:nvPr>
        </p:nvSpPr>
        <p:spPr>
          <a:xfrm>
            <a:off x="838200" y="365126"/>
            <a:ext cx="10515600" cy="728384"/>
          </a:xfrm>
        </p:spPr>
        <p:txBody>
          <a:bodyPr/>
          <a:lstStyle/>
          <a:p>
            <a:r>
              <a:rPr lang="en-US" dirty="0">
                <a:solidFill>
                  <a:srgbClr val="00B0F0"/>
                </a:solidFill>
              </a:rPr>
              <a:t>Organizational change…</a:t>
            </a:r>
            <a:endParaRPr lang="en-US" dirty="0"/>
          </a:p>
        </p:txBody>
      </p:sp>
      <p:pic>
        <p:nvPicPr>
          <p:cNvPr id="5" name="Content Placeholder 4">
            <a:extLst>
              <a:ext uri="{FF2B5EF4-FFF2-40B4-BE49-F238E27FC236}">
                <a16:creationId xmlns:a16="http://schemas.microsoft.com/office/drawing/2014/main" id="{2A48FF01-ED1E-1F2F-0564-9AE1182C9B40}"/>
              </a:ext>
            </a:extLst>
          </p:cNvPr>
          <p:cNvPicPr>
            <a:picLocks noGrp="1" noChangeAspect="1"/>
          </p:cNvPicPr>
          <p:nvPr>
            <p:ph idx="1"/>
          </p:nvPr>
        </p:nvPicPr>
        <p:blipFill>
          <a:blip r:embed="rId2"/>
          <a:stretch>
            <a:fillRect/>
          </a:stretch>
        </p:blipFill>
        <p:spPr>
          <a:xfrm>
            <a:off x="838200" y="1375249"/>
            <a:ext cx="7747631" cy="3448421"/>
          </a:xfrm>
          <a:prstGeom prst="rect">
            <a:avLst/>
          </a:prstGeom>
        </p:spPr>
      </p:pic>
    </p:spTree>
    <p:extLst>
      <p:ext uri="{BB962C8B-B14F-4D97-AF65-F5344CB8AC3E}">
        <p14:creationId xmlns:p14="http://schemas.microsoft.com/office/powerpoint/2010/main" val="36200207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F33DA-2F61-A7D5-DC30-B33CC0AE6003}"/>
              </a:ext>
            </a:extLst>
          </p:cNvPr>
          <p:cNvSpPr>
            <a:spLocks noGrp="1"/>
          </p:cNvSpPr>
          <p:nvPr>
            <p:ph type="title"/>
          </p:nvPr>
        </p:nvSpPr>
        <p:spPr>
          <a:xfrm>
            <a:off x="471340" y="260284"/>
            <a:ext cx="10788192" cy="841506"/>
          </a:xfrm>
        </p:spPr>
        <p:txBody>
          <a:bodyPr>
            <a:normAutofit fontScale="90000"/>
          </a:bodyPr>
          <a:lstStyle/>
          <a:p>
            <a:r>
              <a:rPr lang="en-US" dirty="0"/>
              <a:t>The IRLM-Multiple frameworks within an IR projects</a:t>
            </a:r>
          </a:p>
        </p:txBody>
      </p:sp>
      <p:sp>
        <p:nvSpPr>
          <p:cNvPr id="3" name="Content Placeholder 2">
            <a:extLst>
              <a:ext uri="{FF2B5EF4-FFF2-40B4-BE49-F238E27FC236}">
                <a16:creationId xmlns:a16="http://schemas.microsoft.com/office/drawing/2014/main" id="{0A254E9D-2F2B-D12B-4C57-63452DE289E1}"/>
              </a:ext>
            </a:extLst>
          </p:cNvPr>
          <p:cNvSpPr>
            <a:spLocks noGrp="1"/>
          </p:cNvSpPr>
          <p:nvPr>
            <p:ph idx="1"/>
          </p:nvPr>
        </p:nvSpPr>
        <p:spPr>
          <a:xfrm>
            <a:off x="377072" y="1376313"/>
            <a:ext cx="11510128" cy="4800650"/>
          </a:xfrm>
        </p:spPr>
        <p:txBody>
          <a:bodyPr>
            <a:normAutofit/>
          </a:bodyPr>
          <a:lstStyle/>
          <a:p>
            <a:r>
              <a:rPr lang="en-US" dirty="0"/>
              <a:t>The IRLM is a semi-structured, principle-guided tool designed to improve the </a:t>
            </a:r>
          </a:p>
          <a:p>
            <a:pPr lvl="1">
              <a:buFont typeface="Wingdings" panose="05000000000000000000" pitchFamily="2" charset="2"/>
              <a:buChar char="§"/>
            </a:pPr>
            <a:r>
              <a:rPr lang="en-US" dirty="0">
                <a:solidFill>
                  <a:srgbClr val="C00000"/>
                </a:solidFill>
              </a:rPr>
              <a:t>specification, rigor, reproducibility, and testable causal pathways involved in implementation research projects. </a:t>
            </a:r>
          </a:p>
          <a:p>
            <a:endParaRPr lang="en-US" dirty="0"/>
          </a:p>
          <a:p>
            <a:r>
              <a:rPr lang="en-US" dirty="0"/>
              <a:t>The IRLM provides a means of describing the complex relationships between critical elements of implementation research and practice in a way that can be used to improve the rigor and reproducibility of research and implementation practice, and the testing of theory. </a:t>
            </a:r>
          </a:p>
        </p:txBody>
      </p:sp>
    </p:spTree>
    <p:extLst>
      <p:ext uri="{BB962C8B-B14F-4D97-AF65-F5344CB8AC3E}">
        <p14:creationId xmlns:p14="http://schemas.microsoft.com/office/powerpoint/2010/main" val="37938985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72E28F-8F6A-FCD8-5490-A4445ABF7D3D}"/>
              </a:ext>
            </a:extLst>
          </p:cNvPr>
          <p:cNvSpPr>
            <a:spLocks noGrp="1"/>
          </p:cNvSpPr>
          <p:nvPr>
            <p:ph type="title"/>
          </p:nvPr>
        </p:nvSpPr>
        <p:spPr>
          <a:xfrm>
            <a:off x="838200" y="365125"/>
            <a:ext cx="10515600" cy="832079"/>
          </a:xfrm>
        </p:spPr>
        <p:txBody>
          <a:bodyPr/>
          <a:lstStyle/>
          <a:p>
            <a:r>
              <a:rPr lang="en-US" dirty="0"/>
              <a:t>IRLM…</a:t>
            </a:r>
          </a:p>
        </p:txBody>
      </p:sp>
      <p:sp>
        <p:nvSpPr>
          <p:cNvPr id="3" name="Content Placeholder 2">
            <a:extLst>
              <a:ext uri="{FF2B5EF4-FFF2-40B4-BE49-F238E27FC236}">
                <a16:creationId xmlns:a16="http://schemas.microsoft.com/office/drawing/2014/main" id="{07D4EAAA-6811-9800-398D-AAFCFA90E475}"/>
              </a:ext>
            </a:extLst>
          </p:cNvPr>
          <p:cNvSpPr>
            <a:spLocks noGrp="1"/>
          </p:cNvSpPr>
          <p:nvPr>
            <p:ph idx="1"/>
          </p:nvPr>
        </p:nvSpPr>
        <p:spPr>
          <a:xfrm>
            <a:off x="424205" y="1197204"/>
            <a:ext cx="11453567" cy="4979759"/>
          </a:xfrm>
        </p:spPr>
        <p:txBody>
          <a:bodyPr/>
          <a:lstStyle/>
          <a:p>
            <a:r>
              <a:rPr lang="en-US" dirty="0"/>
              <a:t>The IRLM can also aid implementation researchers and implementation partners in the </a:t>
            </a:r>
          </a:p>
          <a:p>
            <a:pPr lvl="1"/>
            <a:r>
              <a:rPr lang="en-US" dirty="0">
                <a:solidFill>
                  <a:srgbClr val="C00000"/>
                </a:solidFill>
              </a:rPr>
              <a:t>Purposes of planning, executing, reporting, and synthesizing processes and findings across the stages of implementation projects</a:t>
            </a:r>
            <a:r>
              <a:rPr lang="en-US" dirty="0"/>
              <a:t>.</a:t>
            </a:r>
          </a:p>
          <a:p>
            <a:r>
              <a:rPr lang="en-US" dirty="0"/>
              <a:t>Adaptation and refinement of the IRLM are ongoing, as is the development of resources for use and applications to diverse projects, to address the challenges of this complex scientific field.</a:t>
            </a:r>
          </a:p>
          <a:p>
            <a:endParaRPr lang="en-US" dirty="0"/>
          </a:p>
        </p:txBody>
      </p:sp>
    </p:spTree>
    <p:extLst>
      <p:ext uri="{BB962C8B-B14F-4D97-AF65-F5344CB8AC3E}">
        <p14:creationId xmlns:p14="http://schemas.microsoft.com/office/powerpoint/2010/main" val="12377960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8381B1-B895-2295-FAE0-EA6982FDDB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68D2606-757A-DB9B-1AA3-5EE14C245A8E}"/>
              </a:ext>
            </a:extLst>
          </p:cNvPr>
          <p:cNvSpPr>
            <a:spLocks noGrp="1"/>
          </p:cNvSpPr>
          <p:nvPr>
            <p:ph type="title"/>
          </p:nvPr>
        </p:nvSpPr>
        <p:spPr/>
        <p:txBody>
          <a:bodyPr>
            <a:noAutofit/>
          </a:bodyPr>
          <a:lstStyle/>
          <a:p>
            <a:r>
              <a:rPr lang="en-US" sz="3200" dirty="0"/>
              <a:t>Evaluation Framework: </a:t>
            </a:r>
            <a:br>
              <a:rPr lang="en-US" sz="3200" dirty="0"/>
            </a:br>
            <a:r>
              <a:rPr lang="en-US" sz="3200" dirty="0">
                <a:solidFill>
                  <a:srgbClr val="00B0F0"/>
                </a:solidFill>
              </a:rPr>
              <a:t>Proctors Outcome Evaluation Framework RE-AIM</a:t>
            </a:r>
          </a:p>
        </p:txBody>
      </p:sp>
      <p:sp>
        <p:nvSpPr>
          <p:cNvPr id="3" name="Content Placeholder 2">
            <a:extLst>
              <a:ext uri="{FF2B5EF4-FFF2-40B4-BE49-F238E27FC236}">
                <a16:creationId xmlns:a16="http://schemas.microsoft.com/office/drawing/2014/main" id="{D302C1A9-BDBD-9FC1-8E90-F0C66326EB5D}"/>
              </a:ext>
            </a:extLst>
          </p:cNvPr>
          <p:cNvSpPr>
            <a:spLocks noGrp="1"/>
          </p:cNvSpPr>
          <p:nvPr>
            <p:ph idx="1"/>
          </p:nvPr>
        </p:nvSpPr>
        <p:spPr>
          <a:xfrm>
            <a:off x="838200" y="2258567"/>
            <a:ext cx="10515600" cy="3918395"/>
          </a:xfrm>
        </p:spPr>
        <p:txBody>
          <a:bodyPr>
            <a:normAutofit/>
          </a:bodyPr>
          <a:lstStyle/>
          <a:p>
            <a:r>
              <a:rPr lang="en-US" dirty="0"/>
              <a:t> Implementation research requires outcomes that are conceptually and empirically distinct from those of service and clinical effectiveness.</a:t>
            </a:r>
          </a:p>
          <a:p>
            <a:r>
              <a:rPr lang="en-US" dirty="0"/>
              <a:t>This paper proposes a heuristic, working ‘‘taxonomy’’ of eight conceptually distinct implementation outcomes—acceptability, adoption, appropriateness, feasibility, fidelity, implementation cost, penetration, and sustainability—along with their nominal definitions. </a:t>
            </a:r>
          </a:p>
        </p:txBody>
      </p:sp>
    </p:spTree>
    <p:extLst>
      <p:ext uri="{BB962C8B-B14F-4D97-AF65-F5344CB8AC3E}">
        <p14:creationId xmlns:p14="http://schemas.microsoft.com/office/powerpoint/2010/main" val="42304351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F59DF1-22AF-9969-A1AD-FBE7BD703A07}"/>
              </a:ext>
            </a:extLst>
          </p:cNvPr>
          <p:cNvSpPr>
            <a:spLocks noGrp="1"/>
          </p:cNvSpPr>
          <p:nvPr>
            <p:ph type="title"/>
          </p:nvPr>
        </p:nvSpPr>
        <p:spPr>
          <a:xfrm>
            <a:off x="555396" y="458246"/>
            <a:ext cx="10515600" cy="615263"/>
          </a:xfrm>
        </p:spPr>
        <p:txBody>
          <a:bodyPr>
            <a:noAutofit/>
          </a:bodyPr>
          <a:lstStyle/>
          <a:p>
            <a:r>
              <a:rPr lang="en-US" sz="2800" dirty="0"/>
              <a:t>Choose and show your choice of frameworks using IRLM</a:t>
            </a:r>
          </a:p>
        </p:txBody>
      </p:sp>
      <p:sp>
        <p:nvSpPr>
          <p:cNvPr id="3" name="Content Placeholder 2">
            <a:extLst>
              <a:ext uri="{FF2B5EF4-FFF2-40B4-BE49-F238E27FC236}">
                <a16:creationId xmlns:a16="http://schemas.microsoft.com/office/drawing/2014/main" id="{EF856B0F-8C10-8480-7BA1-827CF4535F78}"/>
              </a:ext>
            </a:extLst>
          </p:cNvPr>
          <p:cNvSpPr>
            <a:spLocks noGrp="1"/>
          </p:cNvSpPr>
          <p:nvPr>
            <p:ph idx="1"/>
          </p:nvPr>
        </p:nvSpPr>
        <p:spPr>
          <a:xfrm>
            <a:off x="555396" y="1216058"/>
            <a:ext cx="10515600" cy="4876064"/>
          </a:xfrm>
        </p:spPr>
        <p:txBody>
          <a:bodyPr/>
          <a:lstStyle/>
          <a:p>
            <a:r>
              <a:rPr lang="en-US" dirty="0"/>
              <a:t>To determine barriers, facilitators, and readiness  will be assessed using </a:t>
            </a:r>
            <a:r>
              <a:rPr lang="en-US" b="1" dirty="0">
                <a:solidFill>
                  <a:srgbClr val="C00000"/>
                </a:solidFill>
              </a:rPr>
              <a:t>CFIR framework</a:t>
            </a:r>
          </a:p>
          <a:p>
            <a:r>
              <a:rPr lang="en-US" dirty="0"/>
              <a:t>Implementation and evaluation of outcomes will be determined using </a:t>
            </a:r>
            <a:r>
              <a:rPr lang="en-US" b="1" dirty="0">
                <a:solidFill>
                  <a:srgbClr val="C00000"/>
                </a:solidFill>
              </a:rPr>
              <a:t>RE-AIM framework  </a:t>
            </a:r>
          </a:p>
        </p:txBody>
      </p:sp>
    </p:spTree>
    <p:extLst>
      <p:ext uri="{BB962C8B-B14F-4D97-AF65-F5344CB8AC3E}">
        <p14:creationId xmlns:p14="http://schemas.microsoft.com/office/powerpoint/2010/main" val="296957358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301</TotalTime>
  <Words>1120</Words>
  <Application>Microsoft Office PowerPoint</Application>
  <PresentationFormat>Widescreen</PresentationFormat>
  <Paragraphs>78</Paragraphs>
  <Slides>19</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ADLaM Display</vt:lpstr>
      <vt:lpstr>Amasis MT Pro</vt:lpstr>
      <vt:lpstr>Amasis MT Pro Black</vt:lpstr>
      <vt:lpstr>Aptos</vt:lpstr>
      <vt:lpstr>Arial</vt:lpstr>
      <vt:lpstr>Wingdings</vt:lpstr>
      <vt:lpstr>Office Theme</vt:lpstr>
      <vt:lpstr>Reading Reflections  </vt:lpstr>
      <vt:lpstr>Making Sense of Implementation Theories, Models and Frameworks</vt:lpstr>
      <vt:lpstr>Cont</vt:lpstr>
      <vt:lpstr>Citeria for selecting Implementation TMFs</vt:lpstr>
      <vt:lpstr>Cont</vt:lpstr>
      <vt:lpstr>Process Frameworks: To quality Implementation Formation</vt:lpstr>
      <vt:lpstr>Cont</vt:lpstr>
      <vt:lpstr>Determinant framework/ CFIR</vt:lpstr>
      <vt:lpstr>CFIR….</vt:lpstr>
      <vt:lpstr>CFIR….</vt:lpstr>
      <vt:lpstr>Classic theories/frameworks Theory of diffusion</vt:lpstr>
      <vt:lpstr>Theory of innovation…</vt:lpstr>
      <vt:lpstr>socioecological model</vt:lpstr>
      <vt:lpstr>Implementation theory/frame work Organizational change </vt:lpstr>
      <vt:lpstr>Organizational change…</vt:lpstr>
      <vt:lpstr>The IRLM-Multiple frameworks within an IR projects</vt:lpstr>
      <vt:lpstr>IRLM…</vt:lpstr>
      <vt:lpstr>Evaluation Framework:  Proctors Outcome Evaluation Framework RE-AIM</vt:lpstr>
      <vt:lpstr>Choose and show your choice of frameworks using IRLM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Mitiku Getu Moges</dc:creator>
  <cp:lastModifiedBy>Beza Girma</cp:lastModifiedBy>
  <cp:revision>8</cp:revision>
  <dcterms:created xsi:type="dcterms:W3CDTF">2025-11-21T09:11:49Z</dcterms:created>
  <dcterms:modified xsi:type="dcterms:W3CDTF">2025-11-25T12:27:09Z</dcterms:modified>
</cp:coreProperties>
</file>