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22"/>
  </p:notesMasterIdLst>
  <p:handoutMasterIdLst>
    <p:handoutMasterId r:id="rId23"/>
  </p:handoutMasterIdLst>
  <p:sldIdLst>
    <p:sldId id="1466" r:id="rId3"/>
    <p:sldId id="406" r:id="rId4"/>
    <p:sldId id="1485" r:id="rId5"/>
    <p:sldId id="1473" r:id="rId6"/>
    <p:sldId id="1470" r:id="rId7"/>
    <p:sldId id="1472" r:id="rId8"/>
    <p:sldId id="1474" r:id="rId9"/>
    <p:sldId id="1475" r:id="rId10"/>
    <p:sldId id="1476" r:id="rId11"/>
    <p:sldId id="1477" r:id="rId12"/>
    <p:sldId id="1478" r:id="rId13"/>
    <p:sldId id="1479" r:id="rId14"/>
    <p:sldId id="1484" r:id="rId15"/>
    <p:sldId id="1481" r:id="rId16"/>
    <p:sldId id="1482" r:id="rId17"/>
    <p:sldId id="395" r:id="rId18"/>
    <p:sldId id="415" r:id="rId19"/>
    <p:sldId id="1483" r:id="rId20"/>
    <p:sldId id="1467" r:id="rId21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A465B189-9730-42AE-BD7C-F868FD3E5F23}"/>
    <pc:docChg chg="undo custSel modSld">
      <pc:chgData name="Tesemma Oli" userId="0f5eeee5-8e6c-4a72-a807-063da83bddfa" providerId="ADAL" clId="{A465B189-9730-42AE-BD7C-F868FD3E5F23}" dt="2024-09-20T13:24:16.946" v="921" actId="120"/>
      <pc:docMkLst>
        <pc:docMk/>
      </pc:docMkLst>
      <pc:sldChg chg="modSp mod">
        <pc:chgData name="Tesemma Oli" userId="0f5eeee5-8e6c-4a72-a807-063da83bddfa" providerId="ADAL" clId="{A465B189-9730-42AE-BD7C-F868FD3E5F23}" dt="2024-09-20T12:59:23.069" v="66" actId="20577"/>
        <pc:sldMkLst>
          <pc:docMk/>
          <pc:sldMk cId="3331208604" sldId="406"/>
        </pc:sldMkLst>
        <pc:spChg chg="mod">
          <ac:chgData name="Tesemma Oli" userId="0f5eeee5-8e6c-4a72-a807-063da83bddfa" providerId="ADAL" clId="{A465B189-9730-42AE-BD7C-F868FD3E5F23}" dt="2024-09-20T12:59:23.069" v="66" actId="20577"/>
          <ac:spMkLst>
            <pc:docMk/>
            <pc:sldMk cId="3331208604" sldId="406"/>
            <ac:spMk id="3" creationId="{68024C53-75BD-4233-BC59-4952CD6D62C8}"/>
          </ac:spMkLst>
        </pc:spChg>
      </pc:sldChg>
      <pc:sldChg chg="modSp mod">
        <pc:chgData name="Tesemma Oli" userId="0f5eeee5-8e6c-4a72-a807-063da83bddfa" providerId="ADAL" clId="{A465B189-9730-42AE-BD7C-F868FD3E5F23}" dt="2024-09-20T13:06:17.651" v="142" actId="12"/>
        <pc:sldMkLst>
          <pc:docMk/>
          <pc:sldMk cId="407522896" sldId="1472"/>
        </pc:sldMkLst>
        <pc:spChg chg="mod">
          <ac:chgData name="Tesemma Oli" userId="0f5eeee5-8e6c-4a72-a807-063da83bddfa" providerId="ADAL" clId="{A465B189-9730-42AE-BD7C-F868FD3E5F23}" dt="2024-09-20T13:06:17.651" v="142" actId="12"/>
          <ac:spMkLst>
            <pc:docMk/>
            <pc:sldMk cId="407522896" sldId="1472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A465B189-9730-42AE-BD7C-F868FD3E5F23}" dt="2024-09-20T13:04:18.253" v="125" actId="20577"/>
        <pc:sldMkLst>
          <pc:docMk/>
          <pc:sldMk cId="454419769" sldId="1473"/>
        </pc:sldMkLst>
        <pc:spChg chg="mod">
          <ac:chgData name="Tesemma Oli" userId="0f5eeee5-8e6c-4a72-a807-063da83bddfa" providerId="ADAL" clId="{A465B189-9730-42AE-BD7C-F868FD3E5F23}" dt="2024-09-20T12:59:53.822" v="67" actId="255"/>
          <ac:spMkLst>
            <pc:docMk/>
            <pc:sldMk cId="454419769" sldId="1473"/>
            <ac:spMk id="2" creationId="{A23744AE-FDFA-4EF0-A03C-470314E4F326}"/>
          </ac:spMkLst>
        </pc:spChg>
        <pc:spChg chg="mod">
          <ac:chgData name="Tesemma Oli" userId="0f5eeee5-8e6c-4a72-a807-063da83bddfa" providerId="ADAL" clId="{A465B189-9730-42AE-BD7C-F868FD3E5F23}" dt="2024-09-20T13:04:18.253" v="125" actId="20577"/>
          <ac:spMkLst>
            <pc:docMk/>
            <pc:sldMk cId="454419769" sldId="1473"/>
            <ac:spMk id="3" creationId="{E1110DCC-AFD1-4DAC-A8E2-FE0850F783E2}"/>
          </ac:spMkLst>
        </pc:spChg>
      </pc:sldChg>
      <pc:sldChg chg="modSp mod">
        <pc:chgData name="Tesemma Oli" userId="0f5eeee5-8e6c-4a72-a807-063da83bddfa" providerId="ADAL" clId="{A465B189-9730-42AE-BD7C-F868FD3E5F23}" dt="2024-09-20T13:07:14.990" v="148" actId="20577"/>
        <pc:sldMkLst>
          <pc:docMk/>
          <pc:sldMk cId="825430039" sldId="1474"/>
        </pc:sldMkLst>
        <pc:spChg chg="mod">
          <ac:chgData name="Tesemma Oli" userId="0f5eeee5-8e6c-4a72-a807-063da83bddfa" providerId="ADAL" clId="{A465B189-9730-42AE-BD7C-F868FD3E5F23}" dt="2024-09-20T13:07:14.990" v="148" actId="20577"/>
          <ac:spMkLst>
            <pc:docMk/>
            <pc:sldMk cId="825430039" sldId="1474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A465B189-9730-42AE-BD7C-F868FD3E5F23}" dt="2024-09-20T13:09:14.440" v="179" actId="20577"/>
        <pc:sldMkLst>
          <pc:docMk/>
          <pc:sldMk cId="391243678" sldId="1475"/>
        </pc:sldMkLst>
        <pc:spChg chg="mod">
          <ac:chgData name="Tesemma Oli" userId="0f5eeee5-8e6c-4a72-a807-063da83bddfa" providerId="ADAL" clId="{A465B189-9730-42AE-BD7C-F868FD3E5F23}" dt="2024-09-20T13:09:14.440" v="179" actId="20577"/>
          <ac:spMkLst>
            <pc:docMk/>
            <pc:sldMk cId="391243678" sldId="1475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A465B189-9730-42AE-BD7C-F868FD3E5F23}" dt="2024-09-20T13:12:30.378" v="290" actId="20577"/>
        <pc:sldMkLst>
          <pc:docMk/>
          <pc:sldMk cId="3061583464" sldId="1476"/>
        </pc:sldMkLst>
        <pc:spChg chg="mod">
          <ac:chgData name="Tesemma Oli" userId="0f5eeee5-8e6c-4a72-a807-063da83bddfa" providerId="ADAL" clId="{A465B189-9730-42AE-BD7C-F868FD3E5F23}" dt="2024-09-20T13:12:30.378" v="290" actId="20577"/>
          <ac:spMkLst>
            <pc:docMk/>
            <pc:sldMk cId="3061583464" sldId="1476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A465B189-9730-42AE-BD7C-F868FD3E5F23}" dt="2024-09-20T13:15:19.749" v="393" actId="20577"/>
        <pc:sldMkLst>
          <pc:docMk/>
          <pc:sldMk cId="451891663" sldId="1477"/>
        </pc:sldMkLst>
        <pc:spChg chg="mod">
          <ac:chgData name="Tesemma Oli" userId="0f5eeee5-8e6c-4a72-a807-063da83bddfa" providerId="ADAL" clId="{A465B189-9730-42AE-BD7C-F868FD3E5F23}" dt="2024-09-20T13:15:19.749" v="393" actId="20577"/>
          <ac:spMkLst>
            <pc:docMk/>
            <pc:sldMk cId="451891663" sldId="1477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A465B189-9730-42AE-BD7C-F868FD3E5F23}" dt="2024-09-20T13:23:00.026" v="916" actId="120"/>
        <pc:sldMkLst>
          <pc:docMk/>
          <pc:sldMk cId="2378808644" sldId="1481"/>
        </pc:sldMkLst>
        <pc:spChg chg="mod">
          <ac:chgData name="Tesemma Oli" userId="0f5eeee5-8e6c-4a72-a807-063da83bddfa" providerId="ADAL" clId="{A465B189-9730-42AE-BD7C-F868FD3E5F23}" dt="2024-09-20T13:23:00.026" v="916" actId="120"/>
          <ac:spMkLst>
            <pc:docMk/>
            <pc:sldMk cId="2378808644" sldId="1481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A465B189-9730-42AE-BD7C-F868FD3E5F23}" dt="2024-09-20T13:24:16.946" v="921" actId="120"/>
        <pc:sldMkLst>
          <pc:docMk/>
          <pc:sldMk cId="1767882036" sldId="1482"/>
        </pc:sldMkLst>
        <pc:spChg chg="mod">
          <ac:chgData name="Tesemma Oli" userId="0f5eeee5-8e6c-4a72-a807-063da83bddfa" providerId="ADAL" clId="{A465B189-9730-42AE-BD7C-F868FD3E5F23}" dt="2024-09-20T13:23:48.999" v="920" actId="5793"/>
          <ac:spMkLst>
            <pc:docMk/>
            <pc:sldMk cId="1767882036" sldId="1482"/>
            <ac:spMk id="2" creationId="{00000000-0000-0000-0000-000000000000}"/>
          </ac:spMkLst>
        </pc:spChg>
        <pc:spChg chg="mod">
          <ac:chgData name="Tesemma Oli" userId="0f5eeee5-8e6c-4a72-a807-063da83bddfa" providerId="ADAL" clId="{A465B189-9730-42AE-BD7C-F868FD3E5F23}" dt="2024-09-20T13:24:16.946" v="921" actId="120"/>
          <ac:spMkLst>
            <pc:docMk/>
            <pc:sldMk cId="1767882036" sldId="1482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A465B189-9730-42AE-BD7C-F868FD3E5F23}" dt="2024-09-20T13:19:32.525" v="899" actId="27636"/>
        <pc:sldMkLst>
          <pc:docMk/>
          <pc:sldMk cId="3341059729" sldId="1484"/>
        </pc:sldMkLst>
        <pc:spChg chg="mod">
          <ac:chgData name="Tesemma Oli" userId="0f5eeee5-8e6c-4a72-a807-063da83bddfa" providerId="ADAL" clId="{A465B189-9730-42AE-BD7C-F868FD3E5F23}" dt="2024-09-20T13:19:32.525" v="899" actId="27636"/>
          <ac:spMkLst>
            <pc:docMk/>
            <pc:sldMk cId="3341059729" sldId="1484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03275" y="1778000"/>
            <a:ext cx="73374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dirty="0" smtClean="0"/>
              <a:t>Module.5</a:t>
            </a:r>
          </a:p>
          <a:p>
            <a:pPr lvl="0" algn="ctr">
              <a:defRPr/>
            </a:pPr>
            <a:r>
              <a:rPr lang="en-US" sz="2000" dirty="0" smtClean="0"/>
              <a:t>Chapter.9 COMPLICATION </a:t>
            </a:r>
            <a:r>
              <a:rPr lang="en-US" sz="2000" dirty="0"/>
              <a:t>OF </a:t>
            </a:r>
            <a:r>
              <a:rPr lang="en-US" sz="2000" dirty="0" smtClean="0"/>
              <a:t>TL </a:t>
            </a:r>
            <a:r>
              <a:rPr lang="en-US" sz="2000" dirty="0"/>
              <a:t>PREVENTION AND MANAGEMENT</a:t>
            </a:r>
            <a:endParaRPr kumimoji="0" lang="en-US" sz="20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831667"/>
          </a:xfrm>
        </p:spPr>
        <p:txBody>
          <a:bodyPr/>
          <a:lstStyle/>
          <a:p>
            <a:r>
              <a:rPr lang="en-US" dirty="0"/>
              <a:t>Prevention of complications cont..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74700"/>
            <a:ext cx="8648700" cy="4089399"/>
          </a:xfrm>
        </p:spPr>
        <p:txBody>
          <a:bodyPr>
            <a:normAutofit/>
          </a:bodyPr>
          <a:lstStyle/>
          <a:p>
            <a:pPr marL="175023" indent="0">
              <a:buNone/>
            </a:pPr>
            <a:r>
              <a:rPr lang="en-US" dirty="0"/>
              <a:t>Bowel injury</a:t>
            </a:r>
          </a:p>
          <a:p>
            <a:pPr lvl="1"/>
            <a:r>
              <a:rPr lang="en-US" dirty="0"/>
              <a:t>Before opening peritoneum- tilt head down, deep breath</a:t>
            </a:r>
          </a:p>
          <a:p>
            <a:pPr lvl="1"/>
            <a:r>
              <a:rPr lang="en-US" dirty="0"/>
              <a:t>Verify the translucency of peritoneum </a:t>
            </a:r>
          </a:p>
          <a:p>
            <a:pPr lvl="1" algn="l"/>
            <a:r>
              <a:rPr lang="en-US" dirty="0"/>
              <a:t>Be patient and   check two to three times to verify that no visceral organ grasped under the peritoneum </a:t>
            </a:r>
          </a:p>
          <a:p>
            <a:pPr lvl="1" algn="l"/>
            <a:r>
              <a:rPr lang="en-US" dirty="0"/>
              <a:t>Don’t use toothed instruments  in the abdominal cavity</a:t>
            </a:r>
          </a:p>
          <a:p>
            <a:pPr marL="473869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91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complications cont..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75023" indent="0">
              <a:buNone/>
            </a:pPr>
            <a:r>
              <a:rPr lang="en-US" dirty="0"/>
              <a:t>Uterine perforation</a:t>
            </a:r>
          </a:p>
          <a:p>
            <a:pPr lvl="1"/>
            <a:r>
              <a:rPr lang="en-US" dirty="0"/>
              <a:t>Confirm the position of uterus</a:t>
            </a:r>
          </a:p>
          <a:p>
            <a:pPr lvl="1"/>
            <a:r>
              <a:rPr lang="en-US" dirty="0"/>
              <a:t>Follow the uterine position, while inserting elevator</a:t>
            </a:r>
          </a:p>
          <a:p>
            <a:pPr lvl="1"/>
            <a:r>
              <a:rPr lang="en-US" dirty="0"/>
              <a:t>Be gentle while manipulating the uterine elevator </a:t>
            </a:r>
          </a:p>
          <a:p>
            <a:pPr marL="175023" indent="0">
              <a:buNone/>
            </a:pPr>
            <a:r>
              <a:rPr lang="en-US" dirty="0"/>
              <a:t>Bleeding</a:t>
            </a:r>
          </a:p>
          <a:p>
            <a:pPr lvl="1"/>
            <a:r>
              <a:rPr lang="en-US" dirty="0"/>
              <a:t>Secure hemostasis at every steps (skin, fascia, peritoneum, and tubes)</a:t>
            </a:r>
          </a:p>
          <a:p>
            <a:pPr lvl="1"/>
            <a:r>
              <a:rPr lang="en-US" dirty="0"/>
              <a:t>Gentle manipulation of uterine elevator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91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complication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5023" indent="0">
              <a:buNone/>
            </a:pPr>
            <a:r>
              <a:rPr lang="en-US" dirty="0"/>
              <a:t>Infection</a:t>
            </a:r>
          </a:p>
          <a:p>
            <a:pPr lvl="1"/>
            <a:r>
              <a:rPr lang="en-US" dirty="0"/>
              <a:t>Use aseptic technique and universal precaution strictly</a:t>
            </a:r>
          </a:p>
          <a:p>
            <a:pPr marL="175023" indent="0">
              <a:buNone/>
            </a:pPr>
            <a:r>
              <a:rPr lang="en-US" dirty="0"/>
              <a:t>Pregnancy after procedure</a:t>
            </a:r>
          </a:p>
          <a:p>
            <a:pPr lvl="1"/>
            <a:r>
              <a:rPr lang="en-US" dirty="0"/>
              <a:t>Confirm the client is not pregnant </a:t>
            </a:r>
          </a:p>
          <a:p>
            <a:pPr lvl="1"/>
            <a:r>
              <a:rPr lang="en-US" dirty="0"/>
              <a:t>Avoid Failure to detect pregnancy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093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 of complication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7400" b="1" dirty="0"/>
              <a:t>Signs of pregnancy</a:t>
            </a:r>
            <a:endParaRPr lang="en-US" sz="7400" dirty="0"/>
          </a:p>
          <a:p>
            <a:r>
              <a:rPr lang="en-US" sz="7400" b="1" dirty="0"/>
              <a:t>Intra uterine pregnancy management after TL</a:t>
            </a:r>
            <a:endParaRPr lang="en-US" sz="7400" dirty="0"/>
          </a:p>
          <a:p>
            <a:pPr lvl="1"/>
            <a:r>
              <a:rPr lang="en-US" sz="7400" dirty="0"/>
              <a:t>Counsel the client on options- manage accordingly</a:t>
            </a:r>
          </a:p>
          <a:p>
            <a:r>
              <a:rPr lang="en-US" sz="7400" b="1" dirty="0"/>
              <a:t>Ectopic pregnancy:</a:t>
            </a:r>
            <a:endParaRPr lang="en-US" sz="7400" dirty="0"/>
          </a:p>
          <a:p>
            <a:r>
              <a:rPr lang="en-US" sz="7400" dirty="0"/>
              <a:t>If the pregnancy occur after tubal ligation there is significantly high chance of being an ectopic </a:t>
            </a:r>
          </a:p>
          <a:p>
            <a:r>
              <a:rPr lang="en-US" sz="7400" b="1" dirty="0"/>
              <a:t>Signs of ectopic pregnancy</a:t>
            </a:r>
            <a:endParaRPr lang="en-US" sz="7400" dirty="0"/>
          </a:p>
          <a:p>
            <a:pPr lvl="1"/>
            <a:r>
              <a:rPr lang="en-US" sz="7400" dirty="0"/>
              <a:t>Severe lower abdominal pain </a:t>
            </a:r>
          </a:p>
          <a:p>
            <a:pPr lvl="1"/>
            <a:r>
              <a:rPr lang="en-US" sz="7400" dirty="0"/>
              <a:t>Irregular bleeding </a:t>
            </a:r>
          </a:p>
          <a:p>
            <a:pPr lvl="1"/>
            <a:r>
              <a:rPr lang="en-US" sz="7400" dirty="0"/>
              <a:t>Fainting or dizziness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59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 complication con..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Emergency management preparedness: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i="1" dirty="0"/>
              <a:t> Vital and 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i="1" dirty="0"/>
              <a:t>Absolutely necessary component of minilaparotomy for female sterilization(tubal ligation) services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08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Emergency management preparedness for complications of </a:t>
            </a:r>
            <a:r>
              <a:rPr lang="en-US" sz="1800" dirty="0" err="1"/>
              <a:t>minilaparotomy</a:t>
            </a:r>
            <a:r>
              <a:rPr lang="en-US" sz="1800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/>
              <a:t>The ability to recognize and manage early warning signs and complications</a:t>
            </a:r>
          </a:p>
          <a:p>
            <a:r>
              <a:rPr lang="en-US" i="1" dirty="0"/>
              <a:t>Client monitoring for early recognition of complications</a:t>
            </a:r>
          </a:p>
          <a:p>
            <a:pPr algn="l"/>
            <a:r>
              <a:rPr lang="en-US" i="1" dirty="0"/>
              <a:t>Availability of functional equipment, adequate supplies, and appropriate drugs</a:t>
            </a:r>
          </a:p>
          <a:p>
            <a:pPr algn="l"/>
            <a:r>
              <a:rPr lang="en-US" i="1" dirty="0"/>
              <a:t>Transfer capability and a back-up referral facility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82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2829DD-96A2-4EC0-B32E-F9EFAD080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472" y="0"/>
            <a:ext cx="7852877" cy="831667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   </a:t>
            </a:r>
            <a:br>
              <a:rPr lang="en-US" dirty="0"/>
            </a:br>
            <a:r>
              <a:rPr lang="en-US" dirty="0"/>
              <a:t>The emergency Trolley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C03C38-0346-4F13-BA15-D5C7EA677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039659"/>
            <a:ext cx="8264829" cy="355424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387F10-0A45-44C9-ABAE-6AE83AF99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A971-CA47-4D9C-8E07-7FCA63124A0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B171E3-0F8B-446B-8009-860A81BA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2695D2-B5E0-4366-BD1E-57E83C335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16</a:t>
            </a:fld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>
          <a:xfrm>
            <a:off x="662473" y="251927"/>
            <a:ext cx="7949682" cy="4264089"/>
            <a:chOff x="952" y="-446378"/>
            <a:chExt cx="2704465" cy="2725734"/>
          </a:xfrm>
        </p:grpSpPr>
        <p:sp>
          <p:nvSpPr>
            <p:cNvPr id="8" name="Graphic 1236"/>
            <p:cNvSpPr/>
            <p:nvPr/>
          </p:nvSpPr>
          <p:spPr>
            <a:xfrm>
              <a:off x="952" y="952"/>
              <a:ext cx="2704465" cy="2008505"/>
            </a:xfrm>
            <a:custGeom>
              <a:avLst/>
              <a:gdLst/>
              <a:ahLst/>
              <a:cxnLst/>
              <a:rect l="l" t="t" r="r" b="b"/>
              <a:pathLst>
                <a:path w="2704465" h="2008505">
                  <a:moveTo>
                    <a:pt x="0" y="98985"/>
                  </a:moveTo>
                  <a:lnTo>
                    <a:pt x="7777" y="60469"/>
                  </a:lnTo>
                  <a:lnTo>
                    <a:pt x="28987" y="29003"/>
                  </a:lnTo>
                  <a:lnTo>
                    <a:pt x="60445" y="7783"/>
                  </a:lnTo>
                  <a:lnTo>
                    <a:pt x="98968" y="0"/>
                  </a:lnTo>
                  <a:lnTo>
                    <a:pt x="2605201" y="0"/>
                  </a:lnTo>
                  <a:lnTo>
                    <a:pt x="2643705" y="7783"/>
                  </a:lnTo>
                  <a:lnTo>
                    <a:pt x="2675143" y="29003"/>
                  </a:lnTo>
                  <a:lnTo>
                    <a:pt x="2696338" y="60469"/>
                  </a:lnTo>
                  <a:lnTo>
                    <a:pt x="2704109" y="98985"/>
                  </a:lnTo>
                  <a:lnTo>
                    <a:pt x="2704109" y="1908948"/>
                  </a:lnTo>
                  <a:lnTo>
                    <a:pt x="2696338" y="1947472"/>
                  </a:lnTo>
                  <a:lnTo>
                    <a:pt x="2675143" y="1978931"/>
                  </a:lnTo>
                  <a:lnTo>
                    <a:pt x="2643705" y="2000141"/>
                  </a:lnTo>
                  <a:lnTo>
                    <a:pt x="2605201" y="2007918"/>
                  </a:lnTo>
                  <a:lnTo>
                    <a:pt x="98968" y="2007918"/>
                  </a:lnTo>
                  <a:lnTo>
                    <a:pt x="60445" y="2000141"/>
                  </a:lnTo>
                  <a:lnTo>
                    <a:pt x="28987" y="1978931"/>
                  </a:lnTo>
                  <a:lnTo>
                    <a:pt x="7777" y="1947472"/>
                  </a:lnTo>
                  <a:lnTo>
                    <a:pt x="0" y="1908948"/>
                  </a:lnTo>
                  <a:lnTo>
                    <a:pt x="0" y="98985"/>
                  </a:lnTo>
                  <a:close/>
                </a:path>
              </a:pathLst>
            </a:custGeom>
            <a:ln w="1905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9" name="Image 12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622" y="368622"/>
              <a:ext cx="160020" cy="96013"/>
            </a:xfrm>
            <a:prstGeom prst="rect">
              <a:avLst/>
            </a:prstGeom>
          </p:spPr>
        </p:pic>
        <p:pic>
          <p:nvPicPr>
            <p:cNvPr id="10" name="Image 12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195" y="410685"/>
              <a:ext cx="2353774" cy="22860"/>
            </a:xfrm>
            <a:prstGeom prst="rect">
              <a:avLst/>
            </a:prstGeom>
          </p:spPr>
        </p:pic>
        <p:sp>
          <p:nvSpPr>
            <p:cNvPr id="11" name="Graphic 1239"/>
            <p:cNvSpPr/>
            <p:nvPr/>
          </p:nvSpPr>
          <p:spPr>
            <a:xfrm>
              <a:off x="256222" y="414342"/>
              <a:ext cx="2331720" cy="1270"/>
            </a:xfrm>
            <a:custGeom>
              <a:avLst/>
              <a:gdLst/>
              <a:ahLst/>
              <a:cxnLst/>
              <a:rect l="l" t="t" r="r" b="b"/>
              <a:pathLst>
                <a:path w="2331720" h="635">
                  <a:moveTo>
                    <a:pt x="0" y="0"/>
                  </a:moveTo>
                  <a:lnTo>
                    <a:pt x="2331720" y="533"/>
                  </a:lnTo>
                </a:path>
              </a:pathLst>
            </a:custGeom>
            <a:ln w="5715">
              <a:solidFill>
                <a:srgbClr val="0E6EC5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2" name="Image 12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072" y="952"/>
              <a:ext cx="2308860" cy="2278404"/>
            </a:xfrm>
            <a:prstGeom prst="rect">
              <a:avLst/>
            </a:prstGeom>
          </p:spPr>
        </p:pic>
        <p:sp>
          <p:nvSpPr>
            <p:cNvPr id="13" name="Graphic 1241"/>
            <p:cNvSpPr/>
            <p:nvPr/>
          </p:nvSpPr>
          <p:spPr>
            <a:xfrm>
              <a:off x="58089" y="150063"/>
              <a:ext cx="2289823" cy="1826381"/>
            </a:xfrm>
            <a:custGeom>
              <a:avLst/>
              <a:gdLst/>
              <a:ahLst/>
              <a:cxnLst/>
              <a:rect l="l" t="t" r="r" b="b"/>
              <a:pathLst>
                <a:path w="1965960" h="1482090">
                  <a:moveTo>
                    <a:pt x="1965960" y="0"/>
                  </a:moveTo>
                  <a:lnTo>
                    <a:pt x="0" y="0"/>
                  </a:lnTo>
                  <a:lnTo>
                    <a:pt x="0" y="1481655"/>
                  </a:lnTo>
                  <a:lnTo>
                    <a:pt x="1965960" y="1481655"/>
                  </a:lnTo>
                  <a:lnTo>
                    <a:pt x="1965960" y="1475939"/>
                  </a:lnTo>
                  <a:lnTo>
                    <a:pt x="11430" y="1475939"/>
                  </a:lnTo>
                  <a:lnTo>
                    <a:pt x="5715" y="1470224"/>
                  </a:lnTo>
                  <a:lnTo>
                    <a:pt x="11430" y="1470224"/>
                  </a:lnTo>
                  <a:lnTo>
                    <a:pt x="11430" y="11430"/>
                  </a:lnTo>
                  <a:lnTo>
                    <a:pt x="5715" y="11430"/>
                  </a:lnTo>
                  <a:lnTo>
                    <a:pt x="11430" y="5715"/>
                  </a:lnTo>
                  <a:lnTo>
                    <a:pt x="1965960" y="5715"/>
                  </a:lnTo>
                  <a:lnTo>
                    <a:pt x="1965960" y="0"/>
                  </a:lnTo>
                  <a:close/>
                </a:path>
                <a:path w="1965960" h="1482090">
                  <a:moveTo>
                    <a:pt x="11430" y="1470224"/>
                  </a:moveTo>
                  <a:lnTo>
                    <a:pt x="5715" y="1470224"/>
                  </a:lnTo>
                  <a:lnTo>
                    <a:pt x="11430" y="1475939"/>
                  </a:lnTo>
                  <a:lnTo>
                    <a:pt x="11430" y="1470224"/>
                  </a:lnTo>
                  <a:close/>
                </a:path>
                <a:path w="1965960" h="1482090">
                  <a:moveTo>
                    <a:pt x="1954530" y="1470224"/>
                  </a:moveTo>
                  <a:lnTo>
                    <a:pt x="11430" y="1470224"/>
                  </a:lnTo>
                  <a:lnTo>
                    <a:pt x="11430" y="1475939"/>
                  </a:lnTo>
                  <a:lnTo>
                    <a:pt x="1954530" y="1475939"/>
                  </a:lnTo>
                  <a:lnTo>
                    <a:pt x="1954530" y="1470224"/>
                  </a:lnTo>
                  <a:close/>
                </a:path>
                <a:path w="1965960" h="1482090">
                  <a:moveTo>
                    <a:pt x="1954530" y="5715"/>
                  </a:moveTo>
                  <a:lnTo>
                    <a:pt x="1954530" y="1475939"/>
                  </a:lnTo>
                  <a:lnTo>
                    <a:pt x="1960245" y="1470224"/>
                  </a:lnTo>
                  <a:lnTo>
                    <a:pt x="1965960" y="1470224"/>
                  </a:lnTo>
                  <a:lnTo>
                    <a:pt x="1965960" y="11430"/>
                  </a:lnTo>
                  <a:lnTo>
                    <a:pt x="1960245" y="11430"/>
                  </a:lnTo>
                  <a:lnTo>
                    <a:pt x="1954530" y="5715"/>
                  </a:lnTo>
                  <a:close/>
                </a:path>
                <a:path w="1965960" h="1482090">
                  <a:moveTo>
                    <a:pt x="1965960" y="1470224"/>
                  </a:moveTo>
                  <a:lnTo>
                    <a:pt x="1960245" y="1470224"/>
                  </a:lnTo>
                  <a:lnTo>
                    <a:pt x="1954530" y="1475939"/>
                  </a:lnTo>
                  <a:lnTo>
                    <a:pt x="1965960" y="1475939"/>
                  </a:lnTo>
                  <a:lnTo>
                    <a:pt x="1965960" y="1470224"/>
                  </a:lnTo>
                  <a:close/>
                </a:path>
                <a:path w="1965960" h="1482090">
                  <a:moveTo>
                    <a:pt x="11430" y="5715"/>
                  </a:moveTo>
                  <a:lnTo>
                    <a:pt x="5715" y="11430"/>
                  </a:lnTo>
                  <a:lnTo>
                    <a:pt x="11430" y="11430"/>
                  </a:lnTo>
                  <a:lnTo>
                    <a:pt x="11430" y="5715"/>
                  </a:lnTo>
                  <a:close/>
                </a:path>
                <a:path w="1965960" h="1482090">
                  <a:moveTo>
                    <a:pt x="1954530" y="5715"/>
                  </a:moveTo>
                  <a:lnTo>
                    <a:pt x="11430" y="5715"/>
                  </a:lnTo>
                  <a:lnTo>
                    <a:pt x="11430" y="11430"/>
                  </a:lnTo>
                  <a:lnTo>
                    <a:pt x="1954530" y="11430"/>
                  </a:lnTo>
                  <a:lnTo>
                    <a:pt x="1954530" y="5715"/>
                  </a:lnTo>
                  <a:close/>
                </a:path>
                <a:path w="1965960" h="1482090">
                  <a:moveTo>
                    <a:pt x="1965960" y="5715"/>
                  </a:moveTo>
                  <a:lnTo>
                    <a:pt x="1954530" y="5715"/>
                  </a:lnTo>
                  <a:lnTo>
                    <a:pt x="1960245" y="11430"/>
                  </a:lnTo>
                  <a:lnTo>
                    <a:pt x="1965960" y="11430"/>
                  </a:lnTo>
                  <a:lnTo>
                    <a:pt x="1965960" y="57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Image 124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3502" y="1946004"/>
              <a:ext cx="114300" cy="91442"/>
            </a:xfrm>
            <a:prstGeom prst="rect">
              <a:avLst/>
            </a:prstGeom>
          </p:spPr>
        </p:pic>
        <p:sp>
          <p:nvSpPr>
            <p:cNvPr id="15" name="Textbox 1243"/>
            <p:cNvSpPr txBox="1"/>
            <p:nvPr/>
          </p:nvSpPr>
          <p:spPr>
            <a:xfrm>
              <a:off x="952" y="-446378"/>
              <a:ext cx="1751467" cy="39770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0">
                <a:lnSpc>
                  <a:spcPts val="94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3600" dirty="0">
                <a:effectLst/>
                <a:latin typeface="Arial"/>
                <a:ea typeface="Arial"/>
              </a:endParaRPr>
            </a:p>
          </p:txBody>
        </p:sp>
        <p:sp>
          <p:nvSpPr>
            <p:cNvPr id="16" name="Textbox 1244"/>
            <p:cNvSpPr txBox="1"/>
            <p:nvPr/>
          </p:nvSpPr>
          <p:spPr>
            <a:xfrm>
              <a:off x="1365389" y="1964150"/>
              <a:ext cx="103505" cy="6032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0">
                <a:spcBef>
                  <a:spcPts val="5"/>
                </a:spcBef>
                <a:spcAft>
                  <a:spcPts val="0"/>
                </a:spcAft>
              </a:pPr>
              <a:r>
                <a:rPr lang="en-US" sz="400" spc="-25">
                  <a:solidFill>
                    <a:srgbClr val="FFFFFF"/>
                  </a:solidFill>
                  <a:effectLst/>
                  <a:latin typeface="Arial"/>
                  <a:ea typeface="Arial"/>
                </a:rPr>
                <a:t>113</a:t>
              </a:r>
              <a:endParaRPr lang="en-US" sz="1100">
                <a:effectLst/>
                <a:latin typeface="Arial"/>
                <a:ea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2837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EEA990-6686-476B-AF43-39DC85F3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5" y="0"/>
            <a:ext cx="8826759" cy="989045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Appropriate emergency equipment for the recovery room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A5AF7E-EFF1-49B1-B908-A88817E7B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FEE5-5AAC-4748-AA9A-5BCF5C170DA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DF890D-BB04-43C7-999E-6CF0AC7E8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5CB118-1113-48DF-B536-919DBFEF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17</a:t>
            </a:fld>
            <a:endParaRPr lang="en-US"/>
          </a:p>
        </p:txBody>
      </p:sp>
      <p:pic>
        <p:nvPicPr>
          <p:cNvPr id="7" name="Image 1264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05069" y="1054360"/>
            <a:ext cx="7277878" cy="351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6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936305"/>
            <a:ext cx="8458200" cy="3657600"/>
          </a:xfrm>
        </p:spPr>
        <p:txBody>
          <a:bodyPr/>
          <a:lstStyle/>
          <a:p>
            <a:r>
              <a:rPr lang="en-US" dirty="0"/>
              <a:t>Emergency management preparedness for complications of minilaparotomy is vital</a:t>
            </a:r>
          </a:p>
          <a:p>
            <a:pPr algn="l"/>
            <a:r>
              <a:rPr lang="en-US" dirty="0"/>
              <a:t>Prevention and early detection of complications are very important </a:t>
            </a:r>
          </a:p>
          <a:p>
            <a:pPr algn="l"/>
            <a:r>
              <a:rPr lang="en-US" dirty="0"/>
              <a:t>Case specific management ,establishing including referral system is curtail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78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41079F-2E56-4078-87BC-5FB869EF8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5" y="-531844"/>
            <a:ext cx="8994710" cy="1427583"/>
          </a:xfrm>
        </p:spPr>
        <p:txBody>
          <a:bodyPr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</a:t>
            </a:r>
            <a:r>
              <a:rPr lang="en-US" sz="1800" dirty="0"/>
              <a:t>COMPLICATION OF TL: PREVENTION AND MANAGEMENT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24C53-75BD-4233-BC59-4952CD6D6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897"/>
            <a:ext cx="7886700" cy="3101007"/>
          </a:xfrm>
        </p:spPr>
        <p:txBody>
          <a:bodyPr>
            <a:normAutofit/>
          </a:bodyPr>
          <a:lstStyle/>
          <a:p>
            <a:pPr marL="175023" lvl="0" indent="0">
              <a:buNone/>
            </a:pPr>
            <a:r>
              <a:rPr lang="en-US" sz="2800" b="1" i="1" dirty="0"/>
              <a:t>Learning OBJECTIVE:</a:t>
            </a:r>
            <a:endParaRPr lang="en-US" sz="2800" dirty="0"/>
          </a:p>
          <a:p>
            <a:pPr algn="l"/>
            <a:r>
              <a:rPr lang="en-US" sz="2800" dirty="0"/>
              <a:t>Timely Identify possible complications </a:t>
            </a:r>
          </a:p>
          <a:p>
            <a:pPr algn="l"/>
            <a:r>
              <a:rPr lang="en-US" sz="2800" dirty="0"/>
              <a:t>Properly manage/refer complications of TL procedures</a:t>
            </a:r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8E387B-F103-4D77-971E-B00DE472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2EC1-037C-4EBE-A59D-9D6058ED428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EC4A8F-EDF7-41EA-8F55-21FA7578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ED8CAA-CE3E-487C-966A-EF0EFE01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208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Emergency management preparedness for complications of TL</a:t>
            </a:r>
          </a:p>
          <a:p>
            <a:r>
              <a:rPr lang="en-US" dirty="0"/>
              <a:t>Possible complications</a:t>
            </a:r>
          </a:p>
          <a:p>
            <a:r>
              <a:rPr lang="en-US" dirty="0"/>
              <a:t>Prevention of complications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88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3744AE-FDFA-4EF0-A03C-470314E4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01012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200" dirty="0"/>
              <a:t>Emergency management preparedness for complications of TL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110DCC-AFD1-4DAC-A8E2-FE0850F78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59" y="1147665"/>
            <a:ext cx="8836090" cy="3536302"/>
          </a:xfrm>
        </p:spPr>
        <p:txBody>
          <a:bodyPr>
            <a:normAutofit fontScale="92500" lnSpcReduction="10000"/>
          </a:bodyPr>
          <a:lstStyle/>
          <a:p>
            <a:pPr lvl="0" algn="l"/>
            <a:r>
              <a:rPr lang="en-US" sz="2600" dirty="0"/>
              <a:t>A vital /absolutely necessary component of TL services.</a:t>
            </a:r>
          </a:p>
          <a:p>
            <a:pPr algn="l"/>
            <a:r>
              <a:rPr lang="en-US" sz="2600" dirty="0"/>
              <a:t>The ability to recognize early warning signs and complications.</a:t>
            </a:r>
          </a:p>
          <a:p>
            <a:pPr algn="l"/>
            <a:r>
              <a:rPr lang="en-US" sz="2600" dirty="0"/>
              <a:t>Client monitoring for early recognition of complications.</a:t>
            </a:r>
          </a:p>
          <a:p>
            <a:pPr algn="l"/>
            <a:r>
              <a:rPr lang="en-US" sz="2600" dirty="0"/>
              <a:t>Availability  of functional equipment, adequate supplies &amp; appropriate drugs  </a:t>
            </a:r>
          </a:p>
          <a:p>
            <a:pPr algn="l"/>
            <a:r>
              <a:rPr lang="en-US" sz="2600" dirty="0"/>
              <a:t>Proper management of complications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013F19-8D88-4D12-B887-EEAB1944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9F2B2-4770-4621-9DB0-A64D796C3F6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E08610-8951-4D16-AB6C-FB241C252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6386C-0AA1-4737-A722-2D9DC9D5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19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Possible complications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75023" lvl="0" indent="0">
              <a:buNone/>
            </a:pPr>
            <a:r>
              <a:rPr lang="en-US" sz="2000" dirty="0"/>
              <a:t>Procedural complications</a:t>
            </a:r>
          </a:p>
          <a:p>
            <a:r>
              <a:rPr lang="en-US" sz="2000" dirty="0"/>
              <a:t>Anesthesia-related complications</a:t>
            </a:r>
          </a:p>
          <a:p>
            <a:r>
              <a:rPr lang="en-US" sz="2000" dirty="0"/>
              <a:t>Excessive bleeding or hemorrhage </a:t>
            </a:r>
          </a:p>
          <a:p>
            <a:r>
              <a:rPr lang="en-US" sz="2000" dirty="0"/>
              <a:t>Infection</a:t>
            </a:r>
          </a:p>
          <a:p>
            <a:pPr lvl="1"/>
            <a:r>
              <a:rPr lang="en-US" sz="2000" dirty="0"/>
              <a:t>Wound infection</a:t>
            </a:r>
          </a:p>
          <a:p>
            <a:pPr lvl="1"/>
            <a:endParaRPr lang="en-US" sz="2000" dirty="0"/>
          </a:p>
          <a:p>
            <a:r>
              <a:rPr lang="en-US" sz="2000" dirty="0"/>
              <a:t>Trauma– tears or perforations to abdominal organs</a:t>
            </a:r>
          </a:p>
          <a:p>
            <a:pPr lvl="1"/>
            <a:r>
              <a:rPr lang="en-US" sz="2000" dirty="0"/>
              <a:t>Bladder or bowel injury</a:t>
            </a:r>
          </a:p>
          <a:p>
            <a:pPr lvl="1"/>
            <a:r>
              <a:rPr lang="en-US" sz="2000" dirty="0"/>
              <a:t>Uterine perforation</a:t>
            </a:r>
          </a:p>
          <a:p>
            <a:pPr lvl="0"/>
            <a:r>
              <a:rPr lang="en-US" sz="2000" dirty="0"/>
              <a:t>Failure – intrauterine or ectopic pregnancy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6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Anesthesia-related complications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Respiratory depression or arrest</a:t>
            </a:r>
          </a:p>
          <a:p>
            <a:pPr algn="l"/>
            <a:r>
              <a:rPr lang="en-US" dirty="0"/>
              <a:t>Cardiovascular changes: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 arrhythmia, hypotension, hypertension, and cardiac arrest</a:t>
            </a:r>
          </a:p>
          <a:p>
            <a:r>
              <a:rPr lang="en-US" dirty="0"/>
              <a:t>Convulsions</a:t>
            </a:r>
          </a:p>
          <a:p>
            <a:r>
              <a:rPr lang="en-US" dirty="0"/>
              <a:t>Aspiration of vomits 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Causes  of anesthesia related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Overdose of the analgesics, sedative or tranquilizer </a:t>
            </a:r>
          </a:p>
          <a:p>
            <a:r>
              <a:rPr lang="en-US" dirty="0"/>
              <a:t> Combined effect of the drugs</a:t>
            </a:r>
          </a:p>
          <a:p>
            <a:r>
              <a:rPr lang="en-US" dirty="0"/>
              <a:t>Delayed effect </a:t>
            </a:r>
          </a:p>
          <a:p>
            <a:r>
              <a:rPr lang="en-US" dirty="0"/>
              <a:t>Intravascular injection of lignocaine</a:t>
            </a:r>
          </a:p>
          <a:p>
            <a:r>
              <a:rPr lang="en-US" dirty="0"/>
              <a:t>Overdose  of  lignocaine</a:t>
            </a:r>
          </a:p>
          <a:p>
            <a:r>
              <a:rPr lang="en-US" dirty="0"/>
              <a:t>Preexisting cardiac disease</a:t>
            </a:r>
          </a:p>
          <a:p>
            <a:r>
              <a:rPr lang="en-US" dirty="0"/>
              <a:t>Severe blood loss with intravascular volume depletion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30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complications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Anastasia related complications</a:t>
            </a:r>
          </a:p>
          <a:p>
            <a:pPr algn="l"/>
            <a:r>
              <a:rPr lang="en-US" i="1" dirty="0"/>
              <a:t>Preventing is first and most important measure to follow</a:t>
            </a:r>
          </a:p>
          <a:p>
            <a:r>
              <a:rPr lang="en-US" i="1" dirty="0">
                <a:latin typeface="Calibri"/>
                <a:ea typeface="Times New Roman"/>
                <a:cs typeface="Times New Roman"/>
              </a:rPr>
              <a:t>Ways of prevention</a:t>
            </a:r>
          </a:p>
          <a:p>
            <a:pPr lvl="1"/>
            <a:r>
              <a:rPr lang="en-US" dirty="0">
                <a:latin typeface="Calibri"/>
                <a:ea typeface="Times New Roman"/>
                <a:cs typeface="Times New Roman"/>
              </a:rPr>
              <a:t>Verify strength, dose and route of administration </a:t>
            </a:r>
          </a:p>
          <a:p>
            <a:pPr lvl="1" algn="l"/>
            <a:r>
              <a:rPr lang="en-US" dirty="0">
                <a:latin typeface="Times New Roman"/>
                <a:ea typeface="Times New Roman"/>
                <a:cs typeface="Times New Roman"/>
              </a:rPr>
              <a:t>Check to avoid I</a:t>
            </a:r>
            <a:r>
              <a:rPr lang="en-US" spc="5" dirty="0">
                <a:latin typeface="Times New Roman"/>
                <a:ea typeface="Times New Roman"/>
                <a:cs typeface="Times New Roman"/>
              </a:rPr>
              <a:t>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tra</a:t>
            </a:r>
            <a:r>
              <a:rPr lang="en-US" spc="-10" dirty="0">
                <a:latin typeface="Times New Roman"/>
                <a:ea typeface="Times New Roman"/>
                <a:cs typeface="Times New Roman"/>
              </a:rPr>
              <a:t>v</a:t>
            </a:r>
            <a:r>
              <a:rPr lang="en-US" spc="5" dirty="0">
                <a:latin typeface="Times New Roman"/>
                <a:ea typeface="Times New Roman"/>
                <a:cs typeface="Times New Roman"/>
              </a:rPr>
              <a:t>a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sc</a:t>
            </a:r>
            <a:r>
              <a:rPr lang="en-US" spc="5" dirty="0">
                <a:latin typeface="Times New Roman"/>
                <a:ea typeface="Times New Roman"/>
                <a:cs typeface="Times New Roman"/>
              </a:rPr>
              <a:t>u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lar injec</a:t>
            </a:r>
            <a:r>
              <a:rPr lang="en-US" spc="5" dirty="0">
                <a:latin typeface="Times New Roman"/>
                <a:ea typeface="Times New Roman"/>
                <a:cs typeface="Times New Roman"/>
              </a:rPr>
              <a:t>t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i</a:t>
            </a:r>
            <a:r>
              <a:rPr lang="en-US" spc="-10" dirty="0">
                <a:latin typeface="Times New Roman"/>
                <a:ea typeface="Times New Roman"/>
                <a:cs typeface="Times New Roman"/>
              </a:rPr>
              <a:t>o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n of lidocaine injection </a:t>
            </a:r>
            <a:endParaRPr lang="en-US" sz="2000" dirty="0">
              <a:latin typeface="Calibri"/>
              <a:ea typeface="Times New Roman"/>
              <a:cs typeface="Times New Roman"/>
            </a:endParaRPr>
          </a:p>
          <a:p>
            <a:endParaRPr lang="en-US" i="1" dirty="0"/>
          </a:p>
          <a:p>
            <a:endParaRPr lang="en-US" i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complications cont..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5023" indent="0">
              <a:buNone/>
            </a:pPr>
            <a:r>
              <a:rPr lang="en-US" dirty="0"/>
              <a:t>Bladder injury </a:t>
            </a:r>
          </a:p>
          <a:p>
            <a:pPr lvl="1"/>
            <a:r>
              <a:rPr lang="en-US" dirty="0"/>
              <a:t>Void and ensure bladder is empty-pre-procedure</a:t>
            </a:r>
          </a:p>
          <a:p>
            <a:pPr lvl="1"/>
            <a:r>
              <a:rPr lang="en-US" dirty="0"/>
              <a:t>Carefully locate the incision site </a:t>
            </a:r>
          </a:p>
          <a:p>
            <a:pPr lvl="1" algn="l"/>
            <a:r>
              <a:rPr lang="en-US" dirty="0"/>
              <a:t>Check translucence of peritoneal fold </a:t>
            </a:r>
          </a:p>
          <a:p>
            <a:pPr lvl="1" algn="l"/>
            <a:r>
              <a:rPr lang="en-US" dirty="0"/>
              <a:t>Refer  client with previous scar and adhered uterus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83464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4212</TotalTime>
  <Words>567</Words>
  <Application>Microsoft Office PowerPoint</Application>
  <PresentationFormat>On-screen Show (16:9)</PresentationFormat>
  <Paragraphs>160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Climate Change</vt:lpstr>
      <vt:lpstr>2_Office Theme</vt:lpstr>
      <vt:lpstr>PowerPoint Presentation</vt:lpstr>
      <vt:lpstr>       COMPLICATION OF TL: PREVENTION AND MANAGEMENT  </vt:lpstr>
      <vt:lpstr>Course outline</vt:lpstr>
      <vt:lpstr> Emergency management preparedness for complications of TL </vt:lpstr>
      <vt:lpstr> Possible complications </vt:lpstr>
      <vt:lpstr>Anesthesia-related complications </vt:lpstr>
      <vt:lpstr>Causes  of anesthesia related complications</vt:lpstr>
      <vt:lpstr>Prevention of complications </vt:lpstr>
      <vt:lpstr>Prevention of complications cont..</vt:lpstr>
      <vt:lpstr>Prevention of complications cont..</vt:lpstr>
      <vt:lpstr>Prevention of complications cont..</vt:lpstr>
      <vt:lpstr>Prevention of complication </vt:lpstr>
      <vt:lpstr>Management  of complication </vt:lpstr>
      <vt:lpstr>Management of  complication con..</vt:lpstr>
      <vt:lpstr>Emergency management preparedness for complications of minilaparotomy…</vt:lpstr>
      <vt:lpstr>      The emergency Trolley  </vt:lpstr>
      <vt:lpstr> Appropriate emergency equipment for the recovery room </vt:lpstr>
      <vt:lpstr>summery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668</cp:revision>
  <dcterms:created xsi:type="dcterms:W3CDTF">2020-11-12T05:00:09Z</dcterms:created>
  <dcterms:modified xsi:type="dcterms:W3CDTF">2025-10-20T06:08:29Z</dcterms:modified>
</cp:coreProperties>
</file>