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85" r:id="rId2"/>
  </p:sldMasterIdLst>
  <p:notesMasterIdLst>
    <p:notesMasterId r:id="rId14"/>
  </p:notesMasterIdLst>
  <p:handoutMasterIdLst>
    <p:handoutMasterId r:id="rId15"/>
  </p:handoutMasterIdLst>
  <p:sldIdLst>
    <p:sldId id="1466" r:id="rId3"/>
    <p:sldId id="1470" r:id="rId4"/>
    <p:sldId id="1482" r:id="rId5"/>
    <p:sldId id="1478" r:id="rId6"/>
    <p:sldId id="1476" r:id="rId7"/>
    <p:sldId id="1477" r:id="rId8"/>
    <p:sldId id="1480" r:id="rId9"/>
    <p:sldId id="1475" r:id="rId10"/>
    <p:sldId id="1481" r:id="rId11"/>
    <p:sldId id="416" r:id="rId12"/>
    <p:sldId id="1467" r:id="rId13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emu KEJELA" initials="Alemu" lastIdx="1" clrIdx="0"/>
  <p:cmAuthor id="1" name="Alemu Kejela" initials="AK" lastIdx="1" clrIdx="1">
    <p:extLst>
      <p:ext uri="{19B8F6BF-5375-455C-9EA6-DF929625EA0E}">
        <p15:presenceInfo xmlns:p15="http://schemas.microsoft.com/office/powerpoint/2012/main" xmlns="" userId="0e275e731c123d2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75BB"/>
    <a:srgbClr val="D60093"/>
    <a:srgbClr val="FF99FF"/>
    <a:srgbClr val="FF9966"/>
    <a:srgbClr val="FFF0C5"/>
    <a:srgbClr val="00CC99"/>
    <a:srgbClr val="009900"/>
    <a:srgbClr val="008000"/>
    <a:srgbClr val="1B75B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162" autoAdjust="0"/>
  </p:normalViewPr>
  <p:slideViewPr>
    <p:cSldViewPr snapToGrid="0">
      <p:cViewPr varScale="1">
        <p:scale>
          <a:sx n="98" d="100"/>
          <a:sy n="98" d="100"/>
        </p:scale>
        <p:origin x="-306" y="-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71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886" y="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semma Oli" userId="0f5eeee5-8e6c-4a72-a807-063da83bddfa" providerId="ADAL" clId="{E35B65F3-63FF-4D19-B9EB-9273E30ED253}"/>
    <pc:docChg chg="undo custSel modSld">
      <pc:chgData name="Tesemma Oli" userId="0f5eeee5-8e6c-4a72-a807-063da83bddfa" providerId="ADAL" clId="{E35B65F3-63FF-4D19-B9EB-9273E30ED253}" dt="2024-09-23T11:21:56.236" v="450" actId="20577"/>
      <pc:docMkLst>
        <pc:docMk/>
      </pc:docMkLst>
      <pc:sldChg chg="modSp mod">
        <pc:chgData name="Tesemma Oli" userId="0f5eeee5-8e6c-4a72-a807-063da83bddfa" providerId="ADAL" clId="{E35B65F3-63FF-4D19-B9EB-9273E30ED253}" dt="2024-09-23T11:21:56.236" v="450" actId="20577"/>
        <pc:sldMkLst>
          <pc:docMk/>
          <pc:sldMk cId="271045047" sldId="416"/>
        </pc:sldMkLst>
        <pc:spChg chg="mod">
          <ac:chgData name="Tesemma Oli" userId="0f5eeee5-8e6c-4a72-a807-063da83bddfa" providerId="ADAL" clId="{E35B65F3-63FF-4D19-B9EB-9273E30ED253}" dt="2024-09-23T11:21:56.236" v="450" actId="20577"/>
          <ac:spMkLst>
            <pc:docMk/>
            <pc:sldMk cId="271045047" sldId="416"/>
            <ac:spMk id="3" creationId="{F5D92B5E-98B9-4A58-A28E-55744A03C85C}"/>
          </ac:spMkLst>
        </pc:spChg>
      </pc:sldChg>
      <pc:sldChg chg="modSp mod">
        <pc:chgData name="Tesemma Oli" userId="0f5eeee5-8e6c-4a72-a807-063da83bddfa" providerId="ADAL" clId="{E35B65F3-63FF-4D19-B9EB-9273E30ED253}" dt="2024-09-23T11:00:56.504" v="167" actId="20577"/>
        <pc:sldMkLst>
          <pc:docMk/>
          <pc:sldMk cId="3879660600" sldId="1475"/>
        </pc:sldMkLst>
        <pc:spChg chg="mod">
          <ac:chgData name="Tesemma Oli" userId="0f5eeee5-8e6c-4a72-a807-063da83bddfa" providerId="ADAL" clId="{E35B65F3-63FF-4D19-B9EB-9273E30ED253}" dt="2024-09-23T11:00:56.504" v="167" actId="20577"/>
          <ac:spMkLst>
            <pc:docMk/>
            <pc:sldMk cId="3879660600" sldId="1475"/>
            <ac:spMk id="3" creationId="{00000000-0000-0000-0000-000000000000}"/>
          </ac:spMkLst>
        </pc:spChg>
      </pc:sldChg>
      <pc:sldChg chg="modSp mod">
        <pc:chgData name="Tesemma Oli" userId="0f5eeee5-8e6c-4a72-a807-063da83bddfa" providerId="ADAL" clId="{E35B65F3-63FF-4D19-B9EB-9273E30ED253}" dt="2024-09-23T10:57:50.228" v="134" actId="27636"/>
        <pc:sldMkLst>
          <pc:docMk/>
          <pc:sldMk cId="577674883" sldId="1476"/>
        </pc:sldMkLst>
        <pc:spChg chg="mod">
          <ac:chgData name="Tesemma Oli" userId="0f5eeee5-8e6c-4a72-a807-063da83bddfa" providerId="ADAL" clId="{E35B65F3-63FF-4D19-B9EB-9273E30ED253}" dt="2024-09-23T10:57:50.228" v="134" actId="27636"/>
          <ac:spMkLst>
            <pc:docMk/>
            <pc:sldMk cId="577674883" sldId="1476"/>
            <ac:spMk id="3" creationId="{00000000-0000-0000-0000-000000000000}"/>
          </ac:spMkLst>
        </pc:spChg>
      </pc:sldChg>
      <pc:sldChg chg="modSp mod">
        <pc:chgData name="Tesemma Oli" userId="0f5eeee5-8e6c-4a72-a807-063da83bddfa" providerId="ADAL" clId="{E35B65F3-63FF-4D19-B9EB-9273E30ED253}" dt="2024-09-23T10:58:43.100" v="138" actId="5793"/>
        <pc:sldMkLst>
          <pc:docMk/>
          <pc:sldMk cId="2521285946" sldId="1477"/>
        </pc:sldMkLst>
        <pc:spChg chg="mod">
          <ac:chgData name="Tesemma Oli" userId="0f5eeee5-8e6c-4a72-a807-063da83bddfa" providerId="ADAL" clId="{E35B65F3-63FF-4D19-B9EB-9273E30ED253}" dt="2024-09-23T10:58:43.100" v="138" actId="5793"/>
          <ac:spMkLst>
            <pc:docMk/>
            <pc:sldMk cId="2521285946" sldId="1477"/>
            <ac:spMk id="2" creationId="{00000000-0000-0000-0000-000000000000}"/>
          </ac:spMkLst>
        </pc:spChg>
      </pc:sldChg>
      <pc:sldChg chg="modSp mod">
        <pc:chgData name="Tesemma Oli" userId="0f5eeee5-8e6c-4a72-a807-063da83bddfa" providerId="ADAL" clId="{E35B65F3-63FF-4D19-B9EB-9273E30ED253}" dt="2024-09-23T10:53:47.001" v="1" actId="120"/>
        <pc:sldMkLst>
          <pc:docMk/>
          <pc:sldMk cId="3315555914" sldId="1478"/>
        </pc:sldMkLst>
        <pc:spChg chg="mod">
          <ac:chgData name="Tesemma Oli" userId="0f5eeee5-8e6c-4a72-a807-063da83bddfa" providerId="ADAL" clId="{E35B65F3-63FF-4D19-B9EB-9273E30ED253}" dt="2024-09-23T10:53:47.001" v="1" actId="120"/>
          <ac:spMkLst>
            <pc:docMk/>
            <pc:sldMk cId="3315555914" sldId="1478"/>
            <ac:spMk id="3" creationId="{00000000-0000-0000-0000-000000000000}"/>
          </ac:spMkLst>
        </pc:spChg>
      </pc:sldChg>
      <pc:sldChg chg="modSp mod">
        <pc:chgData name="Tesemma Oli" userId="0f5eeee5-8e6c-4a72-a807-063da83bddfa" providerId="ADAL" clId="{E35B65F3-63FF-4D19-B9EB-9273E30ED253}" dt="2024-09-23T11:00:17.483" v="163" actId="20577"/>
        <pc:sldMkLst>
          <pc:docMk/>
          <pc:sldMk cId="3437943743" sldId="1480"/>
        </pc:sldMkLst>
        <pc:spChg chg="mod">
          <ac:chgData name="Tesemma Oli" userId="0f5eeee5-8e6c-4a72-a807-063da83bddfa" providerId="ADAL" clId="{E35B65F3-63FF-4D19-B9EB-9273E30ED253}" dt="2024-09-23T11:00:17.483" v="163" actId="20577"/>
          <ac:spMkLst>
            <pc:docMk/>
            <pc:sldMk cId="3437943743" sldId="1480"/>
            <ac:spMk id="3" creationId="{00000000-0000-0000-0000-000000000000}"/>
          </ac:spMkLst>
        </pc:spChg>
      </pc:sldChg>
      <pc:sldChg chg="modSp mod">
        <pc:chgData name="Tesemma Oli" userId="0f5eeee5-8e6c-4a72-a807-063da83bddfa" providerId="ADAL" clId="{E35B65F3-63FF-4D19-B9EB-9273E30ED253}" dt="2024-09-23T11:05:39.137" v="448" actId="20577"/>
        <pc:sldMkLst>
          <pc:docMk/>
          <pc:sldMk cId="1061589072" sldId="1481"/>
        </pc:sldMkLst>
        <pc:spChg chg="mod">
          <ac:chgData name="Tesemma Oli" userId="0f5eeee5-8e6c-4a72-a807-063da83bddfa" providerId="ADAL" clId="{E35B65F3-63FF-4D19-B9EB-9273E30ED253}" dt="2024-09-23T11:05:39.137" v="448" actId="20577"/>
          <ac:spMkLst>
            <pc:docMk/>
            <pc:sldMk cId="1061589072" sldId="1481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F1B3DE-FDC5-4801-9262-4E3C98269BA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919B5C-D025-49D8-AA9D-FD4765BC6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7631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C5B84-C981-4436-A794-AFCD04F9BB44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B39EE0-88ED-4947-B322-19480A3DC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3017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https://pixabay.com/en/man-reading-touchscreen-blog-791049/#_=_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FEE2B6-961E-4B89-9AD2-30FAB594CE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896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491C235-826D-458D-8656-9685D61C46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effectLst>
            <a:outerShdw dir="5400000" algn="ctr" rotWithShape="0">
              <a:srgbClr val="000000"/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2314" y="841774"/>
            <a:ext cx="8099373" cy="1361782"/>
          </a:xfrm>
          <a:noFill/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3657" y="2771553"/>
            <a:ext cx="8477692" cy="56750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Tw Cen MT" panose="020B0602020104020603" pitchFamily="34" charset="0"/>
                <a:ea typeface="Tw Cen MT" panose="020B0602020104020603" pitchFamily="34" charset="0"/>
                <a:cs typeface="Arial" pitchFamily="34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40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3FE46-EC9D-4208-B55C-76C058BA621C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B09194D-5F89-4AB1-A89B-468E480BB825}"/>
              </a:ext>
            </a:extLst>
          </p:cNvPr>
          <p:cNvGrpSpPr/>
          <p:nvPr userDrawn="1"/>
        </p:nvGrpSpPr>
        <p:grpSpPr>
          <a:xfrm>
            <a:off x="177209" y="3827721"/>
            <a:ext cx="3095379" cy="768342"/>
            <a:chOff x="456370" y="3591820"/>
            <a:chExt cx="3310493" cy="86946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C1391F4B-6825-4B0E-BC84-AE1AFA57A60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297" r="-2297"/>
            <a:stretch/>
          </p:blipFill>
          <p:spPr>
            <a:xfrm>
              <a:off x="456370" y="3591820"/>
              <a:ext cx="825603" cy="78827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D3F135A0-2D07-4BE3-99AF-B76054B8D669}"/>
                </a:ext>
              </a:extLst>
            </p:cNvPr>
            <p:cNvSpPr txBox="1"/>
            <p:nvPr userDrawn="1"/>
          </p:nvSpPr>
          <p:spPr>
            <a:xfrm>
              <a:off x="1143000" y="3591820"/>
              <a:ext cx="2623863" cy="869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m-ET" sz="18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ጤና ሚኒስቴር </a:t>
              </a:r>
              <a:r>
                <a:rPr lang="en-US" sz="18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- </a:t>
              </a:r>
              <a:r>
                <a:rPr lang="am-ET" sz="18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ኢትዮጵያ</a:t>
              </a:r>
            </a:p>
            <a:p>
              <a:pPr algn="ctr"/>
              <a:r>
                <a:rPr lang="en-US" sz="11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MINISTRY OF HEALTH – ETHIOPIA</a:t>
              </a:r>
            </a:p>
            <a:p>
              <a:pPr algn="ctr">
                <a:lnSpc>
                  <a:spcPct val="150000"/>
                </a:lnSpc>
              </a:pPr>
              <a:r>
                <a:rPr lang="am-ET" sz="11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የዜጎች ጤና ለሃገር ብልጽግና!</a:t>
              </a:r>
            </a:p>
            <a:p>
              <a:pPr algn="ctr"/>
              <a:r>
                <a:rPr lang="en-US" sz="5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HEALTHIER CITIZEN FOR PROSPEROUS NATION! </a:t>
              </a:r>
              <a:endParaRPr lang="am-ET" sz="500" dirty="0">
                <a:solidFill>
                  <a:schemeClr val="bg1"/>
                </a:solidFill>
                <a:latin typeface="Nokia Pure Headline" panose="020B08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893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936305"/>
            <a:ext cx="7886700" cy="3657600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C1227-069D-4A09-A152-0B34D10239D8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648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7116580" y="273844"/>
            <a:ext cx="1398770" cy="4358879"/>
          </a:xfrm>
        </p:spPr>
        <p:txBody>
          <a:bodyPr vert="eaVert"/>
          <a:lstStyle/>
          <a:p>
            <a:r>
              <a:rPr lang="en-US" dirty="0"/>
              <a:t>Click to add title (Designed by: Alemu Kejela)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6319291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259A6-164B-4E46-BA09-08DAFB2FD3AA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807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5A8-C4A9-4008-8680-F517A010FBF7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81218" y="798863"/>
            <a:ext cx="9003181" cy="52120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-15766" y="-17539"/>
            <a:ext cx="8680795" cy="4575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49605D56-65F0-4210-A230-B1BE32688C51}"/>
              </a:ext>
            </a:extLst>
          </p:cNvPr>
          <p:cNvCxnSpPr/>
          <p:nvPr userDrawn="1"/>
        </p:nvCxnSpPr>
        <p:spPr>
          <a:xfrm>
            <a:off x="624114" y="188686"/>
            <a:ext cx="0" cy="61017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182CCA4-B937-4FFC-99FE-AB03B6F6F4D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922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623890" y="1282310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Calibri" panose="020F0502020204030204"/>
              <a:buNone/>
              <a:defRPr sz="49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623890" y="3442114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rgbClr val="888888"/>
              </a:buClr>
              <a:buSzPts val="3500"/>
              <a:buNone/>
              <a:defRPr sz="1970">
                <a:solidFill>
                  <a:srgbClr val="888888"/>
                </a:solidFill>
              </a:defRPr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900"/>
              <a:buNone/>
              <a:defRPr sz="1630">
                <a:solidFill>
                  <a:srgbClr val="888888"/>
                </a:solidFill>
              </a:defRPr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1465">
                <a:solidFill>
                  <a:srgbClr val="888888"/>
                </a:solidFill>
              </a:defRPr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Google Shape;31;p9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67C22F9-CBD1-4FAD-A18B-F34436FC9FF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33" name="Google Shape;33;p9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108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628651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Google Shape;37;p10"/>
          <p:cNvSpPr txBox="1">
            <a:spLocks noGrp="1"/>
          </p:cNvSpPr>
          <p:nvPr>
            <p:ph type="body" idx="2"/>
          </p:nvPr>
        </p:nvSpPr>
        <p:spPr>
          <a:xfrm>
            <a:off x="4629152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Google Shape;38;p10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6D569DC4-0572-41E5-8312-9812DA5CF6EA}" type="datetime3">
              <a:rPr lang="en-US" smtClean="0"/>
              <a:t>20 October 2025</a:t>
            </a:fld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6009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title"/>
          </p:nvPr>
        </p:nvSpPr>
        <p:spPr>
          <a:xfrm>
            <a:off x="629842" y="273851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1970" b="1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1630" b="1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1465" b="1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3"/>
          </p:nvPr>
        </p:nvSpPr>
        <p:spPr>
          <a:xfrm>
            <a:off x="4629157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1970" b="1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1630" b="1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1465" b="1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4"/>
          </p:nvPr>
        </p:nvSpPr>
        <p:spPr>
          <a:xfrm>
            <a:off x="4629157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7765A0D3-048E-4499-ACA5-DC24E2042BE2}" type="datetime3">
              <a:rPr lang="en-US" smtClean="0"/>
              <a:t>20 October 2025</a:t>
            </a:fld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6019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2" name="Google Shape;52;p12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B17D05BA-83D8-4C13-882F-5EE5F1EE3C26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3" name="Google Shape;53;p12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2193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6B6F0E66-8694-4DC4-B4B6-1E254429341C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7" name="Google Shape;57;p13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58" name="Google Shape;58;p13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0159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629846" y="342900"/>
            <a:ext cx="2949179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Calibri" panose="020F0502020204030204"/>
              <a:buNone/>
              <a:defRPr sz="264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887392" y="740576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29654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4700"/>
              <a:buChar char="•"/>
              <a:defRPr sz="2645"/>
            </a:lvl1pPr>
            <a:lvl2pPr marL="514350" lvl="1" indent="-27495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4100"/>
              <a:buChar char="•"/>
              <a:defRPr sz="2305"/>
            </a:lvl2pPr>
            <a:lvl3pPr marL="771525" lvl="2" indent="-25336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3500"/>
              <a:buChar char="•"/>
              <a:defRPr sz="1970"/>
            </a:lvl3pPr>
            <a:lvl4pPr marL="1028700" lvl="3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4pPr>
            <a:lvl5pPr marL="1285875" lvl="4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5pPr>
            <a:lvl6pPr marL="1543050" lvl="5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6pPr>
            <a:lvl7pPr marL="1800225" lvl="6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7pPr>
            <a:lvl8pPr marL="2057400" lvl="7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8pPr>
            <a:lvl9pPr marL="2314575" lvl="8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2"/>
          </p:nvPr>
        </p:nvSpPr>
        <p:spPr>
          <a:xfrm>
            <a:off x="629846" y="1543052"/>
            <a:ext cx="2949179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1180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015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Google Shape;63;p14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152624B1-1233-4473-B2A4-5EF4F8727690}" type="datetime3">
              <a:rPr lang="en-US" smtClean="0"/>
              <a:t>20 October 2025</a:t>
            </a:fld>
            <a:endParaRPr lang="en-US"/>
          </a:p>
        </p:txBody>
      </p:sp>
      <p:sp>
        <p:nvSpPr>
          <p:cNvPr id="64" name="Google Shape;64;p14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0124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629846" y="342900"/>
            <a:ext cx="2949179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Calibri" panose="020F0502020204030204"/>
              <a:buNone/>
              <a:defRPr sz="264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8" name="Google Shape;68;p15"/>
          <p:cNvSpPr>
            <a:spLocks noGrp="1"/>
          </p:cNvSpPr>
          <p:nvPr>
            <p:ph type="pic" idx="2"/>
          </p:nvPr>
        </p:nvSpPr>
        <p:spPr>
          <a:xfrm>
            <a:off x="3887392" y="740576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4700"/>
              <a:buFont typeface="Arial" panose="020B0604020202020204"/>
              <a:buNone/>
              <a:defRPr sz="264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Arial" panose="020B0604020202020204"/>
              <a:buNone/>
              <a:defRPr sz="230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 panose="020B0604020202020204"/>
              <a:buNone/>
              <a:defRPr sz="197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629846" y="1543052"/>
            <a:ext cx="2949179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1180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015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0" name="Google Shape;70;p15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A35A04E-FABC-461D-B7BD-D1FFF25271AF}" type="datetime3">
              <a:rPr lang="en-US" smtClean="0"/>
              <a:t>20 October 2025</a:t>
            </a:fld>
            <a:endParaRPr lang="en-US"/>
          </a:p>
        </p:txBody>
      </p:sp>
      <p:sp>
        <p:nvSpPr>
          <p:cNvPr id="71" name="Google Shape;71;p15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72" name="Google Shape;72;p15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825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3600" b="1" baseline="0">
                <a:solidFill>
                  <a:srgbClr val="1B75BB"/>
                </a:solidFill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386954" indent="-211931" algn="just">
              <a:lnSpc>
                <a:spcPct val="100000"/>
              </a:lnSpc>
              <a:spcAft>
                <a:spcPts val="900"/>
              </a:spcAft>
              <a:defRPr sz="3200" baseline="0"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50000"/>
              </a:lnSpc>
              <a:defRPr/>
            </a:lvl3pPr>
            <a:lvl4pPr algn="just">
              <a:lnSpc>
                <a:spcPct val="150000"/>
              </a:lnSpc>
              <a:defRPr/>
            </a:lvl4pPr>
            <a:lvl5pPr algn="just">
              <a:lnSpc>
                <a:spcPct val="150000"/>
              </a:lnSpc>
              <a:defRPr/>
            </a:lvl5pPr>
          </a:lstStyle>
          <a:p>
            <a:pPr lvl="0"/>
            <a:r>
              <a:rPr lang="en-US" dirty="0"/>
              <a:t>Call for more information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3843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5" name="Google Shape;75;p16"/>
          <p:cNvSpPr txBox="1">
            <a:spLocks noGrp="1"/>
          </p:cNvSpPr>
          <p:nvPr>
            <p:ph type="body" idx="1"/>
          </p:nvPr>
        </p:nvSpPr>
        <p:spPr>
          <a:xfrm rot="5400000">
            <a:off x="2940253" y="-942380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Google Shape;76;p16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134F2B5F-1F9C-4BAE-BE47-AA85BBEE3043}" type="datetime3">
              <a:rPr lang="en-US" smtClean="0"/>
              <a:t>20 October 2025</a:t>
            </a:fld>
            <a:endParaRPr lang="en-US"/>
          </a:p>
        </p:txBody>
      </p:sp>
      <p:sp>
        <p:nvSpPr>
          <p:cNvPr id="77" name="Google Shape;77;p16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78" name="Google Shape;78;p16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8198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 rot="5400000">
            <a:off x="535008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" name="Google Shape;81;p17"/>
          <p:cNvSpPr txBox="1">
            <a:spLocks noGrp="1"/>
          </p:cNvSpPr>
          <p:nvPr>
            <p:ph type="body" idx="1"/>
          </p:nvPr>
        </p:nvSpPr>
        <p:spPr>
          <a:xfrm rot="5400000">
            <a:off x="1349579" y="-447079"/>
            <a:ext cx="4358879" cy="5800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2" name="Google Shape;82;p17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AD998DF-193D-4D8E-8FC1-70D17860C1F2}" type="datetime3">
              <a:rPr lang="en-US" smtClean="0"/>
              <a:t>20 October 2025</a:t>
            </a:fld>
            <a:endParaRPr lang="en-US"/>
          </a:p>
        </p:txBody>
      </p:sp>
      <p:sp>
        <p:nvSpPr>
          <p:cNvPr id="83" name="Google Shape;83;p17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84" name="Google Shape;84;p17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940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0"/>
            <a:ext cx="7886700" cy="879648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956930"/>
            <a:ext cx="8058510" cy="3700130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F53D-68A2-453D-89A1-628AD2D5D69F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472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F620E-BF26-4B8D-AE4E-505C134BCD92}" type="datetime3">
              <a:rPr lang="en-US" smtClean="0"/>
              <a:t>20 October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662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273846"/>
            <a:ext cx="7886700" cy="617934"/>
          </a:xfrm>
        </p:spPr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827734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445668"/>
            <a:ext cx="3868340" cy="31624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827734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445668"/>
            <a:ext cx="3887391" cy="31624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1BF6D-D976-49BA-BD21-8AA394E0E43F}" type="datetime3">
              <a:rPr lang="en-US" smtClean="0"/>
              <a:t>20 October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130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E98D-BC24-4FFA-A791-DF4B684A8ECB}" type="datetime3">
              <a:rPr lang="en-US" smtClean="0"/>
              <a:t>20 October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147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A2FFF7-315A-4284-A26A-7A51E59BD5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4" y="24074"/>
            <a:ext cx="8879305" cy="4584032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C8C1-4752-401E-AC1A-FB9062936860}" type="datetime3">
              <a:rPr lang="en-US" smtClean="0"/>
              <a:t>20 October 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729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7459" y="920669"/>
            <a:ext cx="3169526" cy="522019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20669"/>
            <a:ext cx="4629150" cy="4052888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7459" y="1614318"/>
            <a:ext cx="2949178" cy="3063869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822B5-EC51-40E4-A3F2-9EF3702AE27C}" type="datetime3">
              <a:rPr lang="en-US" smtClean="0"/>
              <a:t>20 October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82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1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5ED23-A159-401A-8973-E81D26BE821D}" type="datetime3">
              <a:rPr lang="en-US" smtClean="0"/>
              <a:t>20 October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923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E0334183-C34E-4DE8-B057-30BD1C06029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/>
        </p:nvSpPr>
        <p:spPr>
          <a:xfrm>
            <a:off x="2181722" y="4713328"/>
            <a:ext cx="1171078" cy="16158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Monotype Corsiva" pitchFamily="66" charset="0"/>
                <a:cs typeface="Arial" panose="020B0604020202020204" pitchFamily="34" charset="0"/>
              </a:rPr>
              <a:t>Designed</a:t>
            </a:r>
            <a:r>
              <a:rPr lang="en-US" sz="600" b="1" baseline="0" dirty="0">
                <a:solidFill>
                  <a:schemeClr val="bg1"/>
                </a:solidFill>
                <a:latin typeface="Monotype Corsiva" pitchFamily="66" charset="0"/>
                <a:cs typeface="Arial" panose="020B0604020202020204" pitchFamily="34" charset="0"/>
              </a:rPr>
              <a:t>  by Alemu Kejela Feb 2021</a:t>
            </a:r>
            <a:endParaRPr lang="en-US" sz="900" b="1" dirty="0">
              <a:solidFill>
                <a:schemeClr val="bg1"/>
              </a:solidFill>
              <a:latin typeface="Monotype Corsiva" pitchFamily="66" charset="0"/>
              <a:cs typeface="Arial" panose="020B060402020202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12651"/>
            <a:ext cx="7886700" cy="619016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936305"/>
            <a:ext cx="7886700" cy="365760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46678" y="4739048"/>
            <a:ext cx="1120627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1000" b="0">
                <a:solidFill>
                  <a:srgbClr val="1B75BB"/>
                </a:solidFill>
                <a:latin typeface="Arial" panose="020B0604020202020204" pitchFamily="34" charset="0"/>
                <a:ea typeface="Arial" panose="020B0604020202020204" pitchFamily="34" charset="0"/>
                <a:cs typeface="Arial" pitchFamily="34" charset="0"/>
              </a:defRPr>
            </a:lvl1pPr>
          </a:lstStyle>
          <a:p>
            <a:fld id="{2D4E0213-C181-418B-9A41-9E6EBAE3056D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1072" y="4739048"/>
            <a:ext cx="246888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000" b="0">
                <a:solidFill>
                  <a:srgbClr val="1B75BB"/>
                </a:solidFill>
                <a:latin typeface="Arial" panose="020B0604020202020204" pitchFamily="34" charset="0"/>
                <a:ea typeface="Arial" panose="020B0604020202020204" pitchFamily="34" charset="0"/>
                <a:cs typeface="Arial" pitchFamily="34" charset="0"/>
              </a:defRPr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2398" y="4744617"/>
            <a:ext cx="32004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000" b="0" u="none">
                <a:solidFill>
                  <a:srgbClr val="1B75BB"/>
                </a:solidFill>
                <a:latin typeface="Roboto" pitchFamily="2" charset="0"/>
                <a:ea typeface="Roboto" pitchFamily="2" charset="0"/>
                <a:cs typeface="Arial" pitchFamily="34" charset="0"/>
              </a:defRPr>
            </a:lvl1pPr>
          </a:lstStyle>
          <a:p>
            <a:fld id="{AB47D8C3-23DC-4C40-823A-943F1A42EE9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9E4EEC28-AE3D-4373-9231-BBF6AAD23451}"/>
              </a:ext>
            </a:extLst>
          </p:cNvPr>
          <p:cNvGrpSpPr/>
          <p:nvPr userDrawn="1"/>
        </p:nvGrpSpPr>
        <p:grpSpPr>
          <a:xfrm>
            <a:off x="8682398" y="4982067"/>
            <a:ext cx="320040" cy="28575"/>
            <a:chOff x="189742" y="723903"/>
            <a:chExt cx="320040" cy="28575"/>
          </a:xfrm>
        </p:grpSpPr>
        <p:cxnSp>
          <p:nvCxnSpPr>
            <p:cNvPr id="17" name="Straight Connector 16"/>
            <p:cNvCxnSpPr/>
            <p:nvPr userDrawn="1"/>
          </p:nvCxnSpPr>
          <p:spPr>
            <a:xfrm>
              <a:off x="189742" y="723903"/>
              <a:ext cx="320040" cy="0"/>
            </a:xfrm>
            <a:prstGeom prst="line">
              <a:avLst/>
            </a:prstGeom>
            <a:ln w="3175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>
              <a:off x="189742" y="752478"/>
              <a:ext cx="320040" cy="0"/>
            </a:xfrm>
            <a:prstGeom prst="line">
              <a:avLst/>
            </a:prstGeom>
            <a:ln w="3175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499F5166-F2B3-40F1-A105-5A5CF32DE49A}"/>
              </a:ext>
            </a:extLst>
          </p:cNvPr>
          <p:cNvGrpSpPr/>
          <p:nvPr userDrawn="1"/>
        </p:nvGrpSpPr>
        <p:grpSpPr>
          <a:xfrm>
            <a:off x="550459" y="208536"/>
            <a:ext cx="7964891" cy="714963"/>
            <a:chOff x="550459" y="208536"/>
            <a:chExt cx="7964891" cy="714963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F710E6EE-643B-4141-9116-C7A590B5F4B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50459" y="842300"/>
              <a:ext cx="7964891" cy="0"/>
            </a:xfrm>
            <a:prstGeom prst="line">
              <a:avLst/>
            </a:prstGeom>
            <a:ln w="12700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xmlns="" id="{92C242CB-53AA-430E-9010-8442173F35B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28650" y="208536"/>
              <a:ext cx="0" cy="714963"/>
            </a:xfrm>
            <a:prstGeom prst="line">
              <a:avLst/>
            </a:prstGeom>
            <a:ln w="12700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FADA4715-04FB-4C27-A046-35EB5331E39C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02" y="4725673"/>
            <a:ext cx="1332688" cy="356616"/>
          </a:xfrm>
          <a:prstGeom prst="rect">
            <a:avLst/>
          </a:prstGeom>
          <a:ln>
            <a:noFill/>
          </a:ln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EEBB04D3-1F86-4DE4-AA16-A7850D241630}"/>
              </a:ext>
            </a:extLst>
          </p:cNvPr>
          <p:cNvCxnSpPr>
            <a:cxnSpLocks/>
          </p:cNvCxnSpPr>
          <p:nvPr userDrawn="1"/>
        </p:nvCxnSpPr>
        <p:spPr>
          <a:xfrm>
            <a:off x="8543451" y="4621686"/>
            <a:ext cx="0" cy="521208"/>
          </a:xfrm>
          <a:prstGeom prst="line">
            <a:avLst/>
          </a:prstGeom>
          <a:ln w="3175">
            <a:solidFill>
              <a:srgbClr val="1B75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49CB818E-F49E-4D64-A0DD-55608EBE2D84}"/>
              </a:ext>
            </a:extLst>
          </p:cNvPr>
          <p:cNvCxnSpPr>
            <a:cxnSpLocks/>
          </p:cNvCxnSpPr>
          <p:nvPr userDrawn="1"/>
        </p:nvCxnSpPr>
        <p:spPr>
          <a:xfrm>
            <a:off x="-3190" y="4702604"/>
            <a:ext cx="9144000" cy="0"/>
          </a:xfrm>
          <a:prstGeom prst="line">
            <a:avLst/>
          </a:prstGeom>
          <a:ln w="3175">
            <a:solidFill>
              <a:srgbClr val="1B75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9660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1B75BB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1pPr>
    </p:titleStyle>
    <p:bodyStyle>
      <a:lvl1pPr marL="228600" indent="-228600" algn="l" defTabSz="685783" rtl="0" eaLnBrk="1" latinLnBrk="0" hangingPunct="1">
        <a:lnSpc>
          <a:spcPct val="100000"/>
        </a:lnSpc>
        <a:spcBef>
          <a:spcPts val="750"/>
        </a:spcBef>
        <a:buClr>
          <a:srgbClr val="1B75BB"/>
        </a:buClr>
        <a:buSzPct val="105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1pPr>
      <a:lvl2pPr marL="685800" indent="-342900" algn="l" defTabSz="685783" rtl="0" eaLnBrk="1" latinLnBrk="0" hangingPunct="1">
        <a:lnSpc>
          <a:spcPct val="150000"/>
        </a:lnSpc>
        <a:spcBef>
          <a:spcPts val="375"/>
        </a:spcBef>
        <a:buClr>
          <a:srgbClr val="1B75BB"/>
        </a:buClr>
        <a:buFont typeface="Wingdings" panose="05000000000000000000" pitchFamily="2" charset="2"/>
        <a:buChar char="¤"/>
        <a:defRPr sz="2400" kern="1200">
          <a:solidFill>
            <a:schemeClr val="tx2">
              <a:lumMod val="75000"/>
            </a:schemeClr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2pPr>
      <a:lvl3pPr marL="1028700" indent="-342900" algn="l" defTabSz="685783" rtl="0" eaLnBrk="1" latinLnBrk="0" hangingPunct="1">
        <a:lnSpc>
          <a:spcPct val="150000"/>
        </a:lnSpc>
        <a:spcBef>
          <a:spcPts val="200"/>
        </a:spcBef>
        <a:buClr>
          <a:schemeClr val="accent5">
            <a:lumMod val="50000"/>
          </a:schemeClr>
        </a:buClr>
        <a:buFont typeface="Wingdings" panose="05000000000000000000" pitchFamily="2" charset="2"/>
        <a:buChar char="F"/>
        <a:defRPr sz="2200" i="0" kern="1200">
          <a:solidFill>
            <a:srgbClr val="1B75BB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3pPr>
      <a:lvl4pPr marL="1257300" indent="-228600" algn="l" defTabSz="685783" rtl="0" eaLnBrk="1" latinLnBrk="0" hangingPunct="1">
        <a:lnSpc>
          <a:spcPct val="150000"/>
        </a:lnSpc>
        <a:spcBef>
          <a:spcPts val="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4pPr>
      <a:lvl5pPr marL="1543012" indent="-171446" algn="l" defTabSz="685783" rtl="0" eaLnBrk="1" latinLnBrk="0" hangingPunct="1">
        <a:lnSpc>
          <a:spcPct val="150000"/>
        </a:lnSpc>
        <a:spcBef>
          <a:spcPts val="200"/>
        </a:spcBef>
        <a:buFont typeface="Arial" panose="020B0604020202020204" pitchFamily="34" charset="0"/>
        <a:buChar char="•"/>
        <a:defRPr sz="1900" b="1" kern="1200">
          <a:solidFill>
            <a:schemeClr val="accent2">
              <a:lumMod val="50000"/>
            </a:schemeClr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4"/>
          <p:cNvPicPr preferRelativeResize="0"/>
          <p:nvPr userDrawn="1"/>
        </p:nvPicPr>
        <p:blipFill rotWithShape="1">
          <a:blip r:embed="rId11"/>
          <a:srcRect/>
          <a:stretch>
            <a:fillRect/>
          </a:stretch>
        </p:blipFill>
        <p:spPr>
          <a:xfrm>
            <a:off x="0" y="-7779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628650" y="4751190"/>
            <a:ext cx="2057400" cy="30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fld id="{1C73779D-6633-45B1-8CEF-7C259575F032}" type="datetime3">
              <a:rPr lang="en-US" smtClean="0"/>
              <a:t>20 October 2025</a:t>
            </a:fld>
            <a:endParaRPr dirty="0"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r>
              <a:rPr lang="en-US"/>
              <a:t>FST</a:t>
            </a:r>
            <a:endParaRPr dirty="0"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Google Shape;11;p4"/>
          <p:cNvSpPr txBox="1">
            <a:spLocks noGrp="1"/>
          </p:cNvSpPr>
          <p:nvPr>
            <p:ph type="body" idx="1"/>
          </p:nvPr>
        </p:nvSpPr>
        <p:spPr>
          <a:xfrm>
            <a:off x="628652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457200" marR="0" lvl="0" indent="-488950" algn="l" rtl="0">
              <a:lnSpc>
                <a:spcPct val="90000"/>
              </a:lnSpc>
              <a:spcBef>
                <a:spcPts val="1465"/>
              </a:spcBef>
              <a:spcAft>
                <a:spcPts val="0"/>
              </a:spcAft>
              <a:buClr>
                <a:schemeClr val="dk1"/>
              </a:buClr>
              <a:buSzPts val="4100"/>
              <a:buFont typeface="Arial" panose="020B0604020202020204"/>
              <a:buChar char="•"/>
              <a:defRPr sz="41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45085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 panose="020B0604020202020204"/>
              <a:buChar char="•"/>
              <a:defRPr sz="35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41275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Char char="•"/>
              <a:defRPr sz="29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 lang="en-US" sz="2025" dirty="0"/>
          </a:p>
          <a:p>
            <a:pPr lvl="1"/>
            <a:endParaRPr dirty="0"/>
          </a:p>
        </p:txBody>
      </p:sp>
      <p:sp>
        <p:nvSpPr>
          <p:cNvPr id="10" name="Google Shape;10;p4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Calibri" panose="020F0502020204030204"/>
              <a:buNone/>
              <a:defRPr sz="6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4517775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</p:sldLayoutIdLst>
  <p:hf hd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just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2700" b="0" i="0" u="none" strike="noStrike" cap="none">
          <a:solidFill>
            <a:srgbClr val="000000"/>
          </a:solidFill>
          <a:latin typeface="Arial Black" panose="020B0A04020102020204" pitchFamily="34" charset="0"/>
          <a:ea typeface="Arial Black" panose="020B0A04020102020204" pitchFamily="34" charset="0"/>
          <a:cs typeface="Arial" panose="020B0604020202020204"/>
          <a:sym typeface="Arial" panose="020B0604020202020204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257175" marR="0" lvl="0" indent="-27495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Wingdings" panose="05000000000000000000" pitchFamily="2" charset="2"/>
        <a:buChar char="q"/>
        <a:defRPr sz="202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L="514350" marR="0" lvl="1" indent="-25336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Wingdings" panose="05000000000000000000" pitchFamily="2" charset="2"/>
        <a:buChar char="ü"/>
        <a:defRPr sz="1800" b="0" i="0" u="none" strike="noStrike" cap="none">
          <a:solidFill>
            <a:srgbClr val="000000"/>
          </a:solidFill>
          <a:latin typeface="Times New Roman" panose="02020603050405020304" pitchFamily="18" charset="0"/>
          <a:ea typeface="Times New Roman" panose="02020603050405020304" pitchFamily="18" charset="0"/>
          <a:cs typeface="Times New Roman" panose="02020603050405020304" pitchFamily="18" charset="0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54434"/>
            <a:ext cx="9144000" cy="34703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593941" y="2338606"/>
            <a:ext cx="62416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 smtClean="0"/>
              <a:t>Module.5</a:t>
            </a:r>
          </a:p>
          <a:p>
            <a:pPr algn="ctr">
              <a:defRPr/>
            </a:pPr>
            <a:r>
              <a:rPr lang="en-US" sz="2400" b="1" dirty="0" smtClean="0"/>
              <a:t>Chapter.15 </a:t>
            </a:r>
            <a:r>
              <a:rPr lang="en-US" sz="2400" b="1" dirty="0" smtClean="0"/>
              <a:t>POST-VASECTOMY CARE and FOLLOW-UP</a:t>
            </a:r>
            <a:endParaRPr kumimoji="0" lang="en-US" sz="5400" b="1" i="0" u="none" strike="noStrike" kern="1200" cap="none" spc="-225" normalizeH="0" baseline="0" noProof="0" dirty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Arial Bo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766E8D8-D9DA-464F-95BC-3D0F4B8716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945" y="102377"/>
            <a:ext cx="1772601" cy="1273595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2D8BDDA-641D-45AE-AEF1-0DE021296BD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3B55668-084D-48C8-8460-ABC1634F1B3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1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AC1A32-C516-4762-BAD8-949EDC416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5D92B5E-98B9-4A58-A28E-55744A03C8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Provide proper post vasectomy instruction</a:t>
            </a:r>
          </a:p>
          <a:p>
            <a:pPr algn="l"/>
            <a:r>
              <a:rPr lang="en-US" dirty="0"/>
              <a:t>Conduct post vasectomy follow up</a:t>
            </a:r>
          </a:p>
          <a:p>
            <a:pPr algn="l"/>
            <a:r>
              <a:rPr lang="en-US"/>
              <a:t> Perform </a:t>
            </a:r>
            <a:r>
              <a:rPr lang="en-US" dirty="0"/>
              <a:t>post vasectomy semen analysis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3CAA912-2335-43E1-AC73-F8158CA25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B1DEB-98AF-407C-AEA7-2F9995D5699D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4015196-0A04-4264-AC2A-95B4A49F5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C34510A-C7EA-4D29-B9DF-4B9DE3BE4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45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C3B0A3-63EB-47E3-BFBA-3CACC6770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321BA68-6428-4BD5-A317-67FF0C21F0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75023" indent="0" algn="ctr">
              <a:buNone/>
            </a:pPr>
            <a:r>
              <a:rPr lang="en-US" sz="13800" dirty="0">
                <a:solidFill>
                  <a:srgbClr val="1B75BB"/>
                </a:solidFill>
                <a:latin typeface="Champignon" panose="02000607060000020002" pitchFamily="2" charset="0"/>
                <a:ea typeface="Roboto" pitchFamily="2" charset="0"/>
              </a:rPr>
              <a:t>Thank you!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EA33838-5A0A-4C75-B842-BD7C3FCB7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7A46B-AF56-47AD-972D-714A1E3924A3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0AC07C-C3A4-4781-9FBC-E9067D057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99DAFE7-B75D-4205-8208-562EA439D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801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1EB27F-7AA2-40B8-BDFA-2DCE9A5AE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21459DD-7CFB-4684-9A68-70323D349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936304"/>
            <a:ext cx="7886700" cy="4098539"/>
          </a:xfrm>
        </p:spPr>
        <p:txBody>
          <a:bodyPr>
            <a:noAutofit/>
          </a:bodyPr>
          <a:lstStyle/>
          <a:p>
            <a:pPr marL="175023" indent="0">
              <a:buNone/>
            </a:pPr>
            <a:r>
              <a:rPr lang="en-US" sz="1400" b="1" dirty="0"/>
              <a:t>Objectives:</a:t>
            </a:r>
            <a:endParaRPr lang="en-US" sz="1400" dirty="0"/>
          </a:p>
          <a:p>
            <a:pPr marL="175023" indent="0">
              <a:buNone/>
            </a:pPr>
            <a:r>
              <a:rPr lang="en-US" sz="1400" dirty="0"/>
              <a:t> At the end of this section participants will be able to:</a:t>
            </a:r>
          </a:p>
          <a:p>
            <a:r>
              <a:rPr lang="en-US" sz="1400" dirty="0"/>
              <a:t>Demonstrate the standard post procedure care and follow up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8FE885B-3012-4292-968F-BE9673E98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A63EB1B-140B-447C-92EE-37684D28A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D467E62-F174-4A4A-91B4-2F750683D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566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Course outline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4161" y="913727"/>
            <a:ext cx="8391171" cy="3657600"/>
          </a:xfrm>
        </p:spPr>
        <p:txBody>
          <a:bodyPr/>
          <a:lstStyle/>
          <a:p>
            <a:r>
              <a:rPr lang="en-US" dirty="0"/>
              <a:t>Immediate Post vasectomy care</a:t>
            </a:r>
          </a:p>
          <a:p>
            <a:pPr algn="l"/>
            <a:r>
              <a:rPr lang="en-US" dirty="0"/>
              <a:t>After the post procedure client instruction</a:t>
            </a:r>
            <a:br>
              <a:rPr lang="en-US" dirty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653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Immediate Post vasectomy care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l"/>
            <a:r>
              <a:rPr lang="en-US" sz="2400" dirty="0"/>
              <a:t>May leave the clinic after resting 30 minutes.</a:t>
            </a:r>
          </a:p>
          <a:p>
            <a:pPr lvl="0" algn="l"/>
            <a:r>
              <a:rPr lang="en-US" sz="2400" dirty="0"/>
              <a:t>If sedation has been used,</a:t>
            </a:r>
          </a:p>
          <a:p>
            <a:pPr algn="l"/>
            <a:r>
              <a:rPr lang="en-US" sz="2400" dirty="0"/>
              <a:t>Check vital signs every 15 minutes during the first hour until stable  and awake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555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After the procedure, the client instruction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 fontAlgn="base"/>
            <a:r>
              <a:rPr lang="en-US" dirty="0"/>
              <a:t>Rest for two days.</a:t>
            </a:r>
          </a:p>
          <a:p>
            <a:pPr lvl="0" fontAlgn="base"/>
            <a:r>
              <a:rPr lang="en-US" dirty="0"/>
              <a:t>Put cold compresses on the scrotum for four hours, if needed</a:t>
            </a:r>
          </a:p>
          <a:p>
            <a:pPr lvl="0" fontAlgn="base"/>
            <a:r>
              <a:rPr lang="en-US" dirty="0"/>
              <a:t>Wear snug underwear or pants for 2–3 days- support the  </a:t>
            </a:r>
          </a:p>
          <a:p>
            <a:pPr lvl="0" fontAlgn="base"/>
            <a:r>
              <a:rPr lang="en-US" dirty="0"/>
              <a:t>Keep the puncture site clean and dry for 2–3 days.</a:t>
            </a:r>
          </a:p>
          <a:p>
            <a:pPr lvl="0" fontAlgn="base"/>
            <a:r>
              <a:rPr lang="en-US" dirty="0"/>
              <a:t> The client can use a towel(not soak) to wipe his body clean</a:t>
            </a:r>
          </a:p>
          <a:p>
            <a:pPr lvl="0" fontAlgn="base"/>
            <a:r>
              <a:rPr lang="en-US" dirty="0"/>
              <a:t>Avoid having sex for –seven days or  till he is comfortable 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674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After the procedure client instructions…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 fontAlgn="base"/>
            <a:r>
              <a:rPr lang="en-US" dirty="0"/>
              <a:t>Use another effective FP method for three months after the procedure, </a:t>
            </a:r>
          </a:p>
          <a:p>
            <a:pPr lvl="0" fontAlgn="base"/>
            <a:r>
              <a:rPr lang="en-US" dirty="0"/>
              <a:t>Take the pain-relieving medicine provided when he is in pain.</a:t>
            </a:r>
          </a:p>
          <a:p>
            <a:pPr lvl="0" fontAlgn="base"/>
            <a:r>
              <a:rPr lang="en-US" dirty="0"/>
              <a:t>Conduct three months for post vasectomy semen analysis after three month of the procedure</a:t>
            </a:r>
          </a:p>
          <a:p>
            <a:pPr lvl="0" fontAlgn="base"/>
            <a:r>
              <a:rPr lang="en-US" dirty="0"/>
              <a:t>Vasectomy failure is confirmed, if there is/are motile sperm cells after six month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285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 vasectomy client follow-up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000" dirty="0"/>
              <a:t>The client should visit the clinic within one week</a:t>
            </a:r>
          </a:p>
          <a:p>
            <a:pPr lvl="0"/>
            <a:r>
              <a:rPr lang="en-US" sz="2000" dirty="0"/>
              <a:t>At the return visit, take a history </a:t>
            </a:r>
          </a:p>
          <a:p>
            <a:pPr lvl="0"/>
            <a:r>
              <a:rPr lang="en-US" sz="2000" dirty="0"/>
              <a:t>Ask the client:-</a:t>
            </a:r>
          </a:p>
          <a:p>
            <a:pPr lvl="1"/>
            <a:r>
              <a:rPr lang="en-US" sz="2000" dirty="0"/>
              <a:t>If he has any questions or anything to discuss; concerns,</a:t>
            </a:r>
          </a:p>
          <a:p>
            <a:pPr lvl="1"/>
            <a:r>
              <a:rPr lang="en-US" sz="2000" dirty="0"/>
              <a:t>About his experience with the vasectomy, </a:t>
            </a:r>
          </a:p>
          <a:p>
            <a:pPr lvl="1"/>
            <a:r>
              <a:rPr lang="en-US" sz="2000" dirty="0"/>
              <a:t>whether he is satisfied.</a:t>
            </a:r>
          </a:p>
          <a:p>
            <a:pPr lvl="1"/>
            <a:r>
              <a:rPr lang="en-US" sz="2000" dirty="0"/>
              <a:t>Whether the client has resumed sex and if using</a:t>
            </a:r>
          </a:p>
          <a:p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943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Advice to return when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algn="l"/>
            <a:r>
              <a:rPr lang="en-US" dirty="0"/>
              <a:t>High fever</a:t>
            </a:r>
          </a:p>
          <a:p>
            <a:pPr lvl="0" algn="l"/>
            <a:r>
              <a:rPr lang="en-US" dirty="0"/>
              <a:t>Bleeding or pus from the wound</a:t>
            </a:r>
          </a:p>
          <a:p>
            <a:pPr lvl="0" algn="l"/>
            <a:r>
              <a:rPr lang="en-US" dirty="0"/>
              <a:t>Pain , heat, swelling, or redness at the incision that becomes worse </a:t>
            </a:r>
          </a:p>
          <a:p>
            <a:pPr lvl="0" algn="l"/>
            <a:r>
              <a:rPr lang="en-US" dirty="0"/>
              <a:t>If your partner misses a period or thinks she is pregnant</a:t>
            </a:r>
          </a:p>
          <a:p>
            <a:pPr lvl="0" algn="l"/>
            <a:r>
              <a:rPr lang="en-US" dirty="0"/>
              <a:t>If you have any questions or concerns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60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Post vasectomy client follow-up; </a:t>
            </a:r>
            <a:r>
              <a:rPr lang="en-US" dirty="0" err="1"/>
              <a:t>contd</a:t>
            </a:r>
            <a:r>
              <a:rPr lang="en-US" dirty="0"/>
              <a:t>…</a:t>
            </a:r>
            <a:br>
              <a:rPr lang="en-US" dirty="0"/>
            </a:br>
            <a:r>
              <a:rPr lang="en-US" dirty="0"/>
              <a:t> 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Perform a scrotal examination </a:t>
            </a:r>
          </a:p>
          <a:p>
            <a:r>
              <a:rPr lang="en-US" dirty="0"/>
              <a:t>Inspecting for the condition of the incision and surrounding structures.</a:t>
            </a:r>
          </a:p>
          <a:p>
            <a:r>
              <a:rPr lang="en-US" dirty="0"/>
              <a:t>The client can return at any time if he has any concern.</a:t>
            </a:r>
          </a:p>
          <a:p>
            <a:r>
              <a:rPr lang="en-US" dirty="0"/>
              <a:t>Remind the client on STI/HIV</a:t>
            </a:r>
          </a:p>
          <a:p>
            <a:r>
              <a:rPr lang="en-US" dirty="0"/>
              <a:t>Condom use if at risk</a:t>
            </a:r>
          </a:p>
          <a:p>
            <a:pPr marL="175023" lv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589072"/>
      </p:ext>
    </p:extLst>
  </p:cSld>
  <p:clrMapOvr>
    <a:masterClrMapping/>
  </p:clrMapOvr>
</p:sld>
</file>

<file path=ppt/theme/theme1.xml><?xml version="1.0" encoding="utf-8"?>
<a:theme xmlns:a="http://schemas.openxmlformats.org/drawingml/2006/main" name="Climate Chan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limate Change" id="{1369744B-303B-45B2-9BA6-7732FD6E2FC6}" vid="{DC217F62-9FCF-4E9C-B9F2-55F73FE45C2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4314</TotalTime>
  <Words>377</Words>
  <Application>Microsoft Office PowerPoint</Application>
  <PresentationFormat>On-screen Show (16:9)</PresentationFormat>
  <Paragraphs>84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Climate Change</vt:lpstr>
      <vt:lpstr>2_Office Theme</vt:lpstr>
      <vt:lpstr>PowerPoint Presentation</vt:lpstr>
      <vt:lpstr>objectives</vt:lpstr>
      <vt:lpstr> Course outline </vt:lpstr>
      <vt:lpstr>Immediate Post vasectomy care </vt:lpstr>
      <vt:lpstr>After the procedure, the client instruction</vt:lpstr>
      <vt:lpstr>After the procedure client instructions…</vt:lpstr>
      <vt:lpstr>Post vasectomy client follow-up </vt:lpstr>
      <vt:lpstr>Advice to return when</vt:lpstr>
      <vt:lpstr> Post vasectomy client follow-up; contd…   </vt:lpstr>
      <vt:lpstr>Summary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selahadin seid</dc:creator>
  <cp:lastModifiedBy>Segni</cp:lastModifiedBy>
  <cp:revision>660</cp:revision>
  <dcterms:created xsi:type="dcterms:W3CDTF">2020-11-12T05:00:09Z</dcterms:created>
  <dcterms:modified xsi:type="dcterms:W3CDTF">2025-10-20T06:20:51Z</dcterms:modified>
</cp:coreProperties>
</file>