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17"/>
  </p:notesMasterIdLst>
  <p:handoutMasterIdLst>
    <p:handoutMasterId r:id="rId18"/>
  </p:handoutMasterIdLst>
  <p:sldIdLst>
    <p:sldId id="1466" r:id="rId3"/>
    <p:sldId id="1473" r:id="rId4"/>
    <p:sldId id="1492" r:id="rId5"/>
    <p:sldId id="1479" r:id="rId6"/>
    <p:sldId id="1474" r:id="rId7"/>
    <p:sldId id="1481" r:id="rId8"/>
    <p:sldId id="1484" r:id="rId9"/>
    <p:sldId id="1483" r:id="rId10"/>
    <p:sldId id="1485" r:id="rId11"/>
    <p:sldId id="1486" r:id="rId12"/>
    <p:sldId id="1487" r:id="rId13"/>
    <p:sldId id="1488" r:id="rId14"/>
    <p:sldId id="1490" r:id="rId15"/>
    <p:sldId id="1467" r:id="rId1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8DFDC31F-A544-42C2-BB44-D6A2D43D8762}"/>
    <pc:docChg chg="undo custSel delSld modSld">
      <pc:chgData name="Tesemma Oli" userId="0f5eeee5-8e6c-4a72-a807-063da83bddfa" providerId="ADAL" clId="{8DFDC31F-A544-42C2-BB44-D6A2D43D8762}" dt="2024-09-23T10:55:09.362" v="953" actId="2696"/>
      <pc:docMkLst>
        <pc:docMk/>
      </pc:docMkLst>
      <pc:sldChg chg="modSp mod">
        <pc:chgData name="Tesemma Oli" userId="0f5eeee5-8e6c-4a72-a807-063da83bddfa" providerId="ADAL" clId="{8DFDC31F-A544-42C2-BB44-D6A2D43D8762}" dt="2024-09-23T09:38:16.370" v="15" actId="20577"/>
        <pc:sldMkLst>
          <pc:docMk/>
          <pc:sldMk cId="3383683484" sldId="1473"/>
        </pc:sldMkLst>
        <pc:spChg chg="mod">
          <ac:chgData name="Tesemma Oli" userId="0f5eeee5-8e6c-4a72-a807-063da83bddfa" providerId="ADAL" clId="{8DFDC31F-A544-42C2-BB44-D6A2D43D8762}" dt="2024-09-23T09:38:16.370" v="15" actId="20577"/>
          <ac:spMkLst>
            <pc:docMk/>
            <pc:sldMk cId="3383683484" sldId="1473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DFDC31F-A544-42C2-BB44-D6A2D43D8762}" dt="2024-09-23T09:40:37.183" v="78" actId="20577"/>
        <pc:sldMkLst>
          <pc:docMk/>
          <pc:sldMk cId="2535375063" sldId="1479"/>
        </pc:sldMkLst>
        <pc:spChg chg="mod">
          <ac:chgData name="Tesemma Oli" userId="0f5eeee5-8e6c-4a72-a807-063da83bddfa" providerId="ADAL" clId="{8DFDC31F-A544-42C2-BB44-D6A2D43D8762}" dt="2024-09-23T09:40:37.183" v="78" actId="20577"/>
          <ac:spMkLst>
            <pc:docMk/>
            <pc:sldMk cId="2535375063" sldId="1479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DFDC31F-A544-42C2-BB44-D6A2D43D8762}" dt="2024-09-23T09:44:24.336" v="208" actId="20577"/>
        <pc:sldMkLst>
          <pc:docMk/>
          <pc:sldMk cId="1495319373" sldId="1483"/>
        </pc:sldMkLst>
        <pc:spChg chg="mod">
          <ac:chgData name="Tesemma Oli" userId="0f5eeee5-8e6c-4a72-a807-063da83bddfa" providerId="ADAL" clId="{8DFDC31F-A544-42C2-BB44-D6A2D43D8762}" dt="2024-09-23T09:44:24.336" v="208" actId="20577"/>
          <ac:spMkLst>
            <pc:docMk/>
            <pc:sldMk cId="1495319373" sldId="1483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DFDC31F-A544-42C2-BB44-D6A2D43D8762}" dt="2024-09-23T09:49:43.528" v="426" actId="12"/>
        <pc:sldMkLst>
          <pc:docMk/>
          <pc:sldMk cId="3111319828" sldId="1486"/>
        </pc:sldMkLst>
        <pc:spChg chg="mod">
          <ac:chgData name="Tesemma Oli" userId="0f5eeee5-8e6c-4a72-a807-063da83bddfa" providerId="ADAL" clId="{8DFDC31F-A544-42C2-BB44-D6A2D43D8762}" dt="2024-09-23T09:49:43.528" v="426" actId="12"/>
          <ac:spMkLst>
            <pc:docMk/>
            <pc:sldMk cId="3111319828" sldId="1486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DFDC31F-A544-42C2-BB44-D6A2D43D8762}" dt="2024-09-23T09:51:46.429" v="483" actId="20577"/>
        <pc:sldMkLst>
          <pc:docMk/>
          <pc:sldMk cId="3559324467" sldId="1487"/>
        </pc:sldMkLst>
        <pc:spChg chg="mod">
          <ac:chgData name="Tesemma Oli" userId="0f5eeee5-8e6c-4a72-a807-063da83bddfa" providerId="ADAL" clId="{8DFDC31F-A544-42C2-BB44-D6A2D43D8762}" dt="2024-09-23T09:51:46.429" v="483" actId="20577"/>
          <ac:spMkLst>
            <pc:docMk/>
            <pc:sldMk cId="3559324467" sldId="1487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DFDC31F-A544-42C2-BB44-D6A2D43D8762}" dt="2024-09-23T09:52:46.608" v="561" actId="12"/>
        <pc:sldMkLst>
          <pc:docMk/>
          <pc:sldMk cId="2302118647" sldId="1488"/>
        </pc:sldMkLst>
        <pc:spChg chg="mod">
          <ac:chgData name="Tesemma Oli" userId="0f5eeee5-8e6c-4a72-a807-063da83bddfa" providerId="ADAL" clId="{8DFDC31F-A544-42C2-BB44-D6A2D43D8762}" dt="2024-09-23T09:52:11.200" v="484" actId="20577"/>
          <ac:spMkLst>
            <pc:docMk/>
            <pc:sldMk cId="2302118647" sldId="1488"/>
            <ac:spMk id="2" creationId="{00000000-0000-0000-0000-000000000000}"/>
          </ac:spMkLst>
        </pc:spChg>
        <pc:spChg chg="mod">
          <ac:chgData name="Tesemma Oli" userId="0f5eeee5-8e6c-4a72-a807-063da83bddfa" providerId="ADAL" clId="{8DFDC31F-A544-42C2-BB44-D6A2D43D8762}" dt="2024-09-23T09:52:46.608" v="561" actId="12"/>
          <ac:spMkLst>
            <pc:docMk/>
            <pc:sldMk cId="2302118647" sldId="1488"/>
            <ac:spMk id="3" creationId="{00000000-0000-0000-0000-000000000000}"/>
          </ac:spMkLst>
        </pc:spChg>
      </pc:sldChg>
      <pc:sldChg chg="modSp del mod">
        <pc:chgData name="Tesemma Oli" userId="0f5eeee5-8e6c-4a72-a807-063da83bddfa" providerId="ADAL" clId="{8DFDC31F-A544-42C2-BB44-D6A2D43D8762}" dt="2024-09-23T10:55:01.083" v="952" actId="2696"/>
        <pc:sldMkLst>
          <pc:docMk/>
          <pc:sldMk cId="1427170402" sldId="1489"/>
        </pc:sldMkLst>
        <pc:spChg chg="mod">
          <ac:chgData name="Tesemma Oli" userId="0f5eeee5-8e6c-4a72-a807-063da83bddfa" providerId="ADAL" clId="{8DFDC31F-A544-42C2-BB44-D6A2D43D8762}" dt="2024-09-23T09:57:27.026" v="808" actId="27636"/>
          <ac:spMkLst>
            <pc:docMk/>
            <pc:sldMk cId="1427170402" sldId="1489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DFDC31F-A544-42C2-BB44-D6A2D43D8762}" dt="2024-09-23T09:54:23.015" v="566" actId="20577"/>
        <pc:sldMkLst>
          <pc:docMk/>
          <pc:sldMk cId="3493194268" sldId="1490"/>
        </pc:sldMkLst>
        <pc:spChg chg="mod">
          <ac:chgData name="Tesemma Oli" userId="0f5eeee5-8e6c-4a72-a807-063da83bddfa" providerId="ADAL" clId="{8DFDC31F-A544-42C2-BB44-D6A2D43D8762}" dt="2024-09-23T09:54:23.015" v="566" actId="20577"/>
          <ac:spMkLst>
            <pc:docMk/>
            <pc:sldMk cId="3493194268" sldId="1490"/>
            <ac:spMk id="3" creationId="{00000000-0000-0000-0000-000000000000}"/>
          </ac:spMkLst>
        </pc:spChg>
      </pc:sldChg>
      <pc:sldChg chg="modSp del mod">
        <pc:chgData name="Tesemma Oli" userId="0f5eeee5-8e6c-4a72-a807-063da83bddfa" providerId="ADAL" clId="{8DFDC31F-A544-42C2-BB44-D6A2D43D8762}" dt="2024-09-23T10:55:09.362" v="953" actId="2696"/>
        <pc:sldMkLst>
          <pc:docMk/>
          <pc:sldMk cId="757966810" sldId="1491"/>
        </pc:sldMkLst>
        <pc:spChg chg="mod">
          <ac:chgData name="Tesemma Oli" userId="0f5eeee5-8e6c-4a72-a807-063da83bddfa" providerId="ADAL" clId="{8DFDC31F-A544-42C2-BB44-D6A2D43D8762}" dt="2024-09-23T09:57:41.319" v="812" actId="5793"/>
          <ac:spMkLst>
            <pc:docMk/>
            <pc:sldMk cId="757966810" sldId="1491"/>
            <ac:spMk id="2" creationId="{00000000-0000-0000-0000-000000000000}"/>
          </ac:spMkLst>
        </pc:spChg>
        <pc:spChg chg="mod">
          <ac:chgData name="Tesemma Oli" userId="0f5eeee5-8e6c-4a72-a807-063da83bddfa" providerId="ADAL" clId="{8DFDC31F-A544-42C2-BB44-D6A2D43D8762}" dt="2024-09-23T09:59:39.177" v="951" actId="120"/>
          <ac:spMkLst>
            <pc:docMk/>
            <pc:sldMk cId="757966810" sldId="1491"/>
            <ac:spMk id="3" creationId="{00000000-0000-0000-0000-000000000000}"/>
          </ac:spMkLst>
        </pc:spChg>
      </pc:sldChg>
      <pc:sldChg chg="modSp mod">
        <pc:chgData name="Tesemma Oli" userId="0f5eeee5-8e6c-4a72-a807-063da83bddfa" providerId="ADAL" clId="{8DFDC31F-A544-42C2-BB44-D6A2D43D8762}" dt="2024-09-23T09:55:03.222" v="567" actId="13926"/>
        <pc:sldMkLst>
          <pc:docMk/>
          <pc:sldMk cId="4117170795" sldId="1492"/>
        </pc:sldMkLst>
        <pc:spChg chg="mod">
          <ac:chgData name="Tesemma Oli" userId="0f5eeee5-8e6c-4a72-a807-063da83bddfa" providerId="ADAL" clId="{8DFDC31F-A544-42C2-BB44-D6A2D43D8762}" dt="2024-09-23T09:55:03.222" v="567" actId="13926"/>
          <ac:spMkLst>
            <pc:docMk/>
            <pc:sldMk cId="4117170795" sldId="1492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5915" y="1712123"/>
            <a:ext cx="807239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                          Module.5</a:t>
            </a:r>
          </a:p>
          <a:p>
            <a:r>
              <a:rPr lang="en-US" sz="2400" b="1" dirty="0" smtClean="0"/>
              <a:t>Chapter.13 </a:t>
            </a:r>
            <a:r>
              <a:rPr lang="en-US" sz="2400" b="1" dirty="0" smtClean="0"/>
              <a:t>Pre-procedure client assessment and preparation for vasectomy</a:t>
            </a:r>
            <a:endParaRPr lang="en-US" sz="2400" dirty="0" smtClean="0"/>
          </a:p>
          <a:p>
            <a:pPr algn="ctr">
              <a:defRPr/>
            </a:pPr>
            <a:endParaRPr lang="en-US" sz="2400" b="1" i="1" dirty="0"/>
          </a:p>
          <a:p>
            <a:pPr algn="ctr">
              <a:defRPr/>
            </a:pPr>
            <a:endParaRPr lang="en-US" sz="5400" dirty="0"/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Eligibility Criteria….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75023" lvl="0" indent="0">
              <a:buNone/>
            </a:pPr>
            <a:r>
              <a:rPr lang="en-US" sz="2000" b="1" dirty="0"/>
              <a:t>D (Delay</a:t>
            </a:r>
            <a:r>
              <a:rPr lang="en-US" sz="2000" dirty="0"/>
              <a:t>)-  means postpone vasectomy. 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en-US" sz="2000" dirty="0"/>
              <a:t>Conditions must be treated and resolved Pre vasectomy. </a:t>
            </a:r>
          </a:p>
          <a:p>
            <a:pPr lvl="0"/>
            <a:r>
              <a:rPr lang="en-US" sz="2000" dirty="0"/>
              <a:t>Active sexually transmitted infection</a:t>
            </a:r>
          </a:p>
          <a:p>
            <a:pPr lvl="0"/>
            <a:r>
              <a:rPr lang="en-US" sz="2000" dirty="0"/>
              <a:t>Inflamed (swollen, tender) tip of the penis, sperm ducts, or testicles</a:t>
            </a:r>
          </a:p>
          <a:p>
            <a:pPr lvl="0"/>
            <a:r>
              <a:rPr lang="en-US" sz="2000" dirty="0"/>
              <a:t>Scrotal skin infection or mass in the scrotum</a:t>
            </a:r>
          </a:p>
          <a:p>
            <a:pPr lvl="0"/>
            <a:r>
              <a:rPr lang="en-US" sz="2000" dirty="0"/>
              <a:t>Acute systemic infection or significant gastroenteritis</a:t>
            </a:r>
          </a:p>
          <a:p>
            <a:r>
              <a:rPr lang="en-US" sz="2000" dirty="0" err="1"/>
              <a:t>Filariasis</a:t>
            </a:r>
            <a:r>
              <a:rPr lang="en-US" sz="2000" dirty="0"/>
              <a:t> or elephantiasis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19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Eligibility Criteria….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/>
            <a:r>
              <a:rPr lang="en-US" b="1" dirty="0"/>
              <a:t>S (Special)-</a:t>
            </a:r>
            <a:r>
              <a:rPr lang="en-US" dirty="0"/>
              <a:t>special arrangements to perform the procedure </a:t>
            </a:r>
          </a:p>
          <a:p>
            <a:pPr lvl="0" algn="l"/>
            <a:r>
              <a:rPr lang="en-US" dirty="0"/>
              <a:t>In an equipped settings- back up</a:t>
            </a:r>
          </a:p>
          <a:p>
            <a:pPr lvl="1" algn="l"/>
            <a:r>
              <a:rPr lang="en-US" dirty="0"/>
              <a:t>Hernia in the groin</a:t>
            </a:r>
          </a:p>
          <a:p>
            <a:pPr lvl="1" algn="l"/>
            <a:r>
              <a:rPr lang="en-US" dirty="0"/>
              <a:t>HIV with advanced or severe clinical disease</a:t>
            </a:r>
          </a:p>
          <a:p>
            <a:pPr lvl="1" algn="l"/>
            <a:r>
              <a:rPr lang="en-US" dirty="0"/>
              <a:t>Coagulation disorders </a:t>
            </a:r>
          </a:p>
          <a:p>
            <a:pPr lvl="1" algn="l"/>
            <a:r>
              <a:rPr lang="en-US" dirty="0"/>
              <a:t>Loups with severe thrombocytopenia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24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Non-medical Eligibility Criteria….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/>
              <a:t>Clients who are young,</a:t>
            </a:r>
          </a:p>
          <a:p>
            <a:pPr lvl="0"/>
            <a:r>
              <a:rPr lang="en-US" dirty="0"/>
              <a:t>Who have no or few children,</a:t>
            </a:r>
          </a:p>
          <a:p>
            <a:pPr lvl="0"/>
            <a:r>
              <a:rPr lang="en-US" dirty="0"/>
              <a:t>Who are unmarried or marriage instability,</a:t>
            </a:r>
          </a:p>
          <a:p>
            <a:pPr lvl="0"/>
            <a:r>
              <a:rPr lang="en-US" dirty="0"/>
              <a:t>Who are uncertain about the decision,</a:t>
            </a:r>
          </a:p>
          <a:p>
            <a:pPr lvl="0"/>
            <a:r>
              <a:rPr lang="en-US" dirty="0"/>
              <a:t>who are living in distressed circumstances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18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Proper history and physical examination is mandatory</a:t>
            </a:r>
          </a:p>
          <a:p>
            <a:pPr algn="l"/>
            <a:r>
              <a:rPr lang="en-US" dirty="0"/>
              <a:t>  Pre procedure and post procedure instruction facilitate smooth outcome  </a:t>
            </a:r>
          </a:p>
          <a:p>
            <a:pPr algn="l"/>
            <a:r>
              <a:rPr lang="en-US" dirty="0"/>
              <a:t>Conduct semen analysis three months Post procedure to confirm effectiveness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94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55" y="0"/>
            <a:ext cx="8681155" cy="1083733"/>
          </a:xfrm>
        </p:spPr>
        <p:txBody>
          <a:bodyPr/>
          <a:lstStyle/>
          <a:p>
            <a:r>
              <a:rPr lang="en-US" sz="3200" dirty="0"/>
              <a:t>PREPROCEDURE CLIENT ASSESSMENT AND PREPARATION FOR VASECTOMY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40178"/>
            <a:ext cx="7886700" cy="371404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b="1" i="1" dirty="0"/>
              <a:t>Learning OBJECTIVE:</a:t>
            </a:r>
            <a:endParaRPr lang="en-US" dirty="0"/>
          </a:p>
          <a:p>
            <a:pPr lvl="0" algn="l"/>
            <a:r>
              <a:rPr lang="en-US" dirty="0"/>
              <a:t>Demonstrate the appropriate pre procedure clinical assessment </a:t>
            </a:r>
          </a:p>
          <a:p>
            <a:pPr lvl="0"/>
            <a:r>
              <a:rPr lang="en-US" dirty="0"/>
              <a:t>Identify the client is eligible for vasectomy</a:t>
            </a:r>
          </a:p>
          <a:p>
            <a:pPr algn="l"/>
            <a:r>
              <a:rPr lang="en-US" dirty="0"/>
              <a:t>Explain proper Pre procedure  client instructions for vasectomy</a:t>
            </a:r>
          </a:p>
          <a:p>
            <a:pPr lvl="0"/>
            <a:r>
              <a:rPr lang="en-US" dirty="0"/>
              <a:t>Describe the steps for preparing clients for vasectomy</a:t>
            </a:r>
          </a:p>
          <a:p>
            <a:r>
              <a:rPr lang="en-US" dirty="0"/>
              <a:t> Identify conditions that indicate certain precautions 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83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Pre procedure assessment and instruction</a:t>
            </a:r>
          </a:p>
          <a:p>
            <a:r>
              <a:rPr lang="en-US" dirty="0"/>
              <a:t>Eligibility criteria</a:t>
            </a:r>
          </a:p>
          <a:p>
            <a:r>
              <a:rPr lang="en-US" dirty="0"/>
              <a:t>After the procedure, the client instruction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70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 operative client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Conducted : </a:t>
            </a:r>
          </a:p>
          <a:p>
            <a:pPr lvl="1"/>
            <a:r>
              <a:rPr lang="en-US" dirty="0"/>
              <a:t>To ensure that the client’s decision is voluntary and informed</a:t>
            </a:r>
          </a:p>
          <a:p>
            <a:pPr lvl="1"/>
            <a:r>
              <a:rPr lang="en-US" dirty="0"/>
              <a:t>To determine the client is eligible  for vasectomy.</a:t>
            </a:r>
          </a:p>
          <a:p>
            <a:pPr lvl="1"/>
            <a:r>
              <a:rPr lang="en-US" dirty="0"/>
              <a:t>To identify any conditions that may increase the risks associated with the procedure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75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 procedure client assessment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For each Vasectomy client, the provider must:-</a:t>
            </a:r>
            <a:endParaRPr lang="en-US" sz="4400" dirty="0"/>
          </a:p>
          <a:p>
            <a:r>
              <a:rPr lang="en-US" dirty="0"/>
              <a:t>Take a relevant medical history systematically. </a:t>
            </a:r>
          </a:p>
          <a:p>
            <a:r>
              <a:rPr lang="en-US" dirty="0"/>
              <a:t> Perform a physical exam including</a:t>
            </a:r>
            <a:endParaRPr lang="en-US" sz="4400" dirty="0"/>
          </a:p>
          <a:p>
            <a:pPr lvl="1"/>
            <a:r>
              <a:rPr lang="en-US" sz="1900" dirty="0"/>
              <a:t>general condition and nutritional status,</a:t>
            </a:r>
          </a:p>
          <a:p>
            <a:pPr lvl="1"/>
            <a:r>
              <a:rPr lang="en-US" sz="1900" dirty="0"/>
              <a:t>a scrotal exam for abnormality, and</a:t>
            </a:r>
          </a:p>
          <a:p>
            <a:pPr lvl="1"/>
            <a:r>
              <a:rPr lang="en-US" sz="1900" dirty="0"/>
              <a:t>other exams as indicated by the medical history</a:t>
            </a:r>
          </a:p>
          <a:p>
            <a:r>
              <a:rPr lang="en-US" sz="2400" dirty="0"/>
              <a:t>Perform laboratory tests if indicted</a:t>
            </a:r>
            <a:endParaRPr lang="en-US" sz="27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97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 procedure client assessment…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5023" indent="0">
              <a:buNone/>
            </a:pPr>
            <a:r>
              <a:rPr lang="en-US" dirty="0"/>
              <a:t>Appropriate history </a:t>
            </a:r>
          </a:p>
          <a:p>
            <a:r>
              <a:rPr lang="en-US" dirty="0"/>
              <a:t>History of  b</a:t>
            </a:r>
            <a:r>
              <a:rPr lang="en-US" spc="-5" dirty="0"/>
              <a:t>l</a:t>
            </a:r>
            <a:r>
              <a:rPr lang="en-US" dirty="0"/>
              <a:t>e</a:t>
            </a:r>
            <a:r>
              <a:rPr lang="en-US" spc="-5" dirty="0"/>
              <a:t>e</a:t>
            </a:r>
            <a:r>
              <a:rPr lang="en-US" dirty="0"/>
              <a:t>d</a:t>
            </a:r>
            <a:r>
              <a:rPr lang="en-US" spc="-5" dirty="0"/>
              <a:t>i</a:t>
            </a:r>
            <a:r>
              <a:rPr lang="en-US" dirty="0"/>
              <a:t>ng d</a:t>
            </a:r>
            <a:r>
              <a:rPr lang="en-US" spc="-5" dirty="0"/>
              <a:t>i</a:t>
            </a:r>
            <a:r>
              <a:rPr lang="en-US" dirty="0"/>
              <a:t>sorders</a:t>
            </a:r>
            <a:endParaRPr lang="en-US" dirty="0">
              <a:latin typeface="Calibri"/>
              <a:ea typeface="Times New Roman"/>
              <a:cs typeface="Times New Roman"/>
            </a:endParaRPr>
          </a:p>
          <a:p>
            <a:r>
              <a:rPr lang="en-US" spc="-5" dirty="0"/>
              <a:t>P</a:t>
            </a:r>
            <a:r>
              <a:rPr lang="en-US" spc="5" dirty="0"/>
              <a:t>r</a:t>
            </a:r>
            <a:r>
              <a:rPr lang="en-US" dirty="0"/>
              <a:t>e</a:t>
            </a:r>
            <a:r>
              <a:rPr lang="en-US" spc="-15" dirty="0"/>
              <a:t>v</a:t>
            </a:r>
            <a:r>
              <a:rPr lang="en-US" spc="-5" dirty="0"/>
              <a:t>i</a:t>
            </a:r>
            <a:r>
              <a:rPr lang="en-US" dirty="0"/>
              <a:t>o</a:t>
            </a:r>
            <a:r>
              <a:rPr lang="en-US" spc="-5" dirty="0"/>
              <a:t>u</a:t>
            </a:r>
            <a:r>
              <a:rPr lang="en-US" dirty="0"/>
              <a:t>s</a:t>
            </a:r>
            <a:r>
              <a:rPr lang="en-US" spc="270" dirty="0"/>
              <a:t> </a:t>
            </a:r>
            <a:r>
              <a:rPr lang="en-US" dirty="0"/>
              <a:t>sc</a:t>
            </a:r>
            <a:r>
              <a:rPr lang="en-US" spc="5" dirty="0"/>
              <a:t>r</a:t>
            </a:r>
            <a:r>
              <a:rPr lang="en-US" dirty="0"/>
              <a:t>otal</a:t>
            </a:r>
            <a:r>
              <a:rPr lang="en-US" spc="265" dirty="0"/>
              <a:t> </a:t>
            </a:r>
            <a:r>
              <a:rPr lang="en-US" spc="-15" dirty="0"/>
              <a:t>o</a:t>
            </a:r>
            <a:r>
              <a:rPr lang="en-US" dirty="0"/>
              <a:t>r</a:t>
            </a:r>
            <a:r>
              <a:rPr lang="en-US" spc="275" dirty="0"/>
              <a:t> </a:t>
            </a:r>
            <a:r>
              <a:rPr lang="en-US" spc="-5" dirty="0"/>
              <a:t>i</a:t>
            </a:r>
            <a:r>
              <a:rPr lang="en-US" spc="-15" dirty="0"/>
              <a:t>n</a:t>
            </a:r>
            <a:r>
              <a:rPr lang="en-US" dirty="0"/>
              <a:t>g</a:t>
            </a:r>
            <a:r>
              <a:rPr lang="en-US" spc="-5" dirty="0"/>
              <a:t>ui</a:t>
            </a:r>
            <a:r>
              <a:rPr lang="en-US" dirty="0"/>
              <a:t>n</a:t>
            </a:r>
            <a:r>
              <a:rPr lang="en-US" spc="-5" dirty="0"/>
              <a:t>a</a:t>
            </a:r>
            <a:r>
              <a:rPr lang="en-US" dirty="0"/>
              <a:t>l su</a:t>
            </a:r>
            <a:r>
              <a:rPr lang="en-US" spc="-10" dirty="0"/>
              <a:t>r</a:t>
            </a:r>
            <a:r>
              <a:rPr lang="en-US" spc="10" dirty="0"/>
              <a:t>g</a:t>
            </a:r>
            <a:r>
              <a:rPr lang="en-US" dirty="0"/>
              <a:t>ery</a:t>
            </a:r>
            <a:r>
              <a:rPr lang="en-US" spc="-5" dirty="0"/>
              <a:t> </a:t>
            </a:r>
            <a:r>
              <a:rPr lang="en-US" dirty="0"/>
              <a:t>or</a:t>
            </a:r>
            <a:r>
              <a:rPr lang="en-US" spc="-5" dirty="0"/>
              <a:t> t</a:t>
            </a:r>
            <a:r>
              <a:rPr lang="en-US" spc="5" dirty="0"/>
              <a:t>r</a:t>
            </a:r>
            <a:r>
              <a:rPr lang="en-US" dirty="0"/>
              <a:t>a</a:t>
            </a:r>
            <a:r>
              <a:rPr lang="en-US" spc="-15" dirty="0"/>
              <a:t>u</a:t>
            </a:r>
            <a:r>
              <a:rPr lang="en-US" spc="5" dirty="0"/>
              <a:t>m</a:t>
            </a:r>
            <a:r>
              <a:rPr lang="en-US" dirty="0"/>
              <a:t>a</a:t>
            </a:r>
          </a:p>
          <a:p>
            <a:r>
              <a:rPr lang="en-US" spc="-5" dirty="0"/>
              <a:t>C</a:t>
            </a:r>
            <a:r>
              <a:rPr lang="en-US" dirty="0"/>
              <a:t>ur</a:t>
            </a:r>
            <a:r>
              <a:rPr lang="en-US" spc="5" dirty="0"/>
              <a:t>r</a:t>
            </a:r>
            <a:r>
              <a:rPr lang="en-US" dirty="0"/>
              <a:t>e</a:t>
            </a:r>
            <a:r>
              <a:rPr lang="en-US" spc="-5" dirty="0"/>
              <a:t>n</a:t>
            </a:r>
            <a:r>
              <a:rPr lang="en-US" dirty="0"/>
              <a:t>t or</a:t>
            </a:r>
            <a:r>
              <a:rPr lang="en-US" spc="-5" dirty="0"/>
              <a:t> </a:t>
            </a:r>
            <a:r>
              <a:rPr lang="en-US" dirty="0"/>
              <a:t>p</a:t>
            </a:r>
            <a:r>
              <a:rPr lang="en-US" spc="-5" dirty="0"/>
              <a:t>a</a:t>
            </a:r>
            <a:r>
              <a:rPr lang="en-US" dirty="0"/>
              <a:t>st</a:t>
            </a:r>
            <a:r>
              <a:rPr lang="en-US" spc="-10" dirty="0"/>
              <a:t> </a:t>
            </a:r>
            <a:r>
              <a:rPr lang="en-US" spc="10" dirty="0"/>
              <a:t>g</a:t>
            </a:r>
            <a:r>
              <a:rPr lang="en-US" dirty="0"/>
              <a:t>e</a:t>
            </a:r>
            <a:r>
              <a:rPr lang="en-US" spc="-5" dirty="0"/>
              <a:t>ni</a:t>
            </a:r>
            <a:r>
              <a:rPr lang="en-US" spc="5" dirty="0"/>
              <a:t>t</a:t>
            </a:r>
            <a:r>
              <a:rPr lang="en-US" dirty="0"/>
              <a:t>o</a:t>
            </a:r>
            <a:r>
              <a:rPr lang="en-US" spc="-15" dirty="0"/>
              <a:t>u</a:t>
            </a:r>
            <a:r>
              <a:rPr lang="en-US" spc="5" dirty="0"/>
              <a:t>r</a:t>
            </a:r>
            <a:r>
              <a:rPr lang="en-US" spc="-5" dirty="0"/>
              <a:t>i</a:t>
            </a:r>
            <a:r>
              <a:rPr lang="en-US" dirty="0"/>
              <a:t>n</a:t>
            </a:r>
            <a:r>
              <a:rPr lang="en-US" spc="-5" dirty="0"/>
              <a:t>a</a:t>
            </a:r>
            <a:r>
              <a:rPr lang="en-US" spc="5" dirty="0"/>
              <a:t>r</a:t>
            </a:r>
            <a:r>
              <a:rPr lang="en-US" dirty="0"/>
              <a:t>y </a:t>
            </a:r>
            <a:r>
              <a:rPr lang="en-US" spc="-5" dirty="0"/>
              <a:t>i</a:t>
            </a:r>
            <a:r>
              <a:rPr lang="en-US" dirty="0"/>
              <a:t>n</a:t>
            </a:r>
            <a:r>
              <a:rPr lang="en-US" spc="15" dirty="0"/>
              <a:t>f</a:t>
            </a:r>
            <a:r>
              <a:rPr lang="en-US" dirty="0"/>
              <a:t>e</a:t>
            </a:r>
            <a:r>
              <a:rPr lang="en-US" spc="-15" dirty="0"/>
              <a:t>c</a:t>
            </a:r>
            <a:r>
              <a:rPr lang="en-US" spc="5" dirty="0"/>
              <a:t>t</a:t>
            </a:r>
            <a:r>
              <a:rPr lang="en-US" spc="-5" dirty="0"/>
              <a:t>i</a:t>
            </a:r>
            <a:r>
              <a:rPr lang="en-US" dirty="0"/>
              <a:t>o</a:t>
            </a:r>
            <a:r>
              <a:rPr lang="en-US" spc="-5" dirty="0"/>
              <a:t>n</a:t>
            </a:r>
            <a:r>
              <a:rPr lang="en-US" dirty="0"/>
              <a:t>s, </a:t>
            </a:r>
            <a:r>
              <a:rPr lang="en-US" spc="-5" dirty="0"/>
              <a:t>i</a:t>
            </a:r>
            <a:r>
              <a:rPr lang="en-US" dirty="0"/>
              <a:t>nc</a:t>
            </a:r>
            <a:r>
              <a:rPr lang="en-US" spc="-5" dirty="0"/>
              <a:t>l</a:t>
            </a:r>
            <a:r>
              <a:rPr lang="en-US" dirty="0"/>
              <a:t>u</a:t>
            </a:r>
            <a:r>
              <a:rPr lang="en-US" spc="-5" dirty="0"/>
              <a:t>di</a:t>
            </a:r>
            <a:r>
              <a:rPr lang="en-US" dirty="0"/>
              <a:t>ng</a:t>
            </a:r>
            <a:r>
              <a:rPr lang="en-US" spc="15" dirty="0"/>
              <a:t> </a:t>
            </a:r>
            <a:r>
              <a:rPr lang="en-US" spc="-15" dirty="0"/>
              <a:t>S</a:t>
            </a:r>
            <a:r>
              <a:rPr lang="en-US" dirty="0"/>
              <a:t>TIs</a:t>
            </a:r>
          </a:p>
          <a:p>
            <a:r>
              <a:rPr lang="en-US" spc="-5" dirty="0"/>
              <a:t>Hi</a:t>
            </a:r>
            <a:r>
              <a:rPr lang="en-US" dirty="0"/>
              <a:t>s</a:t>
            </a:r>
            <a:r>
              <a:rPr lang="en-US" spc="5" dirty="0"/>
              <a:t>t</a:t>
            </a:r>
            <a:r>
              <a:rPr lang="en-US" dirty="0"/>
              <a:t>ory</a:t>
            </a:r>
            <a:r>
              <a:rPr lang="en-US" spc="-5" dirty="0"/>
              <a:t> </a:t>
            </a:r>
            <a:r>
              <a:rPr lang="en-US" spc="-10" dirty="0"/>
              <a:t>o</a:t>
            </a:r>
            <a:r>
              <a:rPr lang="en-US" dirty="0"/>
              <a:t>f</a:t>
            </a:r>
            <a:r>
              <a:rPr lang="en-US" spc="10" dirty="0"/>
              <a:t> </a:t>
            </a:r>
            <a:r>
              <a:rPr lang="en-US" dirty="0"/>
              <a:t>se</a:t>
            </a:r>
            <a:r>
              <a:rPr lang="en-US" spc="-15" dirty="0"/>
              <a:t>x</a:t>
            </a:r>
            <a:r>
              <a:rPr lang="en-US" dirty="0"/>
              <a:t>u</a:t>
            </a:r>
            <a:r>
              <a:rPr lang="en-US" spc="-5" dirty="0"/>
              <a:t>a</a:t>
            </a:r>
            <a:r>
              <a:rPr lang="en-US" dirty="0"/>
              <a:t>l </a:t>
            </a:r>
            <a:r>
              <a:rPr lang="en-US" spc="-5" dirty="0"/>
              <a:t>i</a:t>
            </a:r>
            <a:r>
              <a:rPr lang="en-US" spc="5" dirty="0"/>
              <a:t>m</a:t>
            </a:r>
            <a:r>
              <a:rPr lang="en-US" dirty="0"/>
              <a:t>p</a:t>
            </a:r>
            <a:r>
              <a:rPr lang="en-US" spc="-5" dirty="0"/>
              <a:t>ai</a:t>
            </a:r>
            <a:r>
              <a:rPr lang="en-US" spc="5" dirty="0"/>
              <a:t>rm</a:t>
            </a:r>
            <a:r>
              <a:rPr lang="en-US" dirty="0"/>
              <a:t>e</a:t>
            </a:r>
            <a:r>
              <a:rPr lang="en-US" spc="-5" dirty="0"/>
              <a:t>n</a:t>
            </a:r>
            <a:r>
              <a:rPr lang="en-US" dirty="0"/>
              <a:t>t</a:t>
            </a:r>
          </a:p>
          <a:p>
            <a:r>
              <a:rPr lang="en-US" spc="-5" dirty="0"/>
              <a:t>C</a:t>
            </a:r>
            <a:r>
              <a:rPr lang="en-US" dirty="0"/>
              <a:t>ur</a:t>
            </a:r>
            <a:r>
              <a:rPr lang="en-US" spc="5" dirty="0"/>
              <a:t>r</a:t>
            </a:r>
            <a:r>
              <a:rPr lang="en-US" dirty="0"/>
              <a:t>e</a:t>
            </a:r>
            <a:r>
              <a:rPr lang="en-US" spc="-5" dirty="0"/>
              <a:t>n</a:t>
            </a:r>
            <a:r>
              <a:rPr lang="en-US" dirty="0"/>
              <a:t>t </a:t>
            </a:r>
            <a:r>
              <a:rPr lang="en-US" spc="80" dirty="0"/>
              <a:t> </a:t>
            </a:r>
            <a:r>
              <a:rPr lang="en-US" dirty="0"/>
              <a:t>a</a:t>
            </a:r>
            <a:r>
              <a:rPr lang="en-US" spc="-5" dirty="0"/>
              <a:t>n</a:t>
            </a:r>
            <a:r>
              <a:rPr lang="en-US" dirty="0"/>
              <a:t>d </a:t>
            </a:r>
            <a:r>
              <a:rPr lang="en-US" spc="70" dirty="0"/>
              <a:t> </a:t>
            </a:r>
            <a:r>
              <a:rPr lang="en-US" spc="5" dirty="0"/>
              <a:t>r</a:t>
            </a:r>
            <a:r>
              <a:rPr lang="en-US" dirty="0"/>
              <a:t>ec</a:t>
            </a:r>
            <a:r>
              <a:rPr lang="en-US" spc="-5" dirty="0"/>
              <a:t>e</a:t>
            </a:r>
            <a:r>
              <a:rPr lang="en-US" spc="-15" dirty="0"/>
              <a:t>n</a:t>
            </a:r>
            <a:r>
              <a:rPr lang="en-US" dirty="0"/>
              <a:t>t </a:t>
            </a:r>
            <a:r>
              <a:rPr lang="en-US" spc="80" dirty="0"/>
              <a:t> </a:t>
            </a:r>
            <a:r>
              <a:rPr lang="en-US" dirty="0"/>
              <a:t>u</a:t>
            </a:r>
            <a:r>
              <a:rPr lang="en-US" spc="-15" dirty="0"/>
              <a:t>s</a:t>
            </a:r>
            <a:r>
              <a:rPr lang="en-US" dirty="0"/>
              <a:t>e </a:t>
            </a:r>
            <a:r>
              <a:rPr lang="en-US" spc="70" dirty="0"/>
              <a:t> </a:t>
            </a:r>
            <a:r>
              <a:rPr lang="en-US" dirty="0"/>
              <a:t>of </a:t>
            </a:r>
            <a:r>
              <a:rPr lang="en-US" spc="5" dirty="0"/>
              <a:t>m</a:t>
            </a:r>
            <a:r>
              <a:rPr lang="en-US" dirty="0"/>
              <a:t>e</a:t>
            </a:r>
            <a:r>
              <a:rPr lang="en-US" spc="-5" dirty="0"/>
              <a:t>di</a:t>
            </a:r>
            <a:r>
              <a:rPr lang="en-US" dirty="0"/>
              <a:t>cati</a:t>
            </a:r>
            <a:r>
              <a:rPr lang="en-US" spc="-5" dirty="0"/>
              <a:t>o</a:t>
            </a:r>
            <a:r>
              <a:rPr lang="en-US" dirty="0"/>
              <a:t>ns</a:t>
            </a:r>
          </a:p>
          <a:p>
            <a:r>
              <a:rPr lang="en-US" spc="-5" dirty="0"/>
              <a:t>All</a:t>
            </a:r>
            <a:r>
              <a:rPr lang="en-US" dirty="0"/>
              <a:t>er</a:t>
            </a:r>
            <a:r>
              <a:rPr lang="en-US" spc="10" dirty="0"/>
              <a:t>g</a:t>
            </a:r>
            <a:r>
              <a:rPr lang="en-US" dirty="0"/>
              <a:t>y</a:t>
            </a:r>
            <a:r>
              <a:rPr lang="en-US" spc="-5" dirty="0"/>
              <a:t> </a:t>
            </a:r>
            <a:r>
              <a:rPr lang="en-US" spc="5" dirty="0"/>
              <a:t>t</a:t>
            </a:r>
            <a:r>
              <a:rPr lang="en-US" dirty="0"/>
              <a:t>o</a:t>
            </a:r>
            <a:r>
              <a:rPr lang="en-US" spc="-5" dirty="0"/>
              <a:t> </a:t>
            </a:r>
            <a:r>
              <a:rPr lang="en-US" spc="5" dirty="0"/>
              <a:t>m</a:t>
            </a:r>
            <a:r>
              <a:rPr lang="en-US" dirty="0"/>
              <a:t>e</a:t>
            </a:r>
            <a:r>
              <a:rPr lang="en-US" spc="-5" dirty="0"/>
              <a:t>di</a:t>
            </a:r>
            <a:r>
              <a:rPr lang="en-US" dirty="0"/>
              <a:t>cati</a:t>
            </a:r>
            <a:r>
              <a:rPr lang="en-US" spc="-5" dirty="0"/>
              <a:t>o</a:t>
            </a:r>
            <a:r>
              <a:rPr lang="en-US" dirty="0"/>
              <a:t>ns</a:t>
            </a:r>
            <a:endParaRPr lang="en-US" dirty="0">
              <a:latin typeface="Calibri"/>
              <a:ea typeface="Times New Roman"/>
              <a:cs typeface="Times New Roman"/>
            </a:endParaRPr>
          </a:p>
          <a:p>
            <a:endParaRPr lang="en-US" dirty="0">
              <a:latin typeface="Calibri"/>
              <a:ea typeface="Times New Roman"/>
              <a:cs typeface="Times New Roman"/>
            </a:endParaRPr>
          </a:p>
          <a:p>
            <a:endParaRPr lang="en-US" dirty="0">
              <a:latin typeface="Calibri"/>
              <a:ea typeface="Times New Roman"/>
              <a:cs typeface="Times New Roman"/>
            </a:endParaRPr>
          </a:p>
          <a:p>
            <a:endParaRPr lang="en-US" dirty="0">
              <a:latin typeface="Calibri"/>
              <a:ea typeface="Times New Roman"/>
              <a:cs typeface="Times New Roman"/>
            </a:endParaRPr>
          </a:p>
          <a:p>
            <a:endParaRPr lang="en-US" dirty="0">
              <a:latin typeface="Calibri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22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CVS</a:t>
            </a:r>
          </a:p>
          <a:p>
            <a:r>
              <a:rPr lang="en-US" dirty="0"/>
              <a:t>Chest</a:t>
            </a:r>
          </a:p>
          <a:p>
            <a:r>
              <a:rPr lang="en-US" dirty="0"/>
              <a:t>Abdomen</a:t>
            </a:r>
          </a:p>
          <a:p>
            <a:r>
              <a:rPr lang="en-US" dirty="0" err="1"/>
              <a:t>Genitalias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97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Eligibility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en-US" dirty="0"/>
              <a:t>Medical Eligibility Criteria-for consideration of the procedure </a:t>
            </a:r>
          </a:p>
          <a:p>
            <a:pPr algn="l"/>
            <a:r>
              <a:rPr lang="en-US" dirty="0"/>
              <a:t>There are four categories these are: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Accept, 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Delay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Special and </a:t>
            </a: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dirty="0"/>
              <a:t>Caution</a:t>
            </a:r>
          </a:p>
          <a:p>
            <a:pPr algn="l">
              <a:buFont typeface="Courier New" panose="02070309020205020404" pitchFamily="49" charset="0"/>
              <a:buChar char="o"/>
            </a:pPr>
            <a:endParaRPr lang="en-US" dirty="0"/>
          </a:p>
          <a:p>
            <a:pPr marL="175023" indent="0" algn="l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19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Eligibility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b="1" dirty="0"/>
              <a:t>C(Caution)</a:t>
            </a:r>
            <a:r>
              <a:rPr lang="en-US" dirty="0"/>
              <a:t> means the procedure can be performed in a routine setting but with extra preparation and precautions </a:t>
            </a:r>
          </a:p>
          <a:p>
            <a:pPr lvl="0"/>
            <a:r>
              <a:rPr lang="en-US" dirty="0"/>
              <a:t>Previous scrotal surgery or injury</a:t>
            </a:r>
          </a:p>
          <a:p>
            <a:pPr lvl="0"/>
            <a:r>
              <a:rPr lang="en-US" dirty="0"/>
              <a:t>Large </a:t>
            </a:r>
            <a:r>
              <a:rPr lang="en-US" dirty="0" err="1"/>
              <a:t>varicocele</a:t>
            </a:r>
            <a:r>
              <a:rPr lang="en-US" dirty="0"/>
              <a:t> or hydrocele </a:t>
            </a:r>
          </a:p>
          <a:p>
            <a:pPr lvl="0"/>
            <a:r>
              <a:rPr lang="en-US" dirty="0"/>
              <a:t>undescended testicles—one side only  (.</a:t>
            </a:r>
          </a:p>
          <a:p>
            <a:pPr lvl="0"/>
            <a:r>
              <a:rPr lang="en-US" dirty="0"/>
              <a:t>Diabetes</a:t>
            </a:r>
          </a:p>
          <a:p>
            <a:pPr lvl="0"/>
            <a:r>
              <a:rPr lang="en-US" dirty="0"/>
              <a:t>Young age</a:t>
            </a:r>
          </a:p>
          <a:p>
            <a:pPr lvl="0"/>
            <a:r>
              <a:rPr lang="en-US" dirty="0"/>
              <a:t>Depression</a:t>
            </a:r>
          </a:p>
          <a:p>
            <a:pPr lvl="0"/>
            <a:r>
              <a:rPr lang="en-US" dirty="0"/>
              <a:t>Loups with positive (unknown) anti phospholipid antibodies or immune suppressive treatment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17476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4434</TotalTime>
  <Words>491</Words>
  <Application>Microsoft Office PowerPoint</Application>
  <PresentationFormat>On-screen Show (16:9)</PresentationFormat>
  <Paragraphs>129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Climate Change</vt:lpstr>
      <vt:lpstr>2_Office Theme</vt:lpstr>
      <vt:lpstr>PowerPoint Presentation</vt:lpstr>
      <vt:lpstr>PREPROCEDURE CLIENT ASSESSMENT AND PREPARATION FOR VASECTOMY </vt:lpstr>
      <vt:lpstr>Course outline</vt:lpstr>
      <vt:lpstr>Pre operative client assessment</vt:lpstr>
      <vt:lpstr>Pre procedure client assessment </vt:lpstr>
      <vt:lpstr>Pre procedure client assessment… </vt:lpstr>
      <vt:lpstr>PHYSICAL EXAMINATION</vt:lpstr>
      <vt:lpstr>Medical Eligibility Criteria</vt:lpstr>
      <vt:lpstr>Medical Eligibility Criteria</vt:lpstr>
      <vt:lpstr>Medical Eligibility Criteria….</vt:lpstr>
      <vt:lpstr>Medical Eligibility Criteria….</vt:lpstr>
      <vt:lpstr>Non-medical Eligibility Criteria…. </vt:lpstr>
      <vt:lpstr>summery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666</cp:revision>
  <dcterms:created xsi:type="dcterms:W3CDTF">2020-11-12T05:00:09Z</dcterms:created>
  <dcterms:modified xsi:type="dcterms:W3CDTF">2025-10-20T06:17:44Z</dcterms:modified>
</cp:coreProperties>
</file>