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9"/>
  </p:notesMasterIdLst>
  <p:handoutMasterIdLst>
    <p:handoutMasterId r:id="rId20"/>
  </p:handoutMasterIdLst>
  <p:sldIdLst>
    <p:sldId id="1466" r:id="rId3"/>
    <p:sldId id="1491" r:id="rId4"/>
    <p:sldId id="1492" r:id="rId5"/>
    <p:sldId id="1473" r:id="rId6"/>
    <p:sldId id="1468" r:id="rId7"/>
    <p:sldId id="1482" r:id="rId8"/>
    <p:sldId id="1483" r:id="rId9"/>
    <p:sldId id="1484" r:id="rId10"/>
    <p:sldId id="1485" r:id="rId11"/>
    <p:sldId id="1487" r:id="rId12"/>
    <p:sldId id="1489" r:id="rId13"/>
    <p:sldId id="1490" r:id="rId14"/>
    <p:sldId id="1493" r:id="rId15"/>
    <p:sldId id="416" r:id="rId16"/>
    <p:sldId id="1481" r:id="rId17"/>
    <p:sldId id="1467" r:id="rId18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68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DCE3C5D1-9637-46DB-B900-9871F44EAAB3}"/>
    <pc:docChg chg="undo custSel addSld delSld modSld">
      <pc:chgData name="Tesemma Oli" userId="0f5eeee5-8e6c-4a72-a807-063da83bddfa" providerId="ADAL" clId="{DCE3C5D1-9637-46DB-B900-9871F44EAAB3}" dt="2024-09-23T09:12:21.089" v="964" actId="2696"/>
      <pc:docMkLst>
        <pc:docMk/>
      </pc:docMkLst>
      <pc:sldChg chg="modSp mod">
        <pc:chgData name="Tesemma Oli" userId="0f5eeee5-8e6c-4a72-a807-063da83bddfa" providerId="ADAL" clId="{DCE3C5D1-9637-46DB-B900-9871F44EAAB3}" dt="2024-09-23T08:52:29.954" v="439" actId="20577"/>
        <pc:sldMkLst>
          <pc:docMk/>
          <pc:sldMk cId="1357078398" sldId="1468"/>
        </pc:sldMkLst>
        <pc:spChg chg="mod">
          <ac:chgData name="Tesemma Oli" userId="0f5eeee5-8e6c-4a72-a807-063da83bddfa" providerId="ADAL" clId="{DCE3C5D1-9637-46DB-B900-9871F44EAAB3}" dt="2024-09-23T08:52:29.954" v="439" actId="20577"/>
          <ac:spMkLst>
            <pc:docMk/>
            <pc:sldMk cId="1357078398" sldId="1468"/>
            <ac:spMk id="3" creationId="{E1110DCC-AFD1-4DAC-A8E2-FE0850F783E2}"/>
          </ac:spMkLst>
        </pc:spChg>
      </pc:sldChg>
      <pc:sldChg chg="del">
        <pc:chgData name="Tesemma Oli" userId="0f5eeee5-8e6c-4a72-a807-063da83bddfa" providerId="ADAL" clId="{DCE3C5D1-9637-46DB-B900-9871F44EAAB3}" dt="2024-09-23T08:48:29.757" v="309" actId="2696"/>
        <pc:sldMkLst>
          <pc:docMk/>
          <pc:sldMk cId="1350566199" sldId="1470"/>
        </pc:sldMkLst>
      </pc:sldChg>
      <pc:sldChg chg="modSp mod">
        <pc:chgData name="Tesemma Oli" userId="0f5eeee5-8e6c-4a72-a807-063da83bddfa" providerId="ADAL" clId="{DCE3C5D1-9637-46DB-B900-9871F44EAAB3}" dt="2024-09-23T08:47:23.898" v="308" actId="120"/>
        <pc:sldMkLst>
          <pc:docMk/>
          <pc:sldMk cId="675035882" sldId="1473"/>
        </pc:sldMkLst>
        <pc:spChg chg="mod">
          <ac:chgData name="Tesemma Oli" userId="0f5eeee5-8e6c-4a72-a807-063da83bddfa" providerId="ADAL" clId="{DCE3C5D1-9637-46DB-B900-9871F44EAAB3}" dt="2024-09-23T08:47:23.898" v="308" actId="120"/>
          <ac:spMkLst>
            <pc:docMk/>
            <pc:sldMk cId="675035882" sldId="1473"/>
            <ac:spMk id="3" creationId="{485F0FF2-AF0A-44D6-8BAC-0F3F628C63F5}"/>
          </ac:spMkLst>
        </pc:spChg>
      </pc:sldChg>
      <pc:sldChg chg="modSp mod">
        <pc:chgData name="Tesemma Oli" userId="0f5eeee5-8e6c-4a72-a807-063da83bddfa" providerId="ADAL" clId="{DCE3C5D1-9637-46DB-B900-9871F44EAAB3}" dt="2024-09-23T09:08:31.315" v="922" actId="20577"/>
        <pc:sldMkLst>
          <pc:docMk/>
          <pc:sldMk cId="3698775974" sldId="1481"/>
        </pc:sldMkLst>
        <pc:spChg chg="mod">
          <ac:chgData name="Tesemma Oli" userId="0f5eeee5-8e6c-4a72-a807-063da83bddfa" providerId="ADAL" clId="{DCE3C5D1-9637-46DB-B900-9871F44EAAB3}" dt="2024-09-23T09:08:31.315" v="922" actId="20577"/>
          <ac:spMkLst>
            <pc:docMk/>
            <pc:sldMk cId="3698775974" sldId="1481"/>
            <ac:spMk id="3" creationId="{2B3A88F3-0E82-4069-A2D8-9EE6387184A9}"/>
          </ac:spMkLst>
        </pc:spChg>
      </pc:sldChg>
      <pc:sldChg chg="modSp mod">
        <pc:chgData name="Tesemma Oli" userId="0f5eeee5-8e6c-4a72-a807-063da83bddfa" providerId="ADAL" clId="{DCE3C5D1-9637-46DB-B900-9871F44EAAB3}" dt="2024-09-23T08:55:14.649" v="552" actId="120"/>
        <pc:sldMkLst>
          <pc:docMk/>
          <pc:sldMk cId="2989920295" sldId="1482"/>
        </pc:sldMkLst>
        <pc:spChg chg="mod">
          <ac:chgData name="Tesemma Oli" userId="0f5eeee5-8e6c-4a72-a807-063da83bddfa" providerId="ADAL" clId="{DCE3C5D1-9637-46DB-B900-9871F44EAAB3}" dt="2024-09-23T08:52:58.322" v="443" actId="5793"/>
          <ac:spMkLst>
            <pc:docMk/>
            <pc:sldMk cId="2989920295" sldId="1482"/>
            <ac:spMk id="2" creationId="{29F1725C-301E-4FAE-BD39-140EB82C0CB3}"/>
          </ac:spMkLst>
        </pc:spChg>
        <pc:spChg chg="mod">
          <ac:chgData name="Tesemma Oli" userId="0f5eeee5-8e6c-4a72-a807-063da83bddfa" providerId="ADAL" clId="{DCE3C5D1-9637-46DB-B900-9871F44EAAB3}" dt="2024-09-23T08:55:14.649" v="552" actId="120"/>
          <ac:spMkLst>
            <pc:docMk/>
            <pc:sldMk cId="2989920295" sldId="1482"/>
            <ac:spMk id="3" creationId="{36478B05-5C97-4580-BAD1-A3498D48A209}"/>
          </ac:spMkLst>
        </pc:spChg>
      </pc:sldChg>
      <pc:sldChg chg="modSp mod">
        <pc:chgData name="Tesemma Oli" userId="0f5eeee5-8e6c-4a72-a807-063da83bddfa" providerId="ADAL" clId="{DCE3C5D1-9637-46DB-B900-9871F44EAAB3}" dt="2024-09-23T08:56:10.323" v="557" actId="120"/>
        <pc:sldMkLst>
          <pc:docMk/>
          <pc:sldMk cId="192227235" sldId="1483"/>
        </pc:sldMkLst>
        <pc:spChg chg="mod">
          <ac:chgData name="Tesemma Oli" userId="0f5eeee5-8e6c-4a72-a807-063da83bddfa" providerId="ADAL" clId="{DCE3C5D1-9637-46DB-B900-9871F44EAAB3}" dt="2024-09-23T08:55:30.504" v="556" actId="5793"/>
          <ac:spMkLst>
            <pc:docMk/>
            <pc:sldMk cId="192227235" sldId="1483"/>
            <ac:spMk id="2" creationId="{A7977406-2499-4FEF-B4D0-CCC1880585B0}"/>
          </ac:spMkLst>
        </pc:spChg>
        <pc:spChg chg="mod">
          <ac:chgData name="Tesemma Oli" userId="0f5eeee5-8e6c-4a72-a807-063da83bddfa" providerId="ADAL" clId="{DCE3C5D1-9637-46DB-B900-9871F44EAAB3}" dt="2024-09-23T08:56:10.323" v="557" actId="120"/>
          <ac:spMkLst>
            <pc:docMk/>
            <pc:sldMk cId="192227235" sldId="1483"/>
            <ac:spMk id="3" creationId="{8BF09EEA-6467-4CB4-9511-F8DB47CD7885}"/>
          </ac:spMkLst>
        </pc:spChg>
      </pc:sldChg>
      <pc:sldChg chg="modSp mod">
        <pc:chgData name="Tesemma Oli" userId="0f5eeee5-8e6c-4a72-a807-063da83bddfa" providerId="ADAL" clId="{DCE3C5D1-9637-46DB-B900-9871F44EAAB3}" dt="2024-09-23T08:57:53.763" v="612" actId="20577"/>
        <pc:sldMkLst>
          <pc:docMk/>
          <pc:sldMk cId="4082581884" sldId="1484"/>
        </pc:sldMkLst>
        <pc:spChg chg="mod">
          <ac:chgData name="Tesemma Oli" userId="0f5eeee5-8e6c-4a72-a807-063da83bddfa" providerId="ADAL" clId="{DCE3C5D1-9637-46DB-B900-9871F44EAAB3}" dt="2024-09-23T08:57:53.763" v="612" actId="20577"/>
          <ac:spMkLst>
            <pc:docMk/>
            <pc:sldMk cId="4082581884" sldId="1484"/>
            <ac:spMk id="3" creationId="{022A7469-8A01-435D-900A-B8DFC60B490C}"/>
          </ac:spMkLst>
        </pc:spChg>
      </pc:sldChg>
      <pc:sldChg chg="modSp mod">
        <pc:chgData name="Tesemma Oli" userId="0f5eeee5-8e6c-4a72-a807-063da83bddfa" providerId="ADAL" clId="{DCE3C5D1-9637-46DB-B900-9871F44EAAB3}" dt="2024-09-23T09:01:50.899" v="910" actId="20577"/>
        <pc:sldMkLst>
          <pc:docMk/>
          <pc:sldMk cId="466168131" sldId="1485"/>
        </pc:sldMkLst>
        <pc:spChg chg="mod">
          <ac:chgData name="Tesemma Oli" userId="0f5eeee5-8e6c-4a72-a807-063da83bddfa" providerId="ADAL" clId="{DCE3C5D1-9637-46DB-B900-9871F44EAAB3}" dt="2024-09-23T08:58:21.188" v="617" actId="255"/>
          <ac:spMkLst>
            <pc:docMk/>
            <pc:sldMk cId="466168131" sldId="1485"/>
            <ac:spMk id="2" creationId="{3CD94818-2222-4349-A56F-5837734508CA}"/>
          </ac:spMkLst>
        </pc:spChg>
        <pc:spChg chg="mod">
          <ac:chgData name="Tesemma Oli" userId="0f5eeee5-8e6c-4a72-a807-063da83bddfa" providerId="ADAL" clId="{DCE3C5D1-9637-46DB-B900-9871F44EAAB3}" dt="2024-09-23T09:01:50.899" v="910" actId="20577"/>
          <ac:spMkLst>
            <pc:docMk/>
            <pc:sldMk cId="466168131" sldId="1485"/>
            <ac:spMk id="3" creationId="{02863E33-F0E1-421E-BAC4-C97873DB8586}"/>
          </ac:spMkLst>
        </pc:spChg>
      </pc:sldChg>
      <pc:sldChg chg="modSp del mod">
        <pc:chgData name="Tesemma Oli" userId="0f5eeee5-8e6c-4a72-a807-063da83bddfa" providerId="ADAL" clId="{DCE3C5D1-9637-46DB-B900-9871F44EAAB3}" dt="2024-09-23T09:12:21.089" v="964" actId="2696"/>
        <pc:sldMkLst>
          <pc:docMk/>
          <pc:sldMk cId="2157437713" sldId="1488"/>
        </pc:sldMkLst>
        <pc:spChg chg="mod">
          <ac:chgData name="Tesemma Oli" userId="0f5eeee5-8e6c-4a72-a807-063da83bddfa" providerId="ADAL" clId="{DCE3C5D1-9637-46DB-B900-9871F44EAAB3}" dt="2024-09-23T09:11:22.838" v="958" actId="21"/>
          <ac:spMkLst>
            <pc:docMk/>
            <pc:sldMk cId="2157437713" sldId="1488"/>
            <ac:spMk id="2" creationId="{6B1AE46C-47C1-4633-95A7-7F63CF42B794}"/>
          </ac:spMkLst>
        </pc:spChg>
        <pc:spChg chg="mod">
          <ac:chgData name="Tesemma Oli" userId="0f5eeee5-8e6c-4a72-a807-063da83bddfa" providerId="ADAL" clId="{DCE3C5D1-9637-46DB-B900-9871F44EAAB3}" dt="2024-09-23T09:12:04.437" v="961" actId="21"/>
          <ac:spMkLst>
            <pc:docMk/>
            <pc:sldMk cId="2157437713" sldId="1488"/>
            <ac:spMk id="3" creationId="{44ABA4E1-BAF8-45B6-B985-71501664CEC9}"/>
          </ac:spMkLst>
        </pc:spChg>
      </pc:sldChg>
      <pc:sldChg chg="modSp mod">
        <pc:chgData name="Tesemma Oli" userId="0f5eeee5-8e6c-4a72-a807-063da83bddfa" providerId="ADAL" clId="{DCE3C5D1-9637-46DB-B900-9871F44EAAB3}" dt="2024-09-23T08:43:33.028" v="215" actId="5793"/>
        <pc:sldMkLst>
          <pc:docMk/>
          <pc:sldMk cId="2695263548" sldId="1491"/>
        </pc:sldMkLst>
        <pc:spChg chg="mod">
          <ac:chgData name="Tesemma Oli" userId="0f5eeee5-8e6c-4a72-a807-063da83bddfa" providerId="ADAL" clId="{DCE3C5D1-9637-46DB-B900-9871F44EAAB3}" dt="2024-09-23T08:41:12.443" v="208" actId="20577"/>
          <ac:spMkLst>
            <pc:docMk/>
            <pc:sldMk cId="2695263548" sldId="1491"/>
            <ac:spMk id="2" creationId="{091445B3-6C2B-4926-B387-B1981B208547}"/>
          </ac:spMkLst>
        </pc:spChg>
        <pc:spChg chg="mod">
          <ac:chgData name="Tesemma Oli" userId="0f5eeee5-8e6c-4a72-a807-063da83bddfa" providerId="ADAL" clId="{DCE3C5D1-9637-46DB-B900-9871F44EAAB3}" dt="2024-09-23T08:43:33.028" v="215" actId="5793"/>
          <ac:spMkLst>
            <pc:docMk/>
            <pc:sldMk cId="2695263548" sldId="1491"/>
            <ac:spMk id="3" creationId="{596F2512-4ABA-484B-964F-FC8C594E2F3B}"/>
          </ac:spMkLst>
        </pc:spChg>
      </pc:sldChg>
      <pc:sldChg chg="modSp new mod">
        <pc:chgData name="Tesemma Oli" userId="0f5eeee5-8e6c-4a72-a807-063da83bddfa" providerId="ADAL" clId="{DCE3C5D1-9637-46DB-B900-9871F44EAAB3}" dt="2024-09-23T09:12:11.341" v="963" actId="27636"/>
        <pc:sldMkLst>
          <pc:docMk/>
          <pc:sldMk cId="1771352398" sldId="1493"/>
        </pc:sldMkLst>
        <pc:spChg chg="mod">
          <ac:chgData name="Tesemma Oli" userId="0f5eeee5-8e6c-4a72-a807-063da83bddfa" providerId="ADAL" clId="{DCE3C5D1-9637-46DB-B900-9871F44EAAB3}" dt="2024-09-23T09:11:41.224" v="960" actId="255"/>
          <ac:spMkLst>
            <pc:docMk/>
            <pc:sldMk cId="1771352398" sldId="1493"/>
            <ac:spMk id="2" creationId="{40EB08B4-6364-3390-21BB-F4AA1E88F929}"/>
          </ac:spMkLst>
        </pc:spChg>
        <pc:spChg chg="mod">
          <ac:chgData name="Tesemma Oli" userId="0f5eeee5-8e6c-4a72-a807-063da83bddfa" providerId="ADAL" clId="{DCE3C5D1-9637-46DB-B900-9871F44EAAB3}" dt="2024-09-23T09:12:11.341" v="963" actId="27636"/>
          <ac:spMkLst>
            <pc:docMk/>
            <pc:sldMk cId="1771352398" sldId="1493"/>
            <ac:spMk id="3" creationId="{07E6EFD8-E31C-582C-6EA7-8383E40A1C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447" y="213969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</p:spPr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344C230-7F8F-4A21-BB15-DF72108F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290" y="284319"/>
            <a:ext cx="7821038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/>
              <a:t>Module:5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/>
              <a:t>Chapter.12 </a:t>
            </a:r>
            <a:r>
              <a:rPr kumimoji="0" lang="en-US" altLang="en-US" sz="24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 specific counseling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kumimoji="0" lang="en-US" altLang="en-US" sz="24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vasectomy</a:t>
            </a:r>
            <a:endParaRPr kumimoji="0" lang="en-US" altLang="en-US" sz="2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70DE13-CBC9-4824-A5CB-02033420F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Informed Choice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03E433-851E-4CE0-B2D8-6099CD74A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Informed Choice  </a:t>
            </a:r>
          </a:p>
          <a:p>
            <a:r>
              <a:rPr lang="en-US" dirty="0"/>
              <a:t>Informed choice and informed consent are related but quite different in their intent.</a:t>
            </a:r>
          </a:p>
          <a:p>
            <a:r>
              <a:rPr lang="en-US" dirty="0"/>
              <a:t> Informed choice is making sure clients are informed about all methods available and choose the best options. </a:t>
            </a:r>
          </a:p>
          <a:p>
            <a:r>
              <a:rPr lang="en-US" dirty="0"/>
              <a:t>The purpose of informed choice is to ensure that all clients choose the best option/s for their health.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46E1A7-6278-4561-B750-0042C2EF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00D819-A340-42AD-8038-0BC08BCA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BC2939-E3A1-4156-8E4F-1E0DB879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43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4E378B-6279-4586-804D-911D0D5A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B4CD59-212C-4699-9066-805E50FAA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Informed Written Consent</a:t>
            </a:r>
          </a:p>
          <a:p>
            <a:pPr algn="l"/>
            <a:r>
              <a:rPr lang="en-US" dirty="0"/>
              <a:t>Informed consent means that a client understands the chosen medical procedure and the other options and then agrees to receive the  care. </a:t>
            </a:r>
          </a:p>
          <a:p>
            <a:r>
              <a:rPr lang="en-US" dirty="0"/>
              <a:t>Informed consent alone does not constitute informed choice.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679EE1-5CA5-4E6D-A024-5C8BCDAA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FA34FF-C659-4419-A347-4DF90201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E7CEA5-27F0-4792-8878-FED54B0A3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03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9309F2-0FC3-4494-A409-D0B78504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E65E0B-9F6B-483B-900B-75CD15931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provider must ensure that the client has made an informed and voluntary decision before signing the consent form.</a:t>
            </a:r>
          </a:p>
          <a:p>
            <a:r>
              <a:rPr lang="en-US" sz="2400" dirty="0"/>
              <a:t>Clients must be encouraged to ask questions to clarify their doubts, if any.</a:t>
            </a:r>
          </a:p>
          <a:p>
            <a:r>
              <a:rPr lang="en-US" sz="2400" dirty="0"/>
              <a:t>Clients must be told that they have the option of deciding against the procedure at any time before the procedure.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675332-DE9E-4A53-B4FD-87B4AD203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78417B-2267-4883-8A54-D5CA2B87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5283D1-174B-4E09-A2E3-BBF1F31C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B08B4-6364-3390-21BB-F4AA1E88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 and Post Procedure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E6EFD8-E31C-582C-6EA7-8383E40A1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en-US" sz="3200" dirty="0"/>
              <a:t>To come with tight under wearing</a:t>
            </a:r>
          </a:p>
          <a:p>
            <a:pPr algn="l"/>
            <a:r>
              <a:rPr lang="en-US" sz="3200" dirty="0"/>
              <a:t>The client receives instructions on what to do after he leaves the clinic or hospital.</a:t>
            </a:r>
          </a:p>
          <a:p>
            <a:pPr algn="l"/>
            <a:r>
              <a:rPr lang="en-US" sz="3200" dirty="0"/>
              <a:t>The client needs to rest for 30 minutes after vasectomy, </a:t>
            </a:r>
          </a:p>
          <a:p>
            <a:pPr algn="l"/>
            <a:r>
              <a:rPr lang="en-US" sz="3200" dirty="0"/>
              <a:t>Usually, can leave within half an hour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A3FC7C-FA75-3617-1AB8-D98A163E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513471-DE12-815A-B5CE-E47A0696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8DDA73-8728-E002-BCCD-1DAED14D1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52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C1A32-C516-4762-BAD8-949EDC41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Follow-up Counselling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D92B5E-98B9-4A58-A28E-55744A03C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5023" indent="0">
              <a:buNone/>
            </a:pPr>
            <a:endParaRPr lang="en-US" dirty="0"/>
          </a:p>
          <a:p>
            <a:pPr marL="175023" indent="0">
              <a:buNone/>
            </a:pPr>
            <a:r>
              <a:rPr lang="en-US" dirty="0"/>
              <a:t>Information provided after the procedure is reinforced.</a:t>
            </a:r>
          </a:p>
          <a:p>
            <a:r>
              <a:rPr lang="en-US" dirty="0"/>
              <a:t> Listening attentively and be prepared to answer questions</a:t>
            </a:r>
          </a:p>
          <a:p>
            <a:r>
              <a:rPr lang="en-US" dirty="0"/>
              <a:t>Client may have problems experienced after the procedure.</a:t>
            </a:r>
          </a:p>
          <a:p>
            <a:r>
              <a:rPr lang="en-US" dirty="0"/>
              <a:t>Listening and responding helps to cope with common problems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CAA912-2335-43E1-AC73-F8158CA2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1DEB-98AF-407C-AEA7-2F9995D5699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15196-0A04-4264-AC2A-95B4A49F5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4510A-C7EA-4D29-B9DF-4B9DE3BE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3B387F-FA17-425E-A971-FD8E4F483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3A88F3-0E82-4069-A2D8-9EE63871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936305"/>
            <a:ext cx="8343900" cy="3657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/>
              <a:t>Counseling should be in a welcoming environment</a:t>
            </a:r>
          </a:p>
          <a:p>
            <a:pPr algn="l"/>
            <a:r>
              <a:rPr lang="en-US" dirty="0"/>
              <a:t>FP counseling should include information that help a client to make an informed decision </a:t>
            </a:r>
          </a:p>
          <a:p>
            <a:pPr algn="l"/>
            <a:r>
              <a:rPr lang="en-US" dirty="0"/>
              <a:t>Discussing on informed choice, a client’s right to choose. </a:t>
            </a:r>
          </a:p>
          <a:p>
            <a:pPr algn="l"/>
            <a:r>
              <a:rPr lang="en-US" dirty="0"/>
              <a:t>Help the client carry out his  decision and reduce possible regret after the procedure</a:t>
            </a:r>
          </a:p>
          <a:p>
            <a:pPr algn="l"/>
            <a:r>
              <a:rPr lang="en-US" dirty="0"/>
              <a:t>Make appropriate post procedure follow up</a:t>
            </a:r>
          </a:p>
          <a:p>
            <a:pPr marL="175023" indent="0" algn="l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7B2545-C1F8-4656-B67C-CA374F18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C0C4FD-9023-4DA2-8972-D15F7A272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267FA4-F290-45EA-93A9-D39B6E4E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75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1445B3-6C2B-4926-B387-B1981B208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6F2512-4ABA-484B-964F-FC8C594E2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36305"/>
            <a:ext cx="8286750" cy="3657600"/>
          </a:xfrm>
        </p:spPr>
        <p:txBody>
          <a:bodyPr>
            <a:normAutofit/>
          </a:bodyPr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Conduct appropriate method specific counseling on vasectomy 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Demonstrate adequate knowledge and skill on counseling for vasectomy 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5023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D01266-81A8-4A6A-8EE9-D733AB37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ABD8D6-ACA8-4DAC-9935-6F813F218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CD323B-1407-43D2-836C-B5C70BB8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63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65DEF5-1420-41FF-96D4-0EA900A4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30E8CC-9BE5-488F-ADBF-EC1E7F8CE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936305"/>
            <a:ext cx="8599715" cy="3657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 to general counseling </a:t>
            </a:r>
          </a:p>
          <a:p>
            <a:pPr algn="l"/>
            <a:r>
              <a:rPr lang="en-US" dirty="0"/>
              <a:t>Method specific counseling for vasectomy</a:t>
            </a:r>
          </a:p>
          <a:p>
            <a:pPr algn="l"/>
            <a:r>
              <a:rPr lang="en-US" dirty="0"/>
              <a:t>Guiding principles</a:t>
            </a:r>
          </a:p>
          <a:p>
            <a:pPr algn="l"/>
            <a:r>
              <a:rPr lang="en-US" dirty="0"/>
              <a:t>Discussion on characteristics of vasectomy</a:t>
            </a:r>
          </a:p>
          <a:p>
            <a:pPr algn="l"/>
            <a:r>
              <a:rPr lang="en-US" dirty="0"/>
              <a:t>Informed choice and informed consent</a:t>
            </a:r>
          </a:p>
          <a:p>
            <a:pPr algn="l"/>
            <a:r>
              <a:rPr lang="en-US" dirty="0"/>
              <a:t>Pre and Post Procedure instructions</a:t>
            </a:r>
          </a:p>
          <a:p>
            <a:r>
              <a:rPr lang="en-US" dirty="0"/>
              <a:t>Summary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3F6DF2-CCD7-4A4B-AE73-9918A319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5BDEA5-7653-4F6E-9E8A-1DA192090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986640-1B61-46F7-BC24-95C01916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4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A34434-F0FB-41D2-A200-DA4FC4EC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counseling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5F0FF2-AF0A-44D6-8BAC-0F3F628C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Counseling is done for FP all clients. </a:t>
            </a:r>
          </a:p>
          <a:p>
            <a:pPr algn="l"/>
            <a:r>
              <a:rPr lang="en-US" dirty="0"/>
              <a:t>Aim is to provide informed choice, </a:t>
            </a:r>
          </a:p>
          <a:p>
            <a:pPr algn="l"/>
            <a:r>
              <a:rPr lang="en-US" dirty="0"/>
              <a:t> Enables clients to make a sound decision on the chosen method. </a:t>
            </a:r>
          </a:p>
          <a:p>
            <a:pPr algn="l"/>
            <a:r>
              <a:rPr lang="en-US" dirty="0"/>
              <a:t> Method specific counseling must be given on the chosen method.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290CC9-8DA0-45C5-B3F2-5F4BEB10E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BCBA21-7EAD-4AC9-9F8C-9CCE2A81D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F87DC8-0E8E-419D-A2E0-FA8BBE07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3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744AE-FDFA-4EF0-A03C-470314E4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</p:spPr>
        <p:txBody>
          <a:bodyPr/>
          <a:lstStyle/>
          <a:p>
            <a:r>
              <a:rPr lang="en-US" dirty="0"/>
              <a:t>Guiding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10DCC-AFD1-4DAC-A8E2-FE0850F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75023" indent="0">
              <a:buNone/>
            </a:pPr>
            <a:r>
              <a:rPr lang="en-US" sz="2800" dirty="0"/>
              <a:t>A friendly counselor </a:t>
            </a:r>
          </a:p>
          <a:p>
            <a:r>
              <a:rPr lang="en-US" sz="2800" dirty="0"/>
              <a:t> Maintain audio visual privacy and </a:t>
            </a:r>
          </a:p>
          <a:p>
            <a:r>
              <a:rPr lang="en-US" sz="2800" dirty="0"/>
              <a:t>Keeps clients’ confidentiality </a:t>
            </a:r>
          </a:p>
          <a:p>
            <a:r>
              <a:rPr lang="en-US" sz="2800" dirty="0"/>
              <a:t>Listens to a man’s concerns, answers his questions.  </a:t>
            </a:r>
          </a:p>
          <a:p>
            <a:pPr algn="l"/>
            <a:r>
              <a:rPr lang="en-US" sz="2800" dirty="0"/>
              <a:t>Provide relevant, adequate, clear and practical information on the procedure.</a:t>
            </a:r>
          </a:p>
          <a:p>
            <a:pPr algn="l"/>
            <a:r>
              <a:rPr lang="en-US" sz="2800" dirty="0"/>
              <a:t>Involving his partner in counseling can be helpful but is not a requirement</a:t>
            </a:r>
          </a:p>
          <a:p>
            <a:r>
              <a:rPr lang="en-US" sz="2800" dirty="0"/>
              <a:t>Adequately counselling to enable clients for informed consent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13F19-8D88-4D12-B887-EEAB1944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9F2B2-4770-4621-9DB0-A64D796C3F6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E08610-8951-4D16-AB6C-FB241C25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6386C-0AA1-4737-A722-2D9DC9D5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7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F1725C-301E-4FAE-BD39-140EB82C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42" y="212651"/>
            <a:ext cx="7948908" cy="619016"/>
          </a:xfrm>
        </p:spPr>
        <p:txBody>
          <a:bodyPr/>
          <a:lstStyle/>
          <a:p>
            <a:r>
              <a:rPr lang="en-US" dirty="0"/>
              <a:t>Guiding principles…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478B05-5C97-4580-BAD1-A3498D48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75023" indent="0" algn="l">
              <a:buNone/>
            </a:pPr>
            <a:r>
              <a:rPr lang="en-US" sz="3700" dirty="0"/>
              <a:t>Counseling for vasectomy should include: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The method  is permanent - irreversible.  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Advantages and disadvantages of the procedure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Availability of method options- temporary methods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Description of the procedure</a:t>
            </a:r>
          </a:p>
          <a:p>
            <a:pPr marL="175023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7C9961-0854-4049-BB76-B7D7C2BA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1E0E8C-B681-4446-808C-BBB1CF8EA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50EADD-4B9C-4400-A66B-ECC9D68D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20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977406-2499-4FEF-B4D0-CCC18805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Guiding principles…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F09EEA-6467-4CB4-9511-F8DB47CD7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Pre- and post-operative instructions </a:t>
            </a:r>
          </a:p>
          <a:p>
            <a:r>
              <a:rPr lang="en-US" dirty="0"/>
              <a:t>Encouragement of questions and provision of accurate answers.</a:t>
            </a:r>
          </a:p>
          <a:p>
            <a:r>
              <a:rPr lang="en-US" dirty="0"/>
              <a:t>Reassurance of the right to change the decision without loss of services.</a:t>
            </a:r>
          </a:p>
          <a:p>
            <a:pPr algn="l"/>
            <a:r>
              <a:rPr lang="en-US" dirty="0"/>
              <a:t>Complete informed consent form and let the client sign it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9A933F-5F28-4D77-8103-28AF974E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5B9F1-D9BC-4F1D-91DC-D9D454473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14D63-5E5C-49B5-B4D7-357C5227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300D5A-DA23-4A2F-85BA-1CB62B47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2651"/>
            <a:ext cx="8336604" cy="619016"/>
          </a:xfrm>
        </p:spPr>
        <p:txBody>
          <a:bodyPr/>
          <a:lstStyle/>
          <a:p>
            <a:r>
              <a:rPr lang="en-US" sz="3200" dirty="0"/>
              <a:t>Discussion on characteristics of vasectomy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2A7469-8A01-435D-900A-B8DFC60B4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5023" indent="0">
              <a:buNone/>
            </a:pPr>
            <a:r>
              <a:rPr lang="en-US" dirty="0"/>
              <a:t>Explaining the effects of vasectomy to the client</a:t>
            </a:r>
          </a:p>
          <a:p>
            <a:r>
              <a:rPr lang="en-US" dirty="0"/>
              <a:t>How vasectomy works</a:t>
            </a:r>
          </a:p>
          <a:p>
            <a:r>
              <a:rPr lang="en-US" dirty="0"/>
              <a:t>Vas deferens tied and cut – no sperm passage</a:t>
            </a:r>
          </a:p>
          <a:p>
            <a:r>
              <a:rPr lang="en-US" dirty="0"/>
              <a:t>The sperms are produced in the testes</a:t>
            </a:r>
          </a:p>
          <a:p>
            <a:r>
              <a:rPr lang="en-US" dirty="0"/>
              <a:t>He will be able to have normal erection</a:t>
            </a:r>
          </a:p>
          <a:p>
            <a:r>
              <a:rPr lang="en-US" dirty="0"/>
              <a:t>His sexual desire will not be affected and able to ejaculate normally</a:t>
            </a:r>
          </a:p>
          <a:p>
            <a:r>
              <a:rPr lang="en-US" dirty="0"/>
              <a:t>Explain and  show the client the steps of the procedure .</a:t>
            </a:r>
          </a:p>
          <a:p>
            <a:endParaRPr lang="en-US" dirty="0"/>
          </a:p>
          <a:p>
            <a:pPr marL="175023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71C556-AA87-48A1-97C6-372663AC6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A9C7CC-660F-4FBC-8045-BC299098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08EDF9-4924-4E62-AE01-7F9AE797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81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D94818-2222-4349-A56F-58377345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17" y="212651"/>
            <a:ext cx="8385243" cy="619016"/>
          </a:xfrm>
        </p:spPr>
        <p:txBody>
          <a:bodyPr/>
          <a:lstStyle/>
          <a:p>
            <a:r>
              <a:rPr lang="en-US" sz="2800" dirty="0"/>
              <a:t>Discussion on characteristics of vasectomy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863E33-F0E1-421E-BAC4-C97873DB8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Maintain aseptic technique</a:t>
            </a:r>
          </a:p>
          <a:p>
            <a:r>
              <a:rPr lang="en-US" dirty="0"/>
              <a:t>LA to prevent pain</a:t>
            </a:r>
          </a:p>
          <a:p>
            <a:pPr algn="l"/>
            <a:r>
              <a:rPr lang="en-US" dirty="0"/>
              <a:t>The Client stays awake through out the procedure</a:t>
            </a:r>
          </a:p>
          <a:p>
            <a:pPr algn="l"/>
            <a:r>
              <a:rPr lang="en-US" dirty="0"/>
              <a:t>The no-scalpel technique- tiny puncture</a:t>
            </a:r>
          </a:p>
          <a:p>
            <a:pPr algn="l"/>
            <a:r>
              <a:rPr lang="en-US" dirty="0"/>
              <a:t>Puncture covered with an adhesive tape</a:t>
            </a:r>
          </a:p>
          <a:p>
            <a:pPr algn="l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C209AD-1F20-4623-971D-5976E671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DC945E-8A85-465E-A683-CA90754D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58D018-AB8C-4F64-9813-CDEDF4F5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68131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5716</TotalTime>
  <Words>664</Words>
  <Application>Microsoft Office PowerPoint</Application>
  <PresentationFormat>On-screen Show (16:9)</PresentationFormat>
  <Paragraphs>137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Climate Change</vt:lpstr>
      <vt:lpstr>2_Office Theme</vt:lpstr>
      <vt:lpstr>PowerPoint Presentation</vt:lpstr>
      <vt:lpstr>Enabling Objectives</vt:lpstr>
      <vt:lpstr>Session outline</vt:lpstr>
      <vt:lpstr>Introduction counseling </vt:lpstr>
      <vt:lpstr>Guiding principles</vt:lpstr>
      <vt:lpstr>Guiding principles…</vt:lpstr>
      <vt:lpstr>Guiding principles…</vt:lpstr>
      <vt:lpstr>Discussion on characteristics of vasectomy</vt:lpstr>
      <vt:lpstr>Discussion on characteristics of vasectomy…</vt:lpstr>
      <vt:lpstr>Informed Choice </vt:lpstr>
      <vt:lpstr>Informed Consent</vt:lpstr>
      <vt:lpstr>Informed Consent</vt:lpstr>
      <vt:lpstr>Pre and Post Procedure instructions</vt:lpstr>
      <vt:lpstr>Follow-up Counselling</vt:lpstr>
      <vt:lpstr>Summary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690</cp:revision>
  <dcterms:created xsi:type="dcterms:W3CDTF">2020-11-12T05:00:09Z</dcterms:created>
  <dcterms:modified xsi:type="dcterms:W3CDTF">2025-10-20T06:15:46Z</dcterms:modified>
</cp:coreProperties>
</file>