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4"/>
  </p:notesMasterIdLst>
  <p:handoutMasterIdLst>
    <p:handoutMasterId r:id="rId15"/>
  </p:handoutMasterIdLst>
  <p:sldIdLst>
    <p:sldId id="1466" r:id="rId3"/>
    <p:sldId id="1470" r:id="rId4"/>
    <p:sldId id="1480" r:id="rId5"/>
    <p:sldId id="1473" r:id="rId6"/>
    <p:sldId id="1479" r:id="rId7"/>
    <p:sldId id="1476" r:id="rId8"/>
    <p:sldId id="1474" r:id="rId9"/>
    <p:sldId id="1477" r:id="rId10"/>
    <p:sldId id="1478" r:id="rId11"/>
    <p:sldId id="1475" r:id="rId12"/>
    <p:sldId id="1467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="" xmlns:p15="http://schemas.microsoft.com/office/powerpoint/2012/main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162" autoAdjust="0"/>
  </p:normalViewPr>
  <p:slideViewPr>
    <p:cSldViewPr snapToGrid="0">
      <p:cViewPr>
        <p:scale>
          <a:sx n="108" d="100"/>
          <a:sy n="108" d="100"/>
        </p:scale>
        <p:origin x="-216" y="-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2D7FDBB5-BEBE-45EC-BCCC-5C07013AD6F2}"/>
    <pc:docChg chg="custSel modSld">
      <pc:chgData name="Tesemma Oli" userId="0f5eeee5-8e6c-4a72-a807-063da83bddfa" providerId="ADAL" clId="{2D7FDBB5-BEBE-45EC-BCCC-5C07013AD6F2}" dt="2024-09-20T20:24:44.488" v="867" actId="20577"/>
      <pc:docMkLst>
        <pc:docMk/>
      </pc:docMkLst>
      <pc:sldChg chg="modSp mod">
        <pc:chgData name="Tesemma Oli" userId="0f5eeee5-8e6c-4a72-a807-063da83bddfa" providerId="ADAL" clId="{2D7FDBB5-BEBE-45EC-BCCC-5C07013AD6F2}" dt="2024-09-20T20:01:45.613" v="5" actId="20577"/>
        <pc:sldMkLst>
          <pc:docMk/>
          <pc:sldMk cId="266415960" sldId="1466"/>
        </pc:sldMkLst>
        <pc:spChg chg="mod">
          <ac:chgData name="Tesemma Oli" userId="0f5eeee5-8e6c-4a72-a807-063da83bddfa" providerId="ADAL" clId="{2D7FDBB5-BEBE-45EC-BCCC-5C07013AD6F2}" dt="2024-09-20T20:01:45.613" v="5" actId="20577"/>
          <ac:spMkLst>
            <pc:docMk/>
            <pc:sldMk cId="266415960" sldId="1466"/>
            <ac:spMk id="17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03:56.438" v="105" actId="20577"/>
        <pc:sldMkLst>
          <pc:docMk/>
          <pc:sldMk cId="1350566199" sldId="1470"/>
        </pc:sldMkLst>
        <pc:spChg chg="mod">
          <ac:chgData name="Tesemma Oli" userId="0f5eeee5-8e6c-4a72-a807-063da83bddfa" providerId="ADAL" clId="{2D7FDBB5-BEBE-45EC-BCCC-5C07013AD6F2}" dt="2024-09-20T20:02:23.662" v="34" actId="20577"/>
          <ac:spMkLst>
            <pc:docMk/>
            <pc:sldMk cId="1350566199" sldId="1470"/>
            <ac:spMk id="2" creationId="{311EB27F-7AA2-40B8-BDFA-2DCE9A5AEBBF}"/>
          </ac:spMkLst>
        </pc:spChg>
        <pc:spChg chg="mod">
          <ac:chgData name="Tesemma Oli" userId="0f5eeee5-8e6c-4a72-a807-063da83bddfa" providerId="ADAL" clId="{2D7FDBB5-BEBE-45EC-BCCC-5C07013AD6F2}" dt="2024-09-20T20:03:56.438" v="105" actId="20577"/>
          <ac:spMkLst>
            <pc:docMk/>
            <pc:sldMk cId="1350566199" sldId="1470"/>
            <ac:spMk id="3" creationId="{321459DD-7CFB-4684-9A68-70323D349B60}"/>
          </ac:spMkLst>
        </pc:spChg>
      </pc:sldChg>
      <pc:sldChg chg="modSp mod">
        <pc:chgData name="Tesemma Oli" userId="0f5eeee5-8e6c-4a72-a807-063da83bddfa" providerId="ADAL" clId="{2D7FDBB5-BEBE-45EC-BCCC-5C07013AD6F2}" dt="2024-09-20T20:13:48.069" v="498" actId="5793"/>
        <pc:sldMkLst>
          <pc:docMk/>
          <pc:sldMk cId="1938207073" sldId="1474"/>
        </pc:sldMkLst>
        <pc:spChg chg="mod">
          <ac:chgData name="Tesemma Oli" userId="0f5eeee5-8e6c-4a72-a807-063da83bddfa" providerId="ADAL" clId="{2D7FDBB5-BEBE-45EC-BCCC-5C07013AD6F2}" dt="2024-09-20T20:13:48.069" v="498" actId="5793"/>
          <ac:spMkLst>
            <pc:docMk/>
            <pc:sldMk cId="1938207073" sldId="1474"/>
            <ac:spMk id="2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24:44.488" v="867" actId="20577"/>
        <pc:sldMkLst>
          <pc:docMk/>
          <pc:sldMk cId="555337671" sldId="1475"/>
        </pc:sldMkLst>
        <pc:spChg chg="mod">
          <ac:chgData name="Tesemma Oli" userId="0f5eeee5-8e6c-4a72-a807-063da83bddfa" providerId="ADAL" clId="{2D7FDBB5-BEBE-45EC-BCCC-5C07013AD6F2}" dt="2024-09-20T20:24:44.488" v="867" actId="20577"/>
          <ac:spMkLst>
            <pc:docMk/>
            <pc:sldMk cId="555337671" sldId="1475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17:13.808" v="627" actId="20577"/>
        <pc:sldMkLst>
          <pc:docMk/>
          <pc:sldMk cId="663504071" sldId="1477"/>
        </pc:sldMkLst>
        <pc:spChg chg="mod">
          <ac:chgData name="Tesemma Oli" userId="0f5eeee5-8e6c-4a72-a807-063da83bddfa" providerId="ADAL" clId="{2D7FDBB5-BEBE-45EC-BCCC-5C07013AD6F2}" dt="2024-09-20T20:17:13.808" v="627" actId="20577"/>
          <ac:spMkLst>
            <pc:docMk/>
            <pc:sldMk cId="663504071" sldId="1477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18:00.938" v="629" actId="27636"/>
        <pc:sldMkLst>
          <pc:docMk/>
          <pc:sldMk cId="2235575037" sldId="1478"/>
        </pc:sldMkLst>
        <pc:spChg chg="mod">
          <ac:chgData name="Tesemma Oli" userId="0f5eeee5-8e6c-4a72-a807-063da83bddfa" providerId="ADAL" clId="{2D7FDBB5-BEBE-45EC-BCCC-5C07013AD6F2}" dt="2024-09-20T20:16:48.601" v="619" actId="5793"/>
          <ac:spMkLst>
            <pc:docMk/>
            <pc:sldMk cId="2235575037" sldId="1478"/>
            <ac:spMk id="2" creationId="{00000000-0000-0000-0000-000000000000}"/>
          </ac:spMkLst>
        </pc:spChg>
        <pc:spChg chg="mod">
          <ac:chgData name="Tesemma Oli" userId="0f5eeee5-8e6c-4a72-a807-063da83bddfa" providerId="ADAL" clId="{2D7FDBB5-BEBE-45EC-BCCC-5C07013AD6F2}" dt="2024-09-20T20:18:00.938" v="629" actId="27636"/>
          <ac:spMkLst>
            <pc:docMk/>
            <pc:sldMk cId="2235575037" sldId="1478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12:38.010" v="467" actId="20577"/>
        <pc:sldMkLst>
          <pc:docMk/>
          <pc:sldMk cId="2833380322" sldId="1479"/>
        </pc:sldMkLst>
        <pc:spChg chg="mod">
          <ac:chgData name="Tesemma Oli" userId="0f5eeee5-8e6c-4a72-a807-063da83bddfa" providerId="ADAL" clId="{2D7FDBB5-BEBE-45EC-BCCC-5C07013AD6F2}" dt="2024-09-20T20:07:32.472" v="159" actId="5793"/>
          <ac:spMkLst>
            <pc:docMk/>
            <pc:sldMk cId="2833380322" sldId="1479"/>
            <ac:spMk id="2" creationId="{00000000-0000-0000-0000-000000000000}"/>
          </ac:spMkLst>
        </pc:spChg>
        <pc:spChg chg="mod">
          <ac:chgData name="Tesemma Oli" userId="0f5eeee5-8e6c-4a72-a807-063da83bddfa" providerId="ADAL" clId="{2D7FDBB5-BEBE-45EC-BCCC-5C07013AD6F2}" dt="2024-09-20T20:12:38.010" v="467" actId="20577"/>
          <ac:spMkLst>
            <pc:docMk/>
            <pc:sldMk cId="2833380322" sldId="1479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2D7FDBB5-BEBE-45EC-BCCC-5C07013AD6F2}" dt="2024-09-20T20:07:07.198" v="154" actId="20577"/>
        <pc:sldMkLst>
          <pc:docMk/>
          <pc:sldMk cId="3357446002" sldId="1480"/>
        </pc:sldMkLst>
        <pc:spChg chg="mod">
          <ac:chgData name="Tesemma Oli" userId="0f5eeee5-8e6c-4a72-a807-063da83bddfa" providerId="ADAL" clId="{2D7FDBB5-BEBE-45EC-BCCC-5C07013AD6F2}" dt="2024-09-20T20:07:07.198" v="154" actId="20577"/>
          <ac:spMkLst>
            <pc:docMk/>
            <pc:sldMk cId="3357446002" sldId="148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27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27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27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27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27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27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27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27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27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27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27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27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27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="" xmlns:a16="http://schemas.microsoft.com/office/drawing/2014/main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="" xmlns:a16="http://schemas.microsoft.com/office/drawing/2014/main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27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48179" y="2032000"/>
            <a:ext cx="6908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Module:5</a:t>
            </a:r>
            <a:endParaRPr lang="en-US" sz="2400" b="1" i="1" dirty="0"/>
          </a:p>
          <a:p>
            <a:r>
              <a:rPr lang="en-US" sz="2400" b="1" dirty="0"/>
              <a:t> </a:t>
            </a:r>
            <a:endParaRPr lang="en-US" sz="2400" dirty="0"/>
          </a:p>
          <a:p>
            <a:r>
              <a:rPr lang="en-US" sz="2400" b="1" dirty="0" smtClean="0"/>
              <a:t>Chapter.11 Facilities, </a:t>
            </a:r>
            <a:r>
              <a:rPr lang="en-US" sz="2400" b="1" dirty="0" smtClean="0"/>
              <a:t>NSV/LA</a:t>
            </a:r>
            <a:r>
              <a:rPr lang="en-US" sz="2400" b="1" dirty="0" smtClean="0"/>
              <a:t> </a:t>
            </a:r>
            <a:r>
              <a:rPr lang="en-US" sz="2400" b="1" dirty="0" smtClean="0"/>
              <a:t>team, equipment</a:t>
            </a:r>
            <a:r>
              <a:rPr lang="en-US" sz="2400" b="1" dirty="0" smtClean="0"/>
              <a:t>, instruments </a:t>
            </a:r>
            <a:r>
              <a:rPr lang="en-US" sz="2400" b="1" dirty="0" smtClean="0"/>
              <a:t>and supplies </a:t>
            </a:r>
            <a:endParaRPr lang="en-US" sz="2400" b="1" i="1" dirty="0" smtClean="0"/>
          </a:p>
          <a:p>
            <a:pPr algn="ctr">
              <a:defRPr/>
            </a:pPr>
            <a:endParaRPr lang="en-US" sz="5400" dirty="0" smtClean="0"/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Vasectomy can be done at any facility</a:t>
            </a:r>
          </a:p>
          <a:p>
            <a:pPr lvl="0"/>
            <a:r>
              <a:rPr lang="en-US" dirty="0"/>
              <a:t>Needs trained surgical team</a:t>
            </a:r>
          </a:p>
          <a:p>
            <a:pPr lvl="0" algn="l"/>
            <a:r>
              <a:rPr lang="en-US" dirty="0"/>
              <a:t> Specific instruments (ringed clamp and dissecting forceps) for vasectomy </a:t>
            </a:r>
          </a:p>
          <a:p>
            <a:pPr lvl="0" algn="l"/>
            <a:r>
              <a:rPr lang="en-US" dirty="0"/>
              <a:t>Equipment, instruments and supplies needed for </a:t>
            </a:r>
            <a:r>
              <a:rPr lang="en-US"/>
              <a:t>Vasectomy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3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36304"/>
            <a:ext cx="7886700" cy="4098539"/>
          </a:xfrm>
        </p:spPr>
        <p:txBody>
          <a:bodyPr>
            <a:noAutofit/>
          </a:bodyPr>
          <a:lstStyle/>
          <a:p>
            <a:pPr marL="175023" lvl="0" indent="0">
              <a:buNone/>
            </a:pPr>
            <a:endParaRPr lang="en-US" sz="1400" dirty="0"/>
          </a:p>
          <a:p>
            <a:pPr algn="l"/>
            <a:r>
              <a:rPr lang="en-US" sz="2400" dirty="0"/>
              <a:t>Identify facilities requirements, </a:t>
            </a:r>
          </a:p>
          <a:p>
            <a:pPr algn="l"/>
            <a:r>
              <a:rPr lang="en-US" sz="2400" dirty="0"/>
              <a:t>Identify the vasectomy surgical teams, </a:t>
            </a:r>
          </a:p>
          <a:p>
            <a:pPr algn="l"/>
            <a:r>
              <a:rPr lang="en-US" sz="2400" dirty="0"/>
              <a:t>Describe equipment, instruments and supplies needed for  vasectomy  service.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Facilities. the vasectomy team</a:t>
            </a:r>
          </a:p>
          <a:p>
            <a:r>
              <a:rPr lang="en-US" dirty="0"/>
              <a:t>Instruments, equipment and supplies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46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Facilities  and the vasectomy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Vasectomy can be performed in almost any facility</a:t>
            </a:r>
          </a:p>
          <a:p>
            <a:r>
              <a:rPr lang="en-US" dirty="0"/>
              <a:t>Requirements to providing high-quality services:</a:t>
            </a:r>
          </a:p>
          <a:p>
            <a:pPr lvl="1"/>
            <a:r>
              <a:rPr lang="en-US" dirty="0"/>
              <a:t>A waiting area with a toilet  </a:t>
            </a:r>
          </a:p>
          <a:p>
            <a:pPr lvl="1"/>
            <a:r>
              <a:rPr lang="en-US" dirty="0"/>
              <a:t>A private space for counseling</a:t>
            </a:r>
          </a:p>
          <a:p>
            <a:pPr lvl="1"/>
            <a:r>
              <a:rPr lang="en-US" dirty="0"/>
              <a:t>An examination room for the  Pre procedure assessment and follow-up </a:t>
            </a:r>
          </a:p>
          <a:p>
            <a:pPr lvl="1"/>
            <a:r>
              <a:rPr lang="en-US" dirty="0"/>
              <a:t>A clean equipped procedure room with   good light source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3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3200" dirty="0"/>
              <a:t>Facilities  and the vasectomy team…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Vasectomy can be performed by trained provider </a:t>
            </a:r>
          </a:p>
          <a:p>
            <a:r>
              <a:rPr lang="en-US" dirty="0"/>
              <a:t>The temperature of the room should </a:t>
            </a:r>
            <a:r>
              <a:rPr lang="en-US" b="1" dirty="0"/>
              <a:t>be warm: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relax scrotum,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eases manipulation of the vas using the three finger technique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80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Vasectomy equipment ,instrument and supplies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dirty="0"/>
              <a:t>The no-scalpel technique requires two instruments specially designed by Dr. Li </a:t>
            </a:r>
            <a:r>
              <a:rPr lang="en-US" dirty="0" err="1"/>
              <a:t>Shunqiang</a:t>
            </a:r>
            <a:r>
              <a:rPr lang="en-US" dirty="0"/>
              <a:t>.</a:t>
            </a:r>
          </a:p>
          <a:p>
            <a:r>
              <a:rPr lang="en-US" dirty="0"/>
              <a:t>The  extra cutaneous ringed  forceps</a:t>
            </a:r>
          </a:p>
          <a:p>
            <a:r>
              <a:rPr lang="en-US" dirty="0"/>
              <a:t> The dissecting forceps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4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Vasectomy equipment…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714" y="1513044"/>
            <a:ext cx="5628572" cy="25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207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/>
              <a:t>Adhesive tape and gauze-positioning the penis</a:t>
            </a:r>
          </a:p>
          <a:p>
            <a:pPr lvl="0"/>
            <a:r>
              <a:rPr lang="en-US" dirty="0"/>
              <a:t>Scissors for clipping any scrotal hair </a:t>
            </a:r>
          </a:p>
          <a:p>
            <a:pPr lvl="0"/>
            <a:r>
              <a:rPr lang="en-US" dirty="0"/>
              <a:t>Soap and water or antiseptic agents for the surgical scrub, </a:t>
            </a:r>
          </a:p>
          <a:p>
            <a:pPr lvl="0"/>
            <a:r>
              <a:rPr lang="en-US" dirty="0"/>
              <a:t>Sterile gloves</a:t>
            </a:r>
          </a:p>
          <a:p>
            <a:pPr lvl="0"/>
            <a:r>
              <a:rPr lang="en-US" dirty="0"/>
              <a:t>Iodine antiseptic solution</a:t>
            </a:r>
          </a:p>
          <a:p>
            <a:pPr lvl="0"/>
            <a:r>
              <a:rPr lang="en-US" dirty="0"/>
              <a:t>Sterile gauze</a:t>
            </a:r>
          </a:p>
          <a:p>
            <a:pPr lvl="0"/>
            <a:r>
              <a:rPr lang="en-US" dirty="0"/>
              <a:t>10-cc syringe with1% lidocaine without epinephrine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04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Supplies…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Sterile drapes (fenestrated 1X 1.5 meter)</a:t>
            </a:r>
          </a:p>
          <a:p>
            <a:pPr lvl="0"/>
            <a:r>
              <a:rPr lang="en-US" dirty="0"/>
              <a:t>Scrotal support for the man to wear after the procedure</a:t>
            </a:r>
          </a:p>
          <a:p>
            <a:pPr lvl="0"/>
            <a:r>
              <a:rPr lang="en-US" dirty="0"/>
              <a:t>Surgical gowns, caps, masks, goggle, shoes for both surgeon and assistant</a:t>
            </a:r>
          </a:p>
          <a:p>
            <a:pPr lvl="0"/>
            <a:r>
              <a:rPr lang="en-US" dirty="0"/>
              <a:t>Instrument tray, with stands</a:t>
            </a:r>
          </a:p>
          <a:p>
            <a:r>
              <a:rPr lang="en-US" dirty="0"/>
              <a:t>Supply that helps to practice appropriate Infection prevention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27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75037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4324</TotalTime>
  <Words>325</Words>
  <Application>Microsoft Office PowerPoint</Application>
  <PresentationFormat>On-screen Show (16:9)</PresentationFormat>
  <Paragraphs>82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Climate Change</vt:lpstr>
      <vt:lpstr>2_Office Theme</vt:lpstr>
      <vt:lpstr>PowerPoint Presentation</vt:lpstr>
      <vt:lpstr>Learning Objectives</vt:lpstr>
      <vt:lpstr>Session outline</vt:lpstr>
      <vt:lpstr>Facilities  and the vasectomy team</vt:lpstr>
      <vt:lpstr> Facilities  and the vasectomy team…</vt:lpstr>
      <vt:lpstr>Vasectomy equipment ,instrument and supplies</vt:lpstr>
      <vt:lpstr>Vasectomy equipment…</vt:lpstr>
      <vt:lpstr>supplies</vt:lpstr>
      <vt:lpstr>Supplies…</vt:lpstr>
      <vt:lpstr>summery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acer</cp:lastModifiedBy>
  <cp:revision>663</cp:revision>
  <dcterms:created xsi:type="dcterms:W3CDTF">2020-11-12T05:00:09Z</dcterms:created>
  <dcterms:modified xsi:type="dcterms:W3CDTF">2025-10-27T14:38:38Z</dcterms:modified>
</cp:coreProperties>
</file>