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20"/>
  </p:notesMasterIdLst>
  <p:handoutMasterIdLst>
    <p:handoutMasterId r:id="rId21"/>
  </p:handoutMasterIdLst>
  <p:sldIdLst>
    <p:sldId id="1466" r:id="rId3"/>
    <p:sldId id="1474" r:id="rId4"/>
    <p:sldId id="1477" r:id="rId5"/>
    <p:sldId id="1476" r:id="rId6"/>
    <p:sldId id="1470" r:id="rId7"/>
    <p:sldId id="1503" r:id="rId8"/>
    <p:sldId id="1492" r:id="rId9"/>
    <p:sldId id="1493" r:id="rId10"/>
    <p:sldId id="1497" r:id="rId11"/>
    <p:sldId id="1495" r:id="rId12"/>
    <p:sldId id="1496" r:id="rId13"/>
    <p:sldId id="1498" r:id="rId14"/>
    <p:sldId id="1499" r:id="rId15"/>
    <p:sldId id="1504" r:id="rId16"/>
    <p:sldId id="1502" r:id="rId17"/>
    <p:sldId id="1500" r:id="rId18"/>
    <p:sldId id="1467" r:id="rId1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2B8A3-FF3C-4612-9F0F-75096BE54729}" v="1" dt="2024-09-20T19:54:58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8672B8A3-FF3C-4612-9F0F-75096BE54729}"/>
    <pc:docChg chg="custSel addSld delSld modSld">
      <pc:chgData name="Tesemma Oli" userId="0f5eeee5-8e6c-4a72-a807-063da83bddfa" providerId="ADAL" clId="{8672B8A3-FF3C-4612-9F0F-75096BE54729}" dt="2024-09-20T20:00:02.682" v="408" actId="27636"/>
      <pc:docMkLst>
        <pc:docMk/>
      </pc:docMkLst>
      <pc:sldChg chg="modSp mod">
        <pc:chgData name="Tesemma Oli" userId="0f5eeee5-8e6c-4a72-a807-063da83bddfa" providerId="ADAL" clId="{8672B8A3-FF3C-4612-9F0F-75096BE54729}" dt="2024-09-20T19:54:59.223" v="361" actId="27636"/>
        <pc:sldMkLst>
          <pc:docMk/>
          <pc:sldMk cId="586801154" sldId="1467"/>
        </pc:sldMkLst>
        <pc:spChg chg="mod">
          <ac:chgData name="Tesemma Oli" userId="0f5eeee5-8e6c-4a72-a807-063da83bddfa" providerId="ADAL" clId="{8672B8A3-FF3C-4612-9F0F-75096BE54729}" dt="2024-09-20T19:54:59.223" v="361" actId="27636"/>
          <ac:spMkLst>
            <pc:docMk/>
            <pc:sldMk cId="586801154" sldId="1467"/>
            <ac:spMk id="3" creationId="{7321BA68-6428-4BD5-A317-67FF0C21F083}"/>
          </ac:spMkLst>
        </pc:spChg>
      </pc:sldChg>
      <pc:sldChg chg="modSp mod">
        <pc:chgData name="Tesemma Oli" userId="0f5eeee5-8e6c-4a72-a807-063da83bddfa" providerId="ADAL" clId="{8672B8A3-FF3C-4612-9F0F-75096BE54729}" dt="2024-09-20T19:40:30.633" v="139" actId="255"/>
        <pc:sldMkLst>
          <pc:docMk/>
          <pc:sldMk cId="1350566199" sldId="1470"/>
        </pc:sldMkLst>
        <pc:spChg chg="mod">
          <ac:chgData name="Tesemma Oli" userId="0f5eeee5-8e6c-4a72-a807-063da83bddfa" providerId="ADAL" clId="{8672B8A3-FF3C-4612-9F0F-75096BE54729}" dt="2024-09-20T19:40:30.633" v="139" actId="255"/>
          <ac:spMkLst>
            <pc:docMk/>
            <pc:sldMk cId="1350566199" sldId="1470"/>
            <ac:spMk id="3" creationId="{321459DD-7CFB-4684-9A68-70323D349B60}"/>
          </ac:spMkLst>
        </pc:spChg>
      </pc:sldChg>
      <pc:sldChg chg="modSp mod">
        <pc:chgData name="Tesemma Oli" userId="0f5eeee5-8e6c-4a72-a807-063da83bddfa" providerId="ADAL" clId="{8672B8A3-FF3C-4612-9F0F-75096BE54729}" dt="2024-09-20T19:29:41.055" v="48" actId="20577"/>
        <pc:sldMkLst>
          <pc:docMk/>
          <pc:sldMk cId="362287205" sldId="1476"/>
        </pc:sldMkLst>
        <pc:spChg chg="mod">
          <ac:chgData name="Tesemma Oli" userId="0f5eeee5-8e6c-4a72-a807-063da83bddfa" providerId="ADAL" clId="{8672B8A3-FF3C-4612-9F0F-75096BE54729}" dt="2024-09-20T19:29:41.055" v="48" actId="20577"/>
          <ac:spMkLst>
            <pc:docMk/>
            <pc:sldMk cId="362287205" sldId="1476"/>
            <ac:spMk id="2" creationId="{00000000-0000-0000-0000-000000000000}"/>
          </ac:spMkLst>
        </pc:spChg>
      </pc:sldChg>
      <pc:sldChg chg="modSp mod">
        <pc:chgData name="Tesemma Oli" userId="0f5eeee5-8e6c-4a72-a807-063da83bddfa" providerId="ADAL" clId="{8672B8A3-FF3C-4612-9F0F-75096BE54729}" dt="2024-09-20T19:49:14.918" v="258" actId="20577"/>
        <pc:sldMkLst>
          <pc:docMk/>
          <pc:sldMk cId="378002328" sldId="1495"/>
        </pc:sldMkLst>
        <pc:spChg chg="mod">
          <ac:chgData name="Tesemma Oli" userId="0f5eeee5-8e6c-4a72-a807-063da83bddfa" providerId="ADAL" clId="{8672B8A3-FF3C-4612-9F0F-75096BE54729}" dt="2024-09-20T19:49:14.918" v="258" actId="20577"/>
          <ac:spMkLst>
            <pc:docMk/>
            <pc:sldMk cId="378002328" sldId="1495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672B8A3-FF3C-4612-9F0F-75096BE54729}" dt="2024-09-20T19:48:05.722" v="243" actId="20577"/>
        <pc:sldMkLst>
          <pc:docMk/>
          <pc:sldMk cId="1139509155" sldId="1497"/>
        </pc:sldMkLst>
        <pc:spChg chg="mod">
          <ac:chgData name="Tesemma Oli" userId="0f5eeee5-8e6c-4a72-a807-063da83bddfa" providerId="ADAL" clId="{8672B8A3-FF3C-4612-9F0F-75096BE54729}" dt="2024-09-20T19:48:05.722" v="243" actId="20577"/>
          <ac:spMkLst>
            <pc:docMk/>
            <pc:sldMk cId="1139509155" sldId="1497"/>
            <ac:spMk id="4" creationId="{00000000-0000-0000-0000-000000000000}"/>
          </ac:spMkLst>
        </pc:spChg>
      </pc:sldChg>
      <pc:sldChg chg="modSp mod">
        <pc:chgData name="Tesemma Oli" userId="0f5eeee5-8e6c-4a72-a807-063da83bddfa" providerId="ADAL" clId="{8672B8A3-FF3C-4612-9F0F-75096BE54729}" dt="2024-09-20T19:51:31.004" v="347" actId="20577"/>
        <pc:sldMkLst>
          <pc:docMk/>
          <pc:sldMk cId="1807628797" sldId="1498"/>
        </pc:sldMkLst>
        <pc:spChg chg="mod">
          <ac:chgData name="Tesemma Oli" userId="0f5eeee5-8e6c-4a72-a807-063da83bddfa" providerId="ADAL" clId="{8672B8A3-FF3C-4612-9F0F-75096BE54729}" dt="2024-09-20T19:51:31.004" v="347" actId="20577"/>
          <ac:spMkLst>
            <pc:docMk/>
            <pc:sldMk cId="1807628797" sldId="1498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672B8A3-FF3C-4612-9F0F-75096BE54729}" dt="2024-09-20T20:00:02.682" v="408" actId="27636"/>
        <pc:sldMkLst>
          <pc:docMk/>
          <pc:sldMk cId="2464877946" sldId="1500"/>
        </pc:sldMkLst>
        <pc:spChg chg="mod">
          <ac:chgData name="Tesemma Oli" userId="0f5eeee5-8e6c-4a72-a807-063da83bddfa" providerId="ADAL" clId="{8672B8A3-FF3C-4612-9F0F-75096BE54729}" dt="2024-09-20T20:00:02.682" v="408" actId="27636"/>
          <ac:spMkLst>
            <pc:docMk/>
            <pc:sldMk cId="2464877946" sldId="1500"/>
            <ac:spMk id="3" creationId="{00000000-0000-0000-0000-000000000000}"/>
          </ac:spMkLst>
        </pc:spChg>
      </pc:sldChg>
      <pc:sldChg chg="addSp delSp modSp del mod">
        <pc:chgData name="Tesemma Oli" userId="0f5eeee5-8e6c-4a72-a807-063da83bddfa" providerId="ADAL" clId="{8672B8A3-FF3C-4612-9F0F-75096BE54729}" dt="2024-09-20T19:55:55.727" v="364" actId="2696"/>
        <pc:sldMkLst>
          <pc:docMk/>
          <pc:sldMk cId="1859867509" sldId="1501"/>
        </pc:sldMkLst>
        <pc:spChg chg="mod">
          <ac:chgData name="Tesemma Oli" userId="0f5eeee5-8e6c-4a72-a807-063da83bddfa" providerId="ADAL" clId="{8672B8A3-FF3C-4612-9F0F-75096BE54729}" dt="2024-09-20T19:54:29.321" v="357" actId="21"/>
          <ac:spMkLst>
            <pc:docMk/>
            <pc:sldMk cId="1859867509" sldId="1501"/>
            <ac:spMk id="2" creationId="{00000000-0000-0000-0000-000000000000}"/>
          </ac:spMkLst>
        </pc:spChg>
        <pc:spChg chg="add mod">
          <ac:chgData name="Tesemma Oli" userId="0f5eeee5-8e6c-4a72-a807-063da83bddfa" providerId="ADAL" clId="{8672B8A3-FF3C-4612-9F0F-75096BE54729}" dt="2024-09-20T19:54:49.449" v="359" actId="21"/>
          <ac:spMkLst>
            <pc:docMk/>
            <pc:sldMk cId="1859867509" sldId="1501"/>
            <ac:spMk id="8" creationId="{5619010B-B967-A31E-C800-FF1FE37CBCB3}"/>
          </ac:spMkLst>
        </pc:spChg>
        <pc:graphicFrameChg chg="del modGraphic">
          <ac:chgData name="Tesemma Oli" userId="0f5eeee5-8e6c-4a72-a807-063da83bddfa" providerId="ADAL" clId="{8672B8A3-FF3C-4612-9F0F-75096BE54729}" dt="2024-09-20T19:54:49.449" v="359" actId="21"/>
          <ac:graphicFrameMkLst>
            <pc:docMk/>
            <pc:sldMk cId="1859867509" sldId="1501"/>
            <ac:graphicFrameMk id="7" creationId="{00000000-0000-0000-0000-000000000000}"/>
          </ac:graphicFrameMkLst>
        </pc:graphicFrameChg>
      </pc:sldChg>
      <pc:sldChg chg="modSp mod">
        <pc:chgData name="Tesemma Oli" userId="0f5eeee5-8e6c-4a72-a807-063da83bddfa" providerId="ADAL" clId="{8672B8A3-FF3C-4612-9F0F-75096BE54729}" dt="2024-09-20T19:58:59.558" v="378" actId="12"/>
        <pc:sldMkLst>
          <pc:docMk/>
          <pc:sldMk cId="3029213803" sldId="1502"/>
        </pc:sldMkLst>
        <pc:spChg chg="mod">
          <ac:chgData name="Tesemma Oli" userId="0f5eeee5-8e6c-4a72-a807-063da83bddfa" providerId="ADAL" clId="{8672B8A3-FF3C-4612-9F0F-75096BE54729}" dt="2024-09-20T19:58:59.558" v="378" actId="12"/>
          <ac:spMkLst>
            <pc:docMk/>
            <pc:sldMk cId="3029213803" sldId="1502"/>
            <ac:spMk id="3" creationId="{00000000-0000-0000-0000-000000000000}"/>
          </ac:spMkLst>
        </pc:spChg>
      </pc:sldChg>
      <pc:sldChg chg="addSp delSp modSp new mod">
        <pc:chgData name="Tesemma Oli" userId="0f5eeee5-8e6c-4a72-a807-063da83bddfa" providerId="ADAL" clId="{8672B8A3-FF3C-4612-9F0F-75096BE54729}" dt="2024-09-20T19:55:24.280" v="363" actId="255"/>
        <pc:sldMkLst>
          <pc:docMk/>
          <pc:sldMk cId="2174806565" sldId="1504"/>
        </pc:sldMkLst>
        <pc:spChg chg="mod">
          <ac:chgData name="Tesemma Oli" userId="0f5eeee5-8e6c-4a72-a807-063da83bddfa" providerId="ADAL" clId="{8672B8A3-FF3C-4612-9F0F-75096BE54729}" dt="2024-09-20T19:55:24.280" v="363" actId="255"/>
          <ac:spMkLst>
            <pc:docMk/>
            <pc:sldMk cId="2174806565" sldId="1504"/>
            <ac:spMk id="2" creationId="{16C55E52-756E-65FE-F020-C79FFEC9ABDB}"/>
          </ac:spMkLst>
        </pc:spChg>
        <pc:spChg chg="del">
          <ac:chgData name="Tesemma Oli" userId="0f5eeee5-8e6c-4a72-a807-063da83bddfa" providerId="ADAL" clId="{8672B8A3-FF3C-4612-9F0F-75096BE54729}" dt="2024-09-20T19:54:58.926" v="360"/>
          <ac:spMkLst>
            <pc:docMk/>
            <pc:sldMk cId="2174806565" sldId="1504"/>
            <ac:spMk id="3" creationId="{9EC2B17C-3747-E2F0-D8AE-4E39C3364DFE}"/>
          </ac:spMkLst>
        </pc:spChg>
        <pc:graphicFrameChg chg="add mod">
          <ac:chgData name="Tesemma Oli" userId="0f5eeee5-8e6c-4a72-a807-063da83bddfa" providerId="ADAL" clId="{8672B8A3-FF3C-4612-9F0F-75096BE54729}" dt="2024-09-20T19:55:03.592" v="362" actId="1076"/>
          <ac:graphicFrameMkLst>
            <pc:docMk/>
            <pc:sldMk cId="2174806565" sldId="1504"/>
            <ac:graphicFrameMk id="7" creationId="{9E70B8D8-4C03-8FDA-98A3-9395ECF80B4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0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 dirty="0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7689" y="2404533"/>
            <a:ext cx="76436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i="1" dirty="0" smtClean="0"/>
              <a:t>Module-5</a:t>
            </a:r>
          </a:p>
          <a:p>
            <a:pPr algn="ctr">
              <a:defRPr/>
            </a:pPr>
            <a:r>
              <a:rPr lang="en-US" sz="3600" b="1" i="1" smtClean="0"/>
              <a:t>Chapter:10 Overview Of</a:t>
            </a:r>
            <a:endParaRPr lang="en-US" sz="3600" b="1" i="1" dirty="0"/>
          </a:p>
          <a:p>
            <a:pPr algn="ctr">
              <a:defRPr/>
            </a:pPr>
            <a:r>
              <a:rPr lang="en-US" sz="3600" b="1" i="1" dirty="0"/>
              <a:t>Vasectomy</a:t>
            </a:r>
          </a:p>
          <a:p>
            <a:pPr algn="ctr">
              <a:defRPr/>
            </a:pPr>
            <a:endParaRPr lang="en-US" sz="5400" dirty="0"/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Safety and effectiveness of Vasectomy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One of the most effective and  safe method of FP</a:t>
            </a:r>
          </a:p>
          <a:p>
            <a:pPr lvl="0"/>
            <a:r>
              <a:rPr lang="en-US" sz="2000" dirty="0"/>
              <a:t>Less than 1 in every 100 will become pregnant in the first year of use.</a:t>
            </a:r>
          </a:p>
          <a:p>
            <a:pPr lvl="1"/>
            <a:r>
              <a:rPr lang="en-US" sz="1800" dirty="0"/>
              <a:t>1 to 2 women in every 1,000 will become pregnant.</a:t>
            </a:r>
          </a:p>
          <a:p>
            <a:pPr marL="342900" lvl="1" indent="0">
              <a:buNone/>
            </a:pPr>
            <a:endParaRPr lang="en-US" sz="1800" dirty="0"/>
          </a:p>
          <a:p>
            <a:r>
              <a:rPr lang="en-US" sz="2000" dirty="0"/>
              <a:t>Is not fully effective for 3 months after the procedure .</a:t>
            </a:r>
          </a:p>
          <a:p>
            <a:r>
              <a:rPr lang="en-US" sz="2400" dirty="0"/>
              <a:t>Men can have their semen examined at 3 months after the procedure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02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vasectomy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Meant to be permanent.</a:t>
            </a:r>
          </a:p>
          <a:p>
            <a:pPr lvl="0"/>
            <a:r>
              <a:rPr lang="en-US" dirty="0"/>
              <a:t>Is a minor surgical procedure,</a:t>
            </a:r>
          </a:p>
          <a:p>
            <a:pPr lvl="0"/>
            <a:r>
              <a:rPr lang="en-US" dirty="0"/>
              <a:t>Is simple and safe.</a:t>
            </a:r>
          </a:p>
          <a:p>
            <a:pPr lvl="0"/>
            <a:r>
              <a:rPr lang="en-US" dirty="0"/>
              <a:t>Can be performed at any time</a:t>
            </a:r>
          </a:p>
          <a:p>
            <a:pPr lvl="0"/>
            <a:r>
              <a:rPr lang="en-US" dirty="0"/>
              <a:t>Can be performed quickly ~20 minutes.</a:t>
            </a:r>
          </a:p>
          <a:p>
            <a:pPr lvl="0"/>
            <a:r>
              <a:rPr lang="en-US" dirty="0"/>
              <a:t>No  long-term adverse effects associated with NSV</a:t>
            </a:r>
          </a:p>
          <a:p>
            <a:pPr lvl="0"/>
            <a:r>
              <a:rPr lang="en-US" dirty="0"/>
              <a:t>Does not protect against STI including HIV/AIDS.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37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Vasectomy;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399" y="936305"/>
            <a:ext cx="8218311" cy="3657600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en-US" dirty="0"/>
              <a:t>Requires a trained provider, aseptic condition, medications, and clinical assistance.</a:t>
            </a:r>
          </a:p>
          <a:p>
            <a:pPr lvl="0" algn="l"/>
            <a:r>
              <a:rPr lang="en-US" dirty="0"/>
              <a:t>Major morbidity/mortality is rare with NSV</a:t>
            </a:r>
          </a:p>
          <a:p>
            <a:pPr lvl="0" algn="l"/>
            <a:r>
              <a:rPr lang="en-US" dirty="0"/>
              <a:t>Has minor complications</a:t>
            </a:r>
          </a:p>
          <a:p>
            <a:pPr algn="l"/>
            <a:r>
              <a:rPr lang="en-US" dirty="0"/>
              <a:t>Pain occurs in around 5% of men with vasectomy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62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approaches to vasectomy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There are two surgical approaches to vasectomy:-</a:t>
            </a:r>
          </a:p>
          <a:p>
            <a:r>
              <a:rPr lang="en-US" dirty="0"/>
              <a:t> </a:t>
            </a:r>
            <a:r>
              <a:rPr lang="en-US" b="1" dirty="0"/>
              <a:t>Incisional/ Conventional/ traditional vasectomy and</a:t>
            </a:r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No-scalpel Vasectomy (NSV)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8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C55E52-756E-65FE-F020-C79FFEC9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Table : Differences between Techniques Used in Incisional Vasectomy and NSV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2121D8-BA2B-CE22-C7EE-5E6405004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CD32B2-E2E0-7438-FC9A-D8B2D36EF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0EA14B-3D9B-19AE-7E37-6BA208512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9E70B8D8-4C03-8FDA-98A3-9395ECF80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279044"/>
              </p:ext>
            </p:extLst>
          </p:nvPr>
        </p:nvGraphicFramePr>
        <p:xfrm>
          <a:off x="628650" y="1317859"/>
          <a:ext cx="7792860" cy="2934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7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76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0181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Incisional vasectomy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No scalpel vasectomy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4373"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Instruments used</a:t>
                      </a:r>
                    </a:p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entry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Scalpel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Ringed clamp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Dissecting forceps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0181"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Anesthetic method 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Localized injection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Pelvic block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0181"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technique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Scalpel incision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Skin puncture Blunt dissection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0181">
                <a:tc>
                  <a:txBody>
                    <a:bodyPr/>
                    <a:lstStyle/>
                    <a:p>
                      <a:r>
                        <a:rPr lang="en-US" sz="1800" dirty="0"/>
                        <a:t>Skin closure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Suture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  <a:r>
                        <a:rPr lang="en-US" sz="1800" baseline="0" dirty="0"/>
                        <a:t> closure methods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806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Occlusion Method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75023" lvl="0" indent="0">
              <a:buNone/>
            </a:pPr>
            <a:r>
              <a:rPr lang="en-US" sz="2800" dirty="0"/>
              <a:t>Vas Occlusion Methods:-</a:t>
            </a:r>
          </a:p>
          <a:p>
            <a:pPr algn="l"/>
            <a:r>
              <a:rPr lang="en-US" sz="2800" dirty="0"/>
              <a:t>The most widely used method is to :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sz="2800" dirty="0"/>
              <a:t>Ligate both ends with absorbable sutures 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sz="2800" dirty="0"/>
              <a:t>Divide the Vas, remove a small segment.</a:t>
            </a:r>
          </a:p>
          <a:p>
            <a:pPr algn="l"/>
            <a:r>
              <a:rPr lang="en-US" sz="2800" dirty="0"/>
              <a:t>Alternatively, cautery with a needle electrode is in use effectively</a:t>
            </a:r>
          </a:p>
          <a:p>
            <a:pPr algn="l"/>
            <a:r>
              <a:rPr lang="en-US" sz="2800" dirty="0"/>
              <a:t>Fascia interposition is  used,  in addition to ligation and excision </a:t>
            </a:r>
          </a:p>
          <a:p>
            <a:pPr algn="l"/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13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en-US" sz="2800" dirty="0"/>
              <a:t>Pre-procedure assessment and counseling</a:t>
            </a:r>
          </a:p>
          <a:p>
            <a:pPr algn="l"/>
            <a:r>
              <a:rPr lang="en-US" sz="2800" dirty="0"/>
              <a:t>Trained health professional and aseptic technique</a:t>
            </a:r>
          </a:p>
          <a:p>
            <a:pPr algn="l"/>
            <a:r>
              <a:rPr lang="en-US" sz="2800" dirty="0"/>
              <a:t>NSV with fascial interposition to improve effectiveness</a:t>
            </a:r>
          </a:p>
          <a:p>
            <a:pPr algn="l"/>
            <a:r>
              <a:rPr lang="en-US" sz="2800" dirty="0"/>
              <a:t>Not effective immediately after the procedure</a:t>
            </a:r>
          </a:p>
          <a:p>
            <a:pPr algn="l"/>
            <a:r>
              <a:rPr lang="en-US" sz="2800"/>
              <a:t>Back </a:t>
            </a:r>
            <a:r>
              <a:rPr lang="en-US" sz="2800" dirty="0"/>
              <a:t>up method needed until effectiveness proved  </a:t>
            </a:r>
          </a:p>
          <a:p>
            <a:pPr algn="l"/>
            <a:r>
              <a:rPr lang="en-US" sz="2800" dirty="0"/>
              <a:t>Post vasectomy semen analysis  </a:t>
            </a:r>
          </a:p>
          <a:p>
            <a:pPr algn="l"/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77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496711"/>
          </a:xfrm>
        </p:spPr>
        <p:txBody>
          <a:bodyPr/>
          <a:lstStyle/>
          <a:p>
            <a:pPr algn="ctr"/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689" y="485422"/>
            <a:ext cx="8432800" cy="4108483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b="1" i="1" dirty="0"/>
              <a:t>SESSION II-1: </a:t>
            </a:r>
            <a:r>
              <a:rPr lang="en-US" sz="4500" dirty="0"/>
              <a:t>Overview of Vasectomy</a:t>
            </a:r>
          </a:p>
          <a:p>
            <a:pPr lvl="0"/>
            <a:r>
              <a:rPr lang="en-US" sz="4500" b="1" i="1" dirty="0"/>
              <a:t>SESSION 1I-2: </a:t>
            </a:r>
            <a:r>
              <a:rPr lang="en-US" sz="4500" dirty="0"/>
              <a:t>Facilities, Vasectomy team, equipment, instruments and supplies.</a:t>
            </a:r>
          </a:p>
          <a:p>
            <a:pPr lvl="0"/>
            <a:r>
              <a:rPr lang="en-US" sz="4500" b="1" i="1" dirty="0"/>
              <a:t>SESSION 1I-3: </a:t>
            </a:r>
            <a:r>
              <a:rPr lang="en-US" sz="4500" i="1" dirty="0"/>
              <a:t>Method specific counseling on vasectomy</a:t>
            </a:r>
          </a:p>
          <a:p>
            <a:pPr lvl="0"/>
            <a:r>
              <a:rPr lang="en-US" sz="4500" b="1" i="1" dirty="0"/>
              <a:t>SESSION 1I-4: </a:t>
            </a:r>
            <a:r>
              <a:rPr lang="en-US" sz="4500" dirty="0"/>
              <a:t>Preoperative client assessment and preparation for Vasectomy.</a:t>
            </a:r>
          </a:p>
          <a:p>
            <a:pPr lvl="0"/>
            <a:r>
              <a:rPr lang="en-US" sz="4500" b="1" i="1" dirty="0"/>
              <a:t>SESSION 1I-5: </a:t>
            </a:r>
            <a:r>
              <a:rPr lang="en-US" sz="4500" dirty="0"/>
              <a:t>Vasectomy (NSV) procedure</a:t>
            </a:r>
          </a:p>
          <a:p>
            <a:pPr lvl="0"/>
            <a:r>
              <a:rPr lang="en-US" sz="4500" b="1" i="1" dirty="0"/>
              <a:t>SESSION 1I-6: </a:t>
            </a:r>
            <a:r>
              <a:rPr lang="en-US" sz="4500" dirty="0"/>
              <a:t>Post procedure care and follow up for Vasectomy</a:t>
            </a:r>
          </a:p>
          <a:p>
            <a:pPr lvl="0"/>
            <a:r>
              <a:rPr lang="en-US" sz="4500" b="1" i="1" dirty="0"/>
              <a:t>SESSION II-7: </a:t>
            </a:r>
            <a:r>
              <a:rPr lang="en-US" sz="4500" dirty="0"/>
              <a:t>Complication of Vasectomy: Prevention and management.</a:t>
            </a:r>
          </a:p>
          <a:p>
            <a:endParaRPr lang="en-US" sz="4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4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41079F-2E56-4078-87BC-5FB869EF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dirty="0"/>
              <a:t>PART –II TRAINING </a:t>
            </a:r>
            <a:r>
              <a:rPr lang="en-US" i="1" dirty="0"/>
              <a:t>COURSE GOAL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24C53-75BD-4233-BC59-4952CD6D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prepare participants to perform safe and effective </a:t>
            </a:r>
            <a:r>
              <a:rPr lang="en-US" b="1" i="1" dirty="0"/>
              <a:t> Vasectomy </a:t>
            </a:r>
            <a:r>
              <a:rPr lang="en-US" dirty="0"/>
              <a:t> </a:t>
            </a:r>
          </a:p>
          <a:p>
            <a:pPr marL="175023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8E387B-F103-4D77-971E-B00DE47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2EC1-037C-4EBE-A59D-9D6058ED4286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C4A8F-EDF7-41EA-8F55-21FA7578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D8CAA-CE3E-487C-966A-EF0EFE01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75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31667"/>
          </a:xfrm>
        </p:spPr>
        <p:txBody>
          <a:bodyPr/>
          <a:lstStyle/>
          <a:p>
            <a:pPr algn="ctr"/>
            <a:r>
              <a:rPr lang="en-US" sz="3200" dirty="0"/>
              <a:t> 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36304"/>
            <a:ext cx="7886700" cy="3985651"/>
          </a:xfrm>
        </p:spPr>
        <p:txBody>
          <a:bodyPr>
            <a:normAutofit fontScale="62500" lnSpcReduction="20000"/>
          </a:bodyPr>
          <a:lstStyle/>
          <a:p>
            <a:pPr marL="175023" indent="0">
              <a:buNone/>
            </a:pPr>
            <a:r>
              <a:rPr lang="en-US" dirty="0"/>
              <a:t>By the end of part II, participants will be able to:</a:t>
            </a:r>
          </a:p>
          <a:p>
            <a:r>
              <a:rPr lang="en-US" dirty="0"/>
              <a:t>Describe </a:t>
            </a:r>
            <a:r>
              <a:rPr lang="en-US" b="1" i="1" dirty="0"/>
              <a:t>Vasectomy and its </a:t>
            </a:r>
            <a:r>
              <a:rPr lang="en-US" dirty="0"/>
              <a:t>characteristics</a:t>
            </a:r>
            <a:endParaRPr lang="en-US" b="1" i="1" dirty="0"/>
          </a:p>
          <a:p>
            <a:r>
              <a:rPr lang="en-US" i="1" dirty="0"/>
              <a:t>Describe method specific </a:t>
            </a:r>
            <a:r>
              <a:rPr lang="en-US" b="1" i="1" dirty="0"/>
              <a:t>counseling on vasectomy</a:t>
            </a:r>
          </a:p>
          <a:p>
            <a:r>
              <a:rPr lang="en-US" dirty="0"/>
              <a:t>Identify facilities requirements, for </a:t>
            </a:r>
            <a:r>
              <a:rPr lang="en-US" b="1" i="1" dirty="0"/>
              <a:t>Vasectomy services 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Demonstrate  pre procedure client assessment and preparation for </a:t>
            </a:r>
            <a:r>
              <a:rPr lang="en-US" b="1" i="1" dirty="0"/>
              <a:t>Vasectomy </a:t>
            </a:r>
            <a:endParaRPr lang="en-US" dirty="0"/>
          </a:p>
          <a:p>
            <a:r>
              <a:rPr lang="en-US" dirty="0"/>
              <a:t>Perform </a:t>
            </a:r>
            <a:r>
              <a:rPr lang="en-US" b="1" i="1" dirty="0"/>
              <a:t>No-Scalpel Vasectomy </a:t>
            </a:r>
          </a:p>
          <a:p>
            <a:r>
              <a:rPr lang="en-US" dirty="0"/>
              <a:t>Demonstrate the standard post-procedure care &amp; follow up</a:t>
            </a:r>
          </a:p>
          <a:p>
            <a:r>
              <a:rPr lang="en-US" dirty="0"/>
              <a:t> Identify and manage/refer clients with complications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7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SESSION -1:OVERVIEW OF VASECTOMY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6304"/>
            <a:ext cx="7886700" cy="4098539"/>
          </a:xfrm>
        </p:spPr>
        <p:txBody>
          <a:bodyPr>
            <a:noAutofit/>
          </a:bodyPr>
          <a:lstStyle/>
          <a:p>
            <a:pPr marL="175023" lvl="0" indent="0">
              <a:buNone/>
            </a:pPr>
            <a:r>
              <a:rPr lang="en-US" sz="2400" b="1" dirty="0"/>
              <a:t>Learning OBJECTIVE</a:t>
            </a:r>
            <a:r>
              <a:rPr lang="en-US" b="1" dirty="0"/>
              <a:t>:</a:t>
            </a: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Define vasectomy  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dirty="0"/>
              <a:t>Explain its effectiveness, safety, mechanism of action 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dirty="0"/>
              <a:t>Discuss indication, precautions, characteristics and timing of Vasectomy.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Describe the vas occlusion techniques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Identify the two surgical approaches in vasectomy </a:t>
            </a:r>
          </a:p>
          <a:p>
            <a:pPr lvl="0"/>
            <a:endParaRPr lang="en-US" sz="1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and Introduction</a:t>
            </a:r>
          </a:p>
          <a:p>
            <a:r>
              <a:rPr lang="en-US" dirty="0"/>
              <a:t>Mechanism of action</a:t>
            </a:r>
          </a:p>
          <a:p>
            <a:r>
              <a:rPr lang="en-US" dirty="0"/>
              <a:t>Safety and effectiveness of Vasectomy</a:t>
            </a:r>
          </a:p>
          <a:p>
            <a:r>
              <a:rPr lang="en-US" dirty="0"/>
              <a:t>Characteristics of vasectomy </a:t>
            </a:r>
          </a:p>
          <a:p>
            <a:r>
              <a:rPr lang="en-US" dirty="0"/>
              <a:t>Surgical approaches to vasectomy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 algn="l">
              <a:buNone/>
            </a:pPr>
            <a:r>
              <a:rPr lang="en-US" sz="2800" dirty="0"/>
              <a:t>Vasectomy is very safe, convenient, highly effective permanent method of family planning that is achieved using  simple surgery by ligation  and division of Vasa deferentia</a:t>
            </a:r>
            <a:r>
              <a:rPr lang="en-US" sz="2800" b="1" dirty="0"/>
              <a:t>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232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i="1" dirty="0"/>
              <a:t>1974—Dr. Li </a:t>
            </a:r>
            <a:r>
              <a:rPr lang="en-US" b="1" i="1" dirty="0" err="1"/>
              <a:t>Shunqiang</a:t>
            </a:r>
            <a:r>
              <a:rPr lang="en-US" b="1" i="1" dirty="0"/>
              <a:t> </a:t>
            </a:r>
            <a:r>
              <a:rPr lang="en-US" dirty="0"/>
              <a:t>first performed NSV in China.</a:t>
            </a:r>
          </a:p>
          <a:p>
            <a:pPr lvl="0"/>
            <a:r>
              <a:rPr lang="en-US" dirty="0"/>
              <a:t>An estimated 43 million of couples rely on vasectomy.</a:t>
            </a:r>
          </a:p>
          <a:p>
            <a:pPr lvl="0"/>
            <a:r>
              <a:rPr lang="en-US" dirty="0"/>
              <a:t>Asia accounts for 77% of vasectomy users worldwide,</a:t>
            </a:r>
          </a:p>
          <a:p>
            <a:r>
              <a:rPr lang="en-US" dirty="0"/>
              <a:t> China &amp; India alone representing more than 70%.</a:t>
            </a:r>
          </a:p>
          <a:p>
            <a:pPr lvl="0"/>
            <a:r>
              <a:rPr lang="en-US" dirty="0"/>
              <a:t> Vasectomy is safer, simpler, less expensive, and most effective.</a:t>
            </a:r>
          </a:p>
          <a:p>
            <a:pPr lvl="0"/>
            <a:r>
              <a:rPr lang="en-US" dirty="0"/>
              <a:t> Least known and used modern method globally and in Ethiopia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6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Vasectomy: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75377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004712"/>
            <a:ext cx="4653358" cy="36033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Mechanism of Action</a:t>
            </a:r>
            <a:endParaRPr lang="en-US" dirty="0"/>
          </a:p>
          <a:p>
            <a:r>
              <a:rPr lang="en-US" dirty="0"/>
              <a:t>Vasectomy creates discontinuity in vas deferens</a:t>
            </a:r>
          </a:p>
          <a:p>
            <a:r>
              <a:rPr lang="en-US" dirty="0"/>
              <a:t> Sperm cell produced at the level of tests will not be part of the semen/ejaculate </a:t>
            </a:r>
          </a:p>
          <a:p>
            <a:r>
              <a:rPr lang="en-US" dirty="0"/>
              <a:t>No sperm cells reach the egg and effect fertilization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 dirty="0"/>
          </a:p>
        </p:txBody>
      </p:sp>
      <p:pic>
        <p:nvPicPr>
          <p:cNvPr id="10" name="Image 1402"/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315743" y="643467"/>
            <a:ext cx="3105767" cy="37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09155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5663</TotalTime>
  <Words>708</Words>
  <Application>Microsoft Office PowerPoint</Application>
  <PresentationFormat>On-screen Show (16:9)</PresentationFormat>
  <Paragraphs>159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Climate Change</vt:lpstr>
      <vt:lpstr>2_Office Theme</vt:lpstr>
      <vt:lpstr>PowerPoint Presentation</vt:lpstr>
      <vt:lpstr>Contents</vt:lpstr>
      <vt:lpstr>  PART –II TRAINING COURSE GOAL   </vt:lpstr>
      <vt:lpstr> Learning objectives</vt:lpstr>
      <vt:lpstr>SESSION -1:OVERVIEW OF VASECTOMY </vt:lpstr>
      <vt:lpstr>Course outline</vt:lpstr>
      <vt:lpstr>Definition:</vt:lpstr>
      <vt:lpstr>Introduction</vt:lpstr>
      <vt:lpstr>Vasectomy:</vt:lpstr>
      <vt:lpstr>Safety and effectiveness of Vasectomy</vt:lpstr>
      <vt:lpstr>Characteristics of vasectomy</vt:lpstr>
      <vt:lpstr>Characteristics of Vasectomy; contd.</vt:lpstr>
      <vt:lpstr>Surgical approaches to vasectomy</vt:lpstr>
      <vt:lpstr>Table : Differences between Techniques Used in Incisional Vasectomy and NSV </vt:lpstr>
      <vt:lpstr>Vas Occlusion Method </vt:lpstr>
      <vt:lpstr>summery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691</cp:revision>
  <dcterms:created xsi:type="dcterms:W3CDTF">2020-11-12T05:00:09Z</dcterms:created>
  <dcterms:modified xsi:type="dcterms:W3CDTF">2025-10-20T06:10:30Z</dcterms:modified>
</cp:coreProperties>
</file>