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6"/>
  </p:notesMasterIdLst>
  <p:handoutMasterIdLst>
    <p:handoutMasterId r:id="rId17"/>
  </p:handoutMasterIdLst>
  <p:sldIdLst>
    <p:sldId id="1466" r:id="rId3"/>
    <p:sldId id="1476" r:id="rId4"/>
    <p:sldId id="1477" r:id="rId5"/>
    <p:sldId id="1474" r:id="rId6"/>
    <p:sldId id="1475" r:id="rId7"/>
    <p:sldId id="1471" r:id="rId8"/>
    <p:sldId id="1468" r:id="rId9"/>
    <p:sldId id="395" r:id="rId10"/>
    <p:sldId id="415" r:id="rId11"/>
    <p:sldId id="1473" r:id="rId12"/>
    <p:sldId id="1472" r:id="rId13"/>
    <p:sldId id="416" r:id="rId14"/>
    <p:sldId id="1467" r:id="rId15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9F8B25-D67D-41F5-AC50-EE507415FB93}" v="1" dt="2024-09-19T13:36:33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0D9F8B25-D67D-41F5-AC50-EE507415FB93}"/>
    <pc:docChg chg="undo redo custSel modSld">
      <pc:chgData name="Tesemma Oli" userId="0f5eeee5-8e6c-4a72-a807-063da83bddfa" providerId="ADAL" clId="{0D9F8B25-D67D-41F5-AC50-EE507415FB93}" dt="2024-09-19T13:59:43.913" v="475" actId="20577"/>
      <pc:docMkLst>
        <pc:docMk/>
      </pc:docMkLst>
      <pc:sldChg chg="addSp delSp modSp mod">
        <pc:chgData name="Tesemma Oli" userId="0f5eeee5-8e6c-4a72-a807-063da83bddfa" providerId="ADAL" clId="{0D9F8B25-D67D-41F5-AC50-EE507415FB93}" dt="2024-09-19T13:36:48.676" v="388" actId="14100"/>
        <pc:sldMkLst>
          <pc:docMk/>
          <pc:sldMk cId="4122837806" sldId="395"/>
        </pc:sldMkLst>
        <pc:spChg chg="mod">
          <ac:chgData name="Tesemma Oli" userId="0f5eeee5-8e6c-4a72-a807-063da83bddfa" providerId="ADAL" clId="{0D9F8B25-D67D-41F5-AC50-EE507415FB93}" dt="2024-09-19T13:25:17.704" v="128" actId="20577"/>
          <ac:spMkLst>
            <pc:docMk/>
            <pc:sldMk cId="4122837806" sldId="395"/>
            <ac:spMk id="2" creationId="{5D2829DD-96A2-4EC0-B32E-F9EFAD08051B}"/>
          </ac:spMkLst>
        </pc:spChg>
        <pc:spChg chg="mod">
          <ac:chgData name="Tesemma Oli" userId="0f5eeee5-8e6c-4a72-a807-063da83bddfa" providerId="ADAL" clId="{0D9F8B25-D67D-41F5-AC50-EE507415FB93}" dt="2024-09-19T13:36:28.337" v="384" actId="20577"/>
          <ac:spMkLst>
            <pc:docMk/>
            <pc:sldMk cId="4122837806" sldId="395"/>
            <ac:spMk id="3" creationId="{80C03C38-0346-4F13-BA15-D5C7EA67772F}"/>
          </ac:spMkLst>
        </pc:spChg>
        <pc:spChg chg="del">
          <ac:chgData name="Tesemma Oli" userId="0f5eeee5-8e6c-4a72-a807-063da83bddfa" providerId="ADAL" clId="{0D9F8B25-D67D-41F5-AC50-EE507415FB93}" dt="2024-09-19T13:29:37.579" v="177" actId="478"/>
          <ac:spMkLst>
            <pc:docMk/>
            <pc:sldMk cId="4122837806" sldId="395"/>
            <ac:spMk id="11" creationId="{00000000-0000-0000-0000-000000000000}"/>
          </ac:spMkLst>
        </pc:spChg>
        <pc:spChg chg="mod">
          <ac:chgData name="Tesemma Oli" userId="0f5eeee5-8e6c-4a72-a807-063da83bddfa" providerId="ADAL" clId="{0D9F8B25-D67D-41F5-AC50-EE507415FB93}" dt="2024-09-19T13:36:03.658" v="368" actId="20577"/>
          <ac:spMkLst>
            <pc:docMk/>
            <pc:sldMk cId="4122837806" sldId="395"/>
            <ac:spMk id="17" creationId="{00000000-0000-0000-0000-000000000000}"/>
          </ac:spMkLst>
        </pc:spChg>
        <pc:spChg chg="del mod">
          <ac:chgData name="Tesemma Oli" userId="0f5eeee5-8e6c-4a72-a807-063da83bddfa" providerId="ADAL" clId="{0D9F8B25-D67D-41F5-AC50-EE507415FB93}" dt="2024-09-19T13:35:33.898" v="364" actId="478"/>
          <ac:spMkLst>
            <pc:docMk/>
            <pc:sldMk cId="4122837806" sldId="395"/>
            <ac:spMk id="18" creationId="{00000000-0000-0000-0000-000000000000}"/>
          </ac:spMkLst>
        </pc:spChg>
        <pc:picChg chg="add del">
          <ac:chgData name="Tesemma Oli" userId="0f5eeee5-8e6c-4a72-a807-063da83bddfa" providerId="ADAL" clId="{0D9F8B25-D67D-41F5-AC50-EE507415FB93}" dt="2024-09-19T13:30:24.633" v="186" actId="21"/>
          <ac:picMkLst>
            <pc:docMk/>
            <pc:sldMk cId="4122837806" sldId="395"/>
            <ac:picMk id="10" creationId="{00000000-0000-0000-0000-000000000000}"/>
          </ac:picMkLst>
        </pc:picChg>
        <pc:picChg chg="del">
          <ac:chgData name="Tesemma Oli" userId="0f5eeee5-8e6c-4a72-a807-063da83bddfa" providerId="ADAL" clId="{0D9F8B25-D67D-41F5-AC50-EE507415FB93}" dt="2024-09-19T13:31:19.873" v="195" actId="478"/>
          <ac:picMkLst>
            <pc:docMk/>
            <pc:sldMk cId="4122837806" sldId="395"/>
            <ac:picMk id="12" creationId="{00000000-0000-0000-0000-000000000000}"/>
          </ac:picMkLst>
        </pc:picChg>
        <pc:picChg chg="del">
          <ac:chgData name="Tesemma Oli" userId="0f5eeee5-8e6c-4a72-a807-063da83bddfa" providerId="ADAL" clId="{0D9F8B25-D67D-41F5-AC50-EE507415FB93}" dt="2024-09-19T13:34:08.677" v="273" actId="478"/>
          <ac:picMkLst>
            <pc:docMk/>
            <pc:sldMk cId="4122837806" sldId="395"/>
            <ac:picMk id="13" creationId="{00000000-0000-0000-0000-000000000000}"/>
          </ac:picMkLst>
        </pc:picChg>
        <pc:picChg chg="mod">
          <ac:chgData name="Tesemma Oli" userId="0f5eeee5-8e6c-4a72-a807-063da83bddfa" providerId="ADAL" clId="{0D9F8B25-D67D-41F5-AC50-EE507415FB93}" dt="2024-09-19T13:28:28.954" v="165" actId="1076"/>
          <ac:picMkLst>
            <pc:docMk/>
            <pc:sldMk cId="4122837806" sldId="395"/>
            <ac:picMk id="14" creationId="{00000000-0000-0000-0000-000000000000}"/>
          </ac:picMkLst>
        </pc:picChg>
        <pc:picChg chg="del mod">
          <ac:chgData name="Tesemma Oli" userId="0f5eeee5-8e6c-4a72-a807-063da83bddfa" providerId="ADAL" clId="{0D9F8B25-D67D-41F5-AC50-EE507415FB93}" dt="2024-09-19T13:36:17.823" v="370" actId="21"/>
          <ac:picMkLst>
            <pc:docMk/>
            <pc:sldMk cId="4122837806" sldId="395"/>
            <ac:picMk id="15" creationId="{00000000-0000-0000-0000-000000000000}"/>
          </ac:picMkLst>
        </pc:picChg>
        <pc:picChg chg="add mod">
          <ac:chgData name="Tesemma Oli" userId="0f5eeee5-8e6c-4a72-a807-063da83bddfa" providerId="ADAL" clId="{0D9F8B25-D67D-41F5-AC50-EE507415FB93}" dt="2024-09-19T13:36:48.676" v="388" actId="14100"/>
          <ac:picMkLst>
            <pc:docMk/>
            <pc:sldMk cId="4122837806" sldId="395"/>
            <ac:picMk id="19" creationId="{93FEA4BF-DDFF-0557-53A4-2B023E6442D4}"/>
          </ac:picMkLst>
        </pc:picChg>
      </pc:sldChg>
      <pc:sldChg chg="modSp mod">
        <pc:chgData name="Tesemma Oli" userId="0f5eeee5-8e6c-4a72-a807-063da83bddfa" providerId="ADAL" clId="{0D9F8B25-D67D-41F5-AC50-EE507415FB93}" dt="2024-09-19T13:42:14.674" v="433" actId="27636"/>
        <pc:sldMkLst>
          <pc:docMk/>
          <pc:sldMk cId="271045047" sldId="416"/>
        </pc:sldMkLst>
        <pc:spChg chg="mod">
          <ac:chgData name="Tesemma Oli" userId="0f5eeee5-8e6c-4a72-a807-063da83bddfa" providerId="ADAL" clId="{0D9F8B25-D67D-41F5-AC50-EE507415FB93}" dt="2024-09-19T13:42:14.674" v="433" actId="27636"/>
          <ac:spMkLst>
            <pc:docMk/>
            <pc:sldMk cId="271045047" sldId="416"/>
            <ac:spMk id="3" creationId="{F5D92B5E-98B9-4A58-A28E-55744A03C85C}"/>
          </ac:spMkLst>
        </pc:spChg>
      </pc:sldChg>
      <pc:sldChg chg="modSp mod">
        <pc:chgData name="Tesemma Oli" userId="0f5eeee5-8e6c-4a72-a807-063da83bddfa" providerId="ADAL" clId="{0D9F8B25-D67D-41F5-AC50-EE507415FB93}" dt="2024-09-19T13:36:33.461" v="386" actId="27636"/>
        <pc:sldMkLst>
          <pc:docMk/>
          <pc:sldMk cId="586801154" sldId="1467"/>
        </pc:sldMkLst>
        <pc:spChg chg="mod">
          <ac:chgData name="Tesemma Oli" userId="0f5eeee5-8e6c-4a72-a807-063da83bddfa" providerId="ADAL" clId="{0D9F8B25-D67D-41F5-AC50-EE507415FB93}" dt="2024-09-19T13:36:33.461" v="386" actId="27636"/>
          <ac:spMkLst>
            <pc:docMk/>
            <pc:sldMk cId="586801154" sldId="1467"/>
            <ac:spMk id="3" creationId="{7321BA68-6428-4BD5-A317-67FF0C21F083}"/>
          </ac:spMkLst>
        </pc:spChg>
      </pc:sldChg>
      <pc:sldChg chg="modSp mod">
        <pc:chgData name="Tesemma Oli" userId="0f5eeee5-8e6c-4a72-a807-063da83bddfa" providerId="ADAL" clId="{0D9F8B25-D67D-41F5-AC50-EE507415FB93}" dt="2024-09-19T13:25:04.988" v="125" actId="20577"/>
        <pc:sldMkLst>
          <pc:docMk/>
          <pc:sldMk cId="1357078398" sldId="1468"/>
        </pc:sldMkLst>
        <pc:spChg chg="mod">
          <ac:chgData name="Tesemma Oli" userId="0f5eeee5-8e6c-4a72-a807-063da83bddfa" providerId="ADAL" clId="{0D9F8B25-D67D-41F5-AC50-EE507415FB93}" dt="2024-09-19T13:25:04.988" v="125" actId="20577"/>
          <ac:spMkLst>
            <pc:docMk/>
            <pc:sldMk cId="1357078398" sldId="1468"/>
            <ac:spMk id="3" creationId="{E1110DCC-AFD1-4DAC-A8E2-FE0850F783E2}"/>
          </ac:spMkLst>
        </pc:spChg>
      </pc:sldChg>
      <pc:sldChg chg="modSp mod">
        <pc:chgData name="Tesemma Oli" userId="0f5eeee5-8e6c-4a72-a807-063da83bddfa" providerId="ADAL" clId="{0D9F8B25-D67D-41F5-AC50-EE507415FB93}" dt="2024-09-19T13:24:36.550" v="112" actId="20577"/>
        <pc:sldMkLst>
          <pc:docMk/>
          <pc:sldMk cId="2979679810" sldId="1471"/>
        </pc:sldMkLst>
        <pc:spChg chg="mod">
          <ac:chgData name="Tesemma Oli" userId="0f5eeee5-8e6c-4a72-a807-063da83bddfa" providerId="ADAL" clId="{0D9F8B25-D67D-41F5-AC50-EE507415FB93}" dt="2024-09-19T13:23:37.033" v="108" actId="20577"/>
          <ac:spMkLst>
            <pc:docMk/>
            <pc:sldMk cId="2979679810" sldId="1471"/>
            <ac:spMk id="2" creationId="{78B7E517-0E93-4383-9F83-6A1E59E7FBD6}"/>
          </ac:spMkLst>
        </pc:spChg>
        <pc:spChg chg="mod">
          <ac:chgData name="Tesemma Oli" userId="0f5eeee5-8e6c-4a72-a807-063da83bddfa" providerId="ADAL" clId="{0D9F8B25-D67D-41F5-AC50-EE507415FB93}" dt="2024-09-19T13:24:36.550" v="112" actId="20577"/>
          <ac:spMkLst>
            <pc:docMk/>
            <pc:sldMk cId="2979679810" sldId="1471"/>
            <ac:spMk id="3" creationId="{FF0F02B1-605F-4B47-8E27-DF6A3FD0E2A6}"/>
          </ac:spMkLst>
        </pc:spChg>
      </pc:sldChg>
      <pc:sldChg chg="modSp mod">
        <pc:chgData name="Tesemma Oli" userId="0f5eeee5-8e6c-4a72-a807-063da83bddfa" providerId="ADAL" clId="{0D9F8B25-D67D-41F5-AC50-EE507415FB93}" dt="2024-09-19T13:40:30.622" v="423" actId="20577"/>
        <pc:sldMkLst>
          <pc:docMk/>
          <pc:sldMk cId="3416588493" sldId="1472"/>
        </pc:sldMkLst>
        <pc:spChg chg="mod">
          <ac:chgData name="Tesemma Oli" userId="0f5eeee5-8e6c-4a72-a807-063da83bddfa" providerId="ADAL" clId="{0D9F8B25-D67D-41F5-AC50-EE507415FB93}" dt="2024-09-19T13:39:09.020" v="414" actId="5793"/>
          <ac:spMkLst>
            <pc:docMk/>
            <pc:sldMk cId="3416588493" sldId="1472"/>
            <ac:spMk id="2" creationId="{00000000-0000-0000-0000-000000000000}"/>
          </ac:spMkLst>
        </pc:spChg>
        <pc:spChg chg="mod">
          <ac:chgData name="Tesemma Oli" userId="0f5eeee5-8e6c-4a72-a807-063da83bddfa" providerId="ADAL" clId="{0D9F8B25-D67D-41F5-AC50-EE507415FB93}" dt="2024-09-19T13:40:30.622" v="423" actId="20577"/>
          <ac:spMkLst>
            <pc:docMk/>
            <pc:sldMk cId="3416588493" sldId="1472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0D9F8B25-D67D-41F5-AC50-EE507415FB93}" dt="2024-09-19T13:38:33.362" v="409" actId="20577"/>
        <pc:sldMkLst>
          <pc:docMk/>
          <pc:sldMk cId="2941981649" sldId="1473"/>
        </pc:sldMkLst>
        <pc:spChg chg="mod">
          <ac:chgData name="Tesemma Oli" userId="0f5eeee5-8e6c-4a72-a807-063da83bddfa" providerId="ADAL" clId="{0D9F8B25-D67D-41F5-AC50-EE507415FB93}" dt="2024-09-19T13:38:33.362" v="409" actId="20577"/>
          <ac:spMkLst>
            <pc:docMk/>
            <pc:sldMk cId="2941981649" sldId="1473"/>
            <ac:spMk id="2" creationId="{00000000-0000-0000-0000-000000000000}"/>
          </ac:spMkLst>
        </pc:spChg>
      </pc:sldChg>
      <pc:sldChg chg="modSp mod">
        <pc:chgData name="Tesemma Oli" userId="0f5eeee5-8e6c-4a72-a807-063da83bddfa" providerId="ADAL" clId="{0D9F8B25-D67D-41F5-AC50-EE507415FB93}" dt="2024-09-19T13:59:43.913" v="475" actId="20577"/>
        <pc:sldMkLst>
          <pc:docMk/>
          <pc:sldMk cId="976250227" sldId="1475"/>
        </pc:sldMkLst>
        <pc:spChg chg="mod">
          <ac:chgData name="Tesemma Oli" userId="0f5eeee5-8e6c-4a72-a807-063da83bddfa" providerId="ADAL" clId="{0D9F8B25-D67D-41F5-AC50-EE507415FB93}" dt="2024-09-19T13:59:43.913" v="475" actId="20577"/>
          <ac:spMkLst>
            <pc:docMk/>
            <pc:sldMk cId="976250227" sldId="1475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0D9F8B25-D67D-41F5-AC50-EE507415FB93}" dt="2024-09-19T13:17:09.542" v="11" actId="255"/>
        <pc:sldMkLst>
          <pc:docMk/>
          <pc:sldMk cId="2118699451" sldId="1476"/>
        </pc:sldMkLst>
        <pc:spChg chg="mod">
          <ac:chgData name="Tesemma Oli" userId="0f5eeee5-8e6c-4a72-a807-063da83bddfa" providerId="ADAL" clId="{0D9F8B25-D67D-41F5-AC50-EE507415FB93}" dt="2024-09-19T13:17:09.542" v="11" actId="255"/>
          <ac:spMkLst>
            <pc:docMk/>
            <pc:sldMk cId="2118699451" sldId="1476"/>
            <ac:spMk id="3" creationId="{68024C53-75BD-4233-BC59-4952CD6D62C8}"/>
          </ac:spMkLst>
        </pc:spChg>
      </pc:sldChg>
      <pc:sldChg chg="modSp mod">
        <pc:chgData name="Tesemma Oli" userId="0f5eeee5-8e6c-4a72-a807-063da83bddfa" providerId="ADAL" clId="{0D9F8B25-D67D-41F5-AC50-EE507415FB93}" dt="2024-09-19T13:19:13.204" v="43" actId="20577"/>
        <pc:sldMkLst>
          <pc:docMk/>
          <pc:sldMk cId="3838922289" sldId="1477"/>
        </pc:sldMkLst>
        <pc:spChg chg="mod">
          <ac:chgData name="Tesemma Oli" userId="0f5eeee5-8e6c-4a72-a807-063da83bddfa" providerId="ADAL" clId="{0D9F8B25-D67D-41F5-AC50-EE507415FB93}" dt="2024-09-19T13:18:44.568" v="14" actId="20577"/>
          <ac:spMkLst>
            <pc:docMk/>
            <pc:sldMk cId="3838922289" sldId="1477"/>
            <ac:spMk id="2" creationId="{311EB27F-7AA2-40B8-BDFA-2DCE9A5AEBBF}"/>
          </ac:spMkLst>
        </pc:spChg>
        <pc:spChg chg="mod">
          <ac:chgData name="Tesemma Oli" userId="0f5eeee5-8e6c-4a72-a807-063da83bddfa" providerId="ADAL" clId="{0D9F8B25-D67D-41F5-AC50-EE507415FB93}" dt="2024-09-19T13:19:13.204" v="43" actId="20577"/>
          <ac:spMkLst>
            <pc:docMk/>
            <pc:sldMk cId="3838922289" sldId="1477"/>
            <ac:spMk id="3" creationId="{321459DD-7CFB-4684-9A68-70323D349B6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19719" y="3209925"/>
            <a:ext cx="62416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/>
              <a:t>MODULE – 5 </a:t>
            </a:r>
            <a:endParaRPr lang="en-US" sz="2400" b="1" dirty="0" smtClean="0"/>
          </a:p>
          <a:p>
            <a:pPr algn="ctr">
              <a:defRPr/>
            </a:pPr>
            <a:r>
              <a:rPr lang="en-US" sz="2400" b="1" dirty="0" smtClean="0"/>
              <a:t>Chapter-1:Introduction To </a:t>
            </a:r>
            <a:r>
              <a:rPr lang="en-US" sz="2400" b="1" dirty="0" smtClean="0"/>
              <a:t>PERMANENT </a:t>
            </a:r>
            <a:r>
              <a:rPr lang="en-US" sz="2400" b="1" dirty="0"/>
              <a:t>FAMILY </a:t>
            </a:r>
            <a:r>
              <a:rPr lang="en-US" sz="2400" b="1" smtClean="0"/>
              <a:t>PLANNING Methods </a:t>
            </a:r>
            <a:endParaRPr lang="en-US" sz="2400" b="1" dirty="0"/>
          </a:p>
          <a:p>
            <a:pPr algn="ctr">
              <a:defRPr/>
            </a:pPr>
            <a:endParaRPr lang="en-US" sz="5400" dirty="0"/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95" y="213645"/>
            <a:ext cx="8716711" cy="618022"/>
          </a:xfrm>
        </p:spPr>
        <p:txBody>
          <a:bodyPr/>
          <a:lstStyle/>
          <a:p>
            <a:r>
              <a:rPr lang="en-US" sz="3200" dirty="0"/>
              <a:t>    Characteristics of Permanent FP   </a:t>
            </a:r>
            <a:br>
              <a:rPr lang="en-US" sz="3200" dirty="0"/>
            </a:br>
            <a:r>
              <a:rPr lang="en-US" sz="3200" dirty="0"/>
              <a:t>       methods…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/>
              <a:t>Short-term discomfort/pain following procedure</a:t>
            </a:r>
          </a:p>
          <a:p>
            <a:r>
              <a:rPr lang="en-US" sz="2600" dirty="0"/>
              <a:t>No long-term side effects</a:t>
            </a:r>
          </a:p>
          <a:p>
            <a:r>
              <a:rPr lang="en-US" sz="2600" dirty="0"/>
              <a:t>can be carried out under local anesthesia </a:t>
            </a:r>
          </a:p>
          <a:p>
            <a:r>
              <a:rPr lang="en-US" sz="2600" dirty="0"/>
              <a:t>Needs effective counseling</a:t>
            </a:r>
          </a:p>
          <a:p>
            <a:r>
              <a:rPr lang="en-US" sz="2600" dirty="0"/>
              <a:t>carried out under strict aseptic conditions and practices to avoid infection.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81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Characteristics of Permanent FP methods…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Permanent: Reversal is expensive, requires major surgery &amp; not guaranteed</a:t>
            </a:r>
          </a:p>
          <a:p>
            <a:pPr lvl="0"/>
            <a:r>
              <a:rPr lang="en-US" dirty="0"/>
              <a:t>Procedure requires aseptic conditions, surgical equipment, trained clinicians and anesthesia</a:t>
            </a:r>
          </a:p>
          <a:p>
            <a:pPr lvl="0"/>
            <a:r>
              <a:rPr lang="en-US" dirty="0"/>
              <a:t>Does not protect against HIV or other STIs.</a:t>
            </a:r>
          </a:p>
          <a:p>
            <a:pPr lvl="0"/>
            <a:r>
              <a:rPr lang="en-US" dirty="0"/>
              <a:t>Potential risk of complications, especially if GA used</a:t>
            </a:r>
          </a:p>
          <a:p>
            <a:pPr lvl="0"/>
            <a:r>
              <a:rPr lang="en-US" dirty="0"/>
              <a:t>Prevalence of service barriers (cultural, social, demographic and services provision regulations)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88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AC1A32-C516-4762-BAD8-949EDC41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D92B5E-98B9-4A58-A28E-55744A03C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There are two types permanent Family planning methods -TL and vasectomy</a:t>
            </a:r>
          </a:p>
          <a:p>
            <a:r>
              <a:rPr lang="en-US" dirty="0"/>
              <a:t>Works by closure/ ligation of vas deferens in males and fallopian tubes in females</a:t>
            </a:r>
          </a:p>
          <a:p>
            <a:r>
              <a:rPr lang="en-US" dirty="0"/>
              <a:t>Safe and effectives methods with minimal side effects</a:t>
            </a:r>
          </a:p>
          <a:p>
            <a:r>
              <a:rPr lang="en-US" dirty="0"/>
              <a:t>It needs </a:t>
            </a:r>
            <a:r>
              <a:rPr lang="en-US"/>
              <a:t>effective counseling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CAA912-2335-43E1-AC73-F8158CA2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1DEB-98AF-407C-AEA7-2F9995D5699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015196-0A04-4264-AC2A-95B4A49F5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4510A-C7EA-4D29-B9DF-4B9DE3BE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5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41079F-2E56-4078-87BC-5FB869EF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COURSE GOAL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24C53-75BD-4233-BC59-4952CD6D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/>
            <a:r>
              <a:rPr lang="en-US" sz="2800" dirty="0"/>
              <a:t>To provide participants with up-to-date knowledge and standard clinical skills needed to provide </a:t>
            </a:r>
            <a:r>
              <a:rPr lang="en-US" sz="2800" b="1" i="1" dirty="0"/>
              <a:t>tubal ligation and Vasectomy </a:t>
            </a:r>
            <a:r>
              <a:rPr lang="en-US" sz="2800" dirty="0"/>
              <a:t>as safe and effective permanent methods of family planning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8E387B-F103-4D77-971E-B00DE472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2EC1-037C-4EBE-A59D-9D6058ED428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EC4A8F-EDF7-41EA-8F55-21FA7578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ED8CAA-CE3E-487C-966A-EF0EFE01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9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6304"/>
            <a:ext cx="7886700" cy="4098539"/>
          </a:xfrm>
        </p:spPr>
        <p:txBody>
          <a:bodyPr>
            <a:noAutofit/>
          </a:bodyPr>
          <a:lstStyle/>
          <a:p>
            <a:pPr marL="175023" lvl="0" indent="0">
              <a:buNone/>
            </a:pPr>
            <a:r>
              <a:rPr lang="en-US" sz="2000" dirty="0"/>
              <a:t>At the end of this session:</a:t>
            </a:r>
          </a:p>
          <a:p>
            <a:pPr lvl="0"/>
            <a:r>
              <a:rPr lang="en-US" sz="2000" dirty="0"/>
              <a:t>Describe the characteristics of Tubal ligation and Vasectomy</a:t>
            </a:r>
            <a:r>
              <a:rPr lang="en-US" sz="2000" strike="sngStrike" dirty="0"/>
              <a:t> </a:t>
            </a:r>
            <a:r>
              <a:rPr lang="en-US" sz="2000" dirty="0"/>
              <a:t> under local anesthesia -LA)  </a:t>
            </a:r>
          </a:p>
          <a:p>
            <a:pPr lvl="0"/>
            <a:r>
              <a:rPr lang="en-US" sz="2000" dirty="0"/>
              <a:t>Identify health facility requirements for TL  and vasectomy service provision</a:t>
            </a:r>
          </a:p>
          <a:p>
            <a:pPr lvl="0"/>
            <a:r>
              <a:rPr lang="en-US" sz="2000" dirty="0"/>
              <a:t>Demonstrate proper client assessment and preparation for TL and Vasectomy </a:t>
            </a:r>
          </a:p>
          <a:p>
            <a:pPr lvl="0"/>
            <a:r>
              <a:rPr lang="en-US" sz="2000" dirty="0"/>
              <a:t>Demonstrate the proper analgesia, anesthesia and or sedatives for vasectomy procedures.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92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</a:t>
            </a: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Perform TL and vasectomy procedures    </a:t>
            </a:r>
            <a:r>
              <a:rPr lang="en-US" sz="2000" strike="sngStrike" dirty="0"/>
              <a:t> </a:t>
            </a:r>
            <a:endParaRPr lang="en-US" sz="2000" dirty="0"/>
          </a:p>
          <a:p>
            <a:pPr lvl="0" algn="l"/>
            <a:r>
              <a:rPr lang="en-US" sz="2000" dirty="0"/>
              <a:t>Demonstrate the post procedure care and follow-up for TL</a:t>
            </a:r>
            <a:r>
              <a:rPr lang="en-US" sz="2000" strike="sngStrike" dirty="0"/>
              <a:t> </a:t>
            </a:r>
            <a:r>
              <a:rPr lang="en-US" sz="2000" dirty="0"/>
              <a:t>and  vasectomy</a:t>
            </a:r>
          </a:p>
          <a:p>
            <a:pPr lvl="0" algn="l"/>
            <a:r>
              <a:rPr lang="en-US" sz="2000" dirty="0"/>
              <a:t>Describe ways of prevention of complications that may arise during and after the procedure </a:t>
            </a:r>
          </a:p>
          <a:p>
            <a:pPr algn="l"/>
            <a:r>
              <a:rPr lang="en-US" sz="2000" dirty="0"/>
              <a:t>Manage complications of permanent family planning methods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4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Introduction to permanent family planning methods</a:t>
            </a:r>
          </a:p>
          <a:p>
            <a:pPr algn="l"/>
            <a:r>
              <a:rPr lang="en-US" sz="2000" dirty="0"/>
              <a:t>Types of Permanent FP methods and </a:t>
            </a:r>
            <a:r>
              <a:rPr lang="en-US" sz="2000" dirty="0">
                <a:latin typeface="Liberation Sans Narrow"/>
                <a:ea typeface="Arial"/>
              </a:rPr>
              <a:t>Mechanism</a:t>
            </a:r>
            <a:r>
              <a:rPr lang="en-US" sz="2000" spc="-20" dirty="0">
                <a:latin typeface="Liberation Sans Narrow"/>
                <a:ea typeface="Arial"/>
              </a:rPr>
              <a:t> </a:t>
            </a:r>
            <a:r>
              <a:rPr lang="en-US" sz="2000" dirty="0">
                <a:latin typeface="Liberation Sans Narrow"/>
                <a:ea typeface="Arial"/>
              </a:rPr>
              <a:t>of</a:t>
            </a:r>
            <a:r>
              <a:rPr lang="en-US" sz="2000" spc="-15" dirty="0">
                <a:latin typeface="Liberation Sans Narrow"/>
                <a:ea typeface="Arial"/>
              </a:rPr>
              <a:t> </a:t>
            </a:r>
            <a:r>
              <a:rPr lang="en-US" sz="2000" spc="-10" dirty="0">
                <a:latin typeface="Liberation Sans Narrow"/>
                <a:ea typeface="Arial"/>
              </a:rPr>
              <a:t>action</a:t>
            </a:r>
            <a:endParaRPr lang="en-US" sz="2000" dirty="0"/>
          </a:p>
          <a:p>
            <a:r>
              <a:rPr lang="en-US" sz="2000" dirty="0"/>
              <a:t>Characteristics of Tubal ligation and Vasectomy</a:t>
            </a:r>
            <a:r>
              <a:rPr lang="en-US" sz="2000" strike="sngStrike" dirty="0"/>
              <a:t> </a:t>
            </a:r>
            <a:r>
              <a:rPr lang="en-US" sz="2000" dirty="0"/>
              <a:t> under local anesthesia -</a:t>
            </a:r>
            <a:r>
              <a:rPr lang="en-US" sz="2000"/>
              <a:t>LA)</a:t>
            </a:r>
          </a:p>
          <a:p>
            <a:pPr marL="175023" indent="0" algn="l">
              <a:buNone/>
            </a:pPr>
            <a:r>
              <a:rPr lang="en-US" sz="2800">
                <a:latin typeface="Arial"/>
                <a:ea typeface="Arial"/>
              </a:rPr>
              <a:t/>
            </a:r>
            <a:br>
              <a:rPr lang="en-US" sz="2800">
                <a:latin typeface="Arial"/>
                <a:ea typeface="Arial"/>
              </a:rPr>
            </a:b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50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B7E517-0E93-4383-9F83-6A1E59E7F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2650"/>
            <a:ext cx="7886700" cy="749375"/>
          </a:xfrm>
        </p:spPr>
        <p:txBody>
          <a:bodyPr/>
          <a:lstStyle/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Introduction to Permanent  Family Planning Methods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0F02B1-605F-4B47-8E27-DF6A3FD0E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9498"/>
            <a:ext cx="7886700" cy="363814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Are among the most effective FP methods for men &amp; women who desire no more children</a:t>
            </a:r>
          </a:p>
          <a:p>
            <a:pPr lvl="0"/>
            <a:r>
              <a:rPr lang="en-US" dirty="0"/>
              <a:t>Are one of the safest methods.</a:t>
            </a:r>
          </a:p>
          <a:p>
            <a:pPr lvl="0"/>
            <a:r>
              <a:rPr lang="en-US" dirty="0"/>
              <a:t>Currently the world’s most popular &amp; most widely used</a:t>
            </a:r>
          </a:p>
          <a:p>
            <a:r>
              <a:rPr lang="en-US" dirty="0"/>
              <a:t>It accounts for nearly half of all contraceptive use</a:t>
            </a:r>
          </a:p>
          <a:p>
            <a:r>
              <a:rPr lang="en-US" dirty="0"/>
              <a:t>  The least utilized in Ethiopia.</a:t>
            </a:r>
          </a:p>
          <a:p>
            <a:pPr lvl="0" algn="l"/>
            <a:r>
              <a:rPr lang="en-US" dirty="0"/>
              <a:t>Preoperative preparation is important to minimize fears &amp; regret.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5016D9-5387-4A1D-BA95-374AA04B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763364-CBD5-41B6-9477-CF9893899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9E14B1-898B-483B-9557-287A592EA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7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3744AE-FDFA-4EF0-A03C-470314E4F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Permanent FP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110DCC-AFD1-4DAC-A8E2-FE0850F78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dirty="0"/>
              <a:t>Two types of permanent family planning methods:</a:t>
            </a:r>
          </a:p>
          <a:p>
            <a:pPr lvl="1"/>
            <a:r>
              <a:rPr lang="en-US" b="1" dirty="0"/>
              <a:t>Tubal ligation  </a:t>
            </a:r>
          </a:p>
          <a:p>
            <a:pPr lvl="1"/>
            <a:r>
              <a:rPr lang="en-US" b="1" dirty="0"/>
              <a:t>Vasectomy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13F19-8D88-4D12-B887-EEAB1944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9F2B2-4770-4621-9DB0-A64D796C3F6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E08610-8951-4D16-AB6C-FB241C252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6386C-0AA1-4737-A722-2D9DC9D5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7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829DD-96A2-4EC0-B32E-F9EFAD080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49854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Liberation Sans Narrow"/>
                <a:ea typeface="Arial"/>
              </a:rPr>
              <a:t/>
            </a:r>
            <a:br>
              <a:rPr lang="en-US" dirty="0">
                <a:latin typeface="Liberation Sans Narrow"/>
                <a:ea typeface="Arial"/>
              </a:rPr>
            </a:br>
            <a:r>
              <a:rPr lang="en-US" dirty="0">
                <a:latin typeface="Liberation Sans Narrow"/>
                <a:ea typeface="Arial"/>
              </a:rPr>
              <a:t>  Mechanism</a:t>
            </a:r>
            <a:r>
              <a:rPr lang="en-US" spc="-20" dirty="0">
                <a:latin typeface="Liberation Sans Narrow"/>
                <a:ea typeface="Arial"/>
              </a:rPr>
              <a:t> </a:t>
            </a:r>
            <a:r>
              <a:rPr lang="en-US" dirty="0">
                <a:latin typeface="Liberation Sans Narrow"/>
                <a:ea typeface="Arial"/>
              </a:rPr>
              <a:t>of</a:t>
            </a:r>
            <a:r>
              <a:rPr lang="en-US" spc="-15" dirty="0">
                <a:latin typeface="Liberation Sans Narrow"/>
                <a:ea typeface="Arial"/>
              </a:rPr>
              <a:t> </a:t>
            </a:r>
            <a:r>
              <a:rPr lang="en-US" spc="-10" dirty="0">
                <a:latin typeface="Liberation Sans Narrow"/>
                <a:ea typeface="Arial"/>
              </a:rPr>
              <a:t>action</a:t>
            </a:r>
            <a:r>
              <a:rPr lang="en-US" sz="4400" dirty="0">
                <a:latin typeface="Arial"/>
                <a:ea typeface="Arial"/>
              </a:rPr>
              <a:t/>
            </a:r>
            <a:br>
              <a:rPr lang="en-US" sz="4400" dirty="0">
                <a:latin typeface="Arial"/>
                <a:ea typeface="Arial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C03C38-0346-4F13-BA15-D5C7EA677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039659"/>
            <a:ext cx="8264829" cy="3554245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175023" indent="0">
              <a:buNone/>
            </a:pPr>
            <a:r>
              <a:rPr lang="en-US" sz="2000" dirty="0"/>
              <a:t>      or </a:t>
            </a:r>
          </a:p>
          <a:p>
            <a:pPr marL="175023" indent="0">
              <a:buNone/>
            </a:pPr>
            <a:r>
              <a:rPr lang="en-US" sz="2000" dirty="0"/>
              <a:t>The Oviducts (fallopian of uterine tubes ) to</a:t>
            </a:r>
          </a:p>
          <a:p>
            <a:pPr marL="175023" indent="0">
              <a:buNone/>
            </a:pPr>
            <a:r>
              <a:rPr lang="en-US" sz="2000" dirty="0"/>
              <a:t>Prevent the meeting of sperm and ovum, which</a:t>
            </a:r>
          </a:p>
          <a:p>
            <a:pPr marL="175023" indent="0">
              <a:buNone/>
            </a:pPr>
            <a:r>
              <a:rPr lang="en-US" sz="2000" dirty="0"/>
              <a:t>Makes fertilization n and pregnancy impossible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387F10-0A45-44C9-ABAE-6AE83AF99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A971-CA47-4D9C-8E07-7FCA63124A0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B171E3-0F8B-446B-8009-860A81BA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2695D2-B5E0-4366-BD1E-57E83C335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>
          <a:xfrm>
            <a:off x="745068" y="169333"/>
            <a:ext cx="7981244" cy="4436533"/>
            <a:chOff x="949" y="949"/>
            <a:chExt cx="2696845" cy="2028981"/>
          </a:xfrm>
        </p:grpSpPr>
        <p:sp>
          <p:nvSpPr>
            <p:cNvPr id="8" name="Graphic 140"/>
            <p:cNvSpPr/>
            <p:nvPr/>
          </p:nvSpPr>
          <p:spPr>
            <a:xfrm>
              <a:off x="949" y="949"/>
              <a:ext cx="2696845" cy="2000885"/>
            </a:xfrm>
            <a:custGeom>
              <a:avLst/>
              <a:gdLst/>
              <a:ahLst/>
              <a:cxnLst/>
              <a:rect l="l" t="t" r="r" b="b"/>
              <a:pathLst>
                <a:path w="2696845" h="2000885">
                  <a:moveTo>
                    <a:pt x="0" y="98619"/>
                  </a:moveTo>
                  <a:lnTo>
                    <a:pt x="7755" y="60245"/>
                  </a:lnTo>
                  <a:lnTo>
                    <a:pt x="28906" y="28896"/>
                  </a:lnTo>
                  <a:lnTo>
                    <a:pt x="60278" y="7754"/>
                  </a:lnTo>
                  <a:lnTo>
                    <a:pt x="98694" y="0"/>
                  </a:lnTo>
                  <a:lnTo>
                    <a:pt x="2597994" y="0"/>
                  </a:lnTo>
                  <a:lnTo>
                    <a:pt x="2636391" y="7754"/>
                  </a:lnTo>
                  <a:lnTo>
                    <a:pt x="2667742" y="28896"/>
                  </a:lnTo>
                  <a:lnTo>
                    <a:pt x="2688878" y="60245"/>
                  </a:lnTo>
                  <a:lnTo>
                    <a:pt x="2696628" y="98619"/>
                  </a:lnTo>
                  <a:lnTo>
                    <a:pt x="2696628" y="1901906"/>
                  </a:lnTo>
                  <a:lnTo>
                    <a:pt x="2688878" y="1940288"/>
                  </a:lnTo>
                  <a:lnTo>
                    <a:pt x="2667742" y="1971630"/>
                  </a:lnTo>
                  <a:lnTo>
                    <a:pt x="2636391" y="1992762"/>
                  </a:lnTo>
                  <a:lnTo>
                    <a:pt x="2597994" y="2000511"/>
                  </a:lnTo>
                  <a:lnTo>
                    <a:pt x="98694" y="2000511"/>
                  </a:lnTo>
                  <a:lnTo>
                    <a:pt x="60278" y="1992762"/>
                  </a:lnTo>
                  <a:lnTo>
                    <a:pt x="28906" y="1971630"/>
                  </a:lnTo>
                  <a:lnTo>
                    <a:pt x="7755" y="1940288"/>
                  </a:lnTo>
                  <a:lnTo>
                    <a:pt x="0" y="1901906"/>
                  </a:lnTo>
                  <a:lnTo>
                    <a:pt x="0" y="98619"/>
                  </a:lnTo>
                  <a:close/>
                </a:path>
              </a:pathLst>
            </a:custGeom>
            <a:ln w="1898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9" name="Image 1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45" y="367262"/>
              <a:ext cx="159577" cy="95659"/>
            </a:xfrm>
            <a:prstGeom prst="rect">
              <a:avLst/>
            </a:prstGeom>
          </p:spPr>
        </p:pic>
        <p:pic>
          <p:nvPicPr>
            <p:cNvPr id="14" name="Image 1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19273" y="462921"/>
              <a:ext cx="580227" cy="625825"/>
            </a:xfrm>
            <a:prstGeom prst="rect">
              <a:avLst/>
            </a:prstGeom>
          </p:spPr>
        </p:pic>
        <p:pic>
          <p:nvPicPr>
            <p:cNvPr id="16" name="Image 1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4163" y="1938826"/>
              <a:ext cx="113983" cy="91104"/>
            </a:xfrm>
            <a:prstGeom prst="rect">
              <a:avLst/>
            </a:prstGeom>
          </p:spPr>
        </p:pic>
        <p:sp>
          <p:nvSpPr>
            <p:cNvPr id="17" name="Textbox 149"/>
            <p:cNvSpPr txBox="1"/>
            <p:nvPr/>
          </p:nvSpPr>
          <p:spPr>
            <a:xfrm>
              <a:off x="27545" y="200866"/>
              <a:ext cx="2655411" cy="17379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spcBef>
                  <a:spcPts val="180"/>
                </a:spcBef>
                <a:spcAft>
                  <a:spcPts val="0"/>
                </a:spcAft>
              </a:pPr>
              <a:r>
                <a:rPr lang="en-US" sz="950" b="1" dirty="0">
                  <a:effectLst/>
                  <a:latin typeface="Liberation Sans Narrow"/>
                  <a:ea typeface="Arial"/>
                </a:rPr>
                <a:t> </a:t>
              </a:r>
              <a:endParaRPr lang="en-US" sz="1100" dirty="0">
                <a:effectLst/>
                <a:latin typeface="Arial"/>
                <a:ea typeface="Arial"/>
              </a:endParaRPr>
            </a:p>
            <a:p>
              <a:pPr marL="81280" marR="0" indent="-81280">
                <a:spcBef>
                  <a:spcPts val="0"/>
                </a:spcBef>
                <a:spcAft>
                  <a:spcPts val="0"/>
                </a:spcAft>
                <a:tabLst>
                  <a:tab pos="81280" algn="l"/>
                </a:tabLst>
              </a:pPr>
              <a:endParaRPr lang="en-US" sz="2000" dirty="0">
                <a:effectLst/>
                <a:latin typeface="Arial"/>
                <a:ea typeface="Arial"/>
              </a:endParaRPr>
            </a:p>
            <a:p>
              <a:pPr marL="81280" marR="0" indent="-81280">
                <a:spcBef>
                  <a:spcPts val="0"/>
                </a:spcBef>
                <a:spcAft>
                  <a:spcPts val="0"/>
                </a:spcAft>
                <a:tabLst>
                  <a:tab pos="81280" algn="l"/>
                </a:tabLst>
              </a:pPr>
              <a:r>
                <a:rPr lang="en-US" sz="2000" dirty="0">
                  <a:latin typeface="Arial"/>
                  <a:ea typeface="Arial"/>
                </a:rPr>
                <a:t> </a:t>
              </a:r>
              <a:r>
                <a:rPr lang="en-US" sz="2000" dirty="0">
                  <a:effectLst/>
                  <a:latin typeface="Arial"/>
                  <a:ea typeface="Arial"/>
                </a:rPr>
                <a:t>The</a:t>
              </a:r>
              <a:r>
                <a:rPr lang="en-US" sz="2000" spc="35" dirty="0">
                  <a:effectLst/>
                  <a:latin typeface="Arial"/>
                  <a:ea typeface="Arial"/>
                </a:rPr>
                <a:t> </a:t>
              </a:r>
              <a:r>
                <a:rPr lang="en-US" sz="2000" dirty="0">
                  <a:effectLst/>
                  <a:latin typeface="Arial"/>
                  <a:ea typeface="Arial"/>
                </a:rPr>
                <a:t>permanent</a:t>
              </a:r>
              <a:r>
                <a:rPr lang="en-US" sz="2000" spc="40" dirty="0">
                  <a:effectLst/>
                  <a:latin typeface="Arial"/>
                  <a:ea typeface="Arial"/>
                </a:rPr>
                <a:t> </a:t>
              </a:r>
              <a:r>
                <a:rPr lang="en-US" sz="2000" dirty="0">
                  <a:effectLst/>
                  <a:latin typeface="Arial"/>
                  <a:ea typeface="Arial"/>
                </a:rPr>
                <a:t>FP</a:t>
              </a:r>
              <a:r>
                <a:rPr lang="en-US" sz="2000" spc="40" dirty="0">
                  <a:effectLst/>
                  <a:latin typeface="Arial"/>
                  <a:ea typeface="Arial"/>
                </a:rPr>
                <a:t> </a:t>
              </a:r>
              <a:r>
                <a:rPr lang="en-US" sz="2000" spc="-10" dirty="0">
                  <a:effectLst/>
                  <a:latin typeface="Arial"/>
                  <a:ea typeface="Arial"/>
                </a:rPr>
                <a:t>procedure</a:t>
              </a:r>
              <a:r>
                <a:rPr lang="en-US" sz="2000" spc="-10" dirty="0">
                  <a:latin typeface="Arial"/>
                  <a:ea typeface="Arial"/>
                </a:rPr>
                <a:t> </a:t>
              </a:r>
              <a:r>
                <a:rPr lang="en-US" sz="2000" dirty="0">
                  <a:effectLst/>
                  <a:latin typeface="Arial"/>
                  <a:ea typeface="Arial"/>
                </a:rPr>
                <a:t>blocks</a:t>
              </a:r>
              <a:r>
                <a:rPr lang="en-US" sz="2000" spc="-15" dirty="0">
                  <a:effectLst/>
                  <a:latin typeface="Arial"/>
                  <a:ea typeface="Arial"/>
                </a:rPr>
                <a:t> </a:t>
              </a:r>
              <a:r>
                <a:rPr lang="en-US" sz="2000" spc="-10" dirty="0">
                  <a:effectLst/>
                  <a:latin typeface="Arial"/>
                  <a:ea typeface="Arial"/>
                </a:rPr>
                <a:t>either:-</a:t>
              </a:r>
              <a:endParaRPr lang="en-US" sz="2000" dirty="0">
                <a:effectLst/>
                <a:latin typeface="Arial"/>
                <a:ea typeface="Arial"/>
              </a:endParaRPr>
            </a:p>
            <a:p>
              <a:pPr marL="187960" marR="360680">
                <a:lnSpc>
                  <a:spcPct val="106000"/>
                </a:lnSpc>
                <a:spcBef>
                  <a:spcPts val="335"/>
                </a:spcBef>
                <a:spcAft>
                  <a:spcPts val="0"/>
                </a:spcAft>
              </a:pPr>
              <a:r>
                <a:rPr lang="en-US" sz="2000" spc="-10" dirty="0">
                  <a:latin typeface="Arial"/>
                  <a:ea typeface="Arial"/>
                </a:rPr>
                <a:t>T</a:t>
              </a:r>
              <a:r>
                <a:rPr lang="en-US" sz="2000" spc="-10" dirty="0">
                  <a:effectLst/>
                  <a:latin typeface="Arial"/>
                  <a:ea typeface="Arial"/>
                </a:rPr>
                <a:t>he</a:t>
              </a:r>
              <a:r>
                <a:rPr lang="en-US" sz="2000" spc="-20" dirty="0">
                  <a:effectLst/>
                  <a:latin typeface="Arial"/>
                  <a:ea typeface="Arial"/>
                </a:rPr>
                <a:t> </a:t>
              </a:r>
              <a:r>
                <a:rPr lang="en-US" sz="2000" spc="-10" dirty="0">
                  <a:effectLst/>
                  <a:latin typeface="Arial"/>
                  <a:ea typeface="Arial"/>
                </a:rPr>
                <a:t>sperm</a:t>
              </a:r>
              <a:r>
                <a:rPr lang="en-US" sz="2000" spc="-20" dirty="0">
                  <a:effectLst/>
                  <a:latin typeface="Arial"/>
                  <a:ea typeface="Arial"/>
                </a:rPr>
                <a:t> </a:t>
              </a:r>
              <a:r>
                <a:rPr lang="en-US" sz="2000" spc="-10" dirty="0">
                  <a:effectLst/>
                  <a:latin typeface="Arial"/>
                  <a:ea typeface="Arial"/>
                </a:rPr>
                <a:t>ducts</a:t>
              </a:r>
              <a:r>
                <a:rPr lang="en-US" sz="2000" spc="-20" dirty="0">
                  <a:effectLst/>
                  <a:latin typeface="Arial"/>
                  <a:ea typeface="Arial"/>
                </a:rPr>
                <a:t> </a:t>
              </a:r>
              <a:r>
                <a:rPr lang="en-US" sz="2000" spc="-10" dirty="0">
                  <a:effectLst/>
                  <a:latin typeface="Arial"/>
                  <a:ea typeface="Arial"/>
                </a:rPr>
                <a:t>(Vasa</a:t>
              </a:r>
              <a:r>
                <a:rPr lang="en-US" sz="2000" spc="200" dirty="0">
                  <a:effectLst/>
                  <a:latin typeface="Arial"/>
                  <a:ea typeface="Arial"/>
                </a:rPr>
                <a:t> </a:t>
              </a:r>
              <a:r>
                <a:rPr lang="en-US" sz="2000" dirty="0" err="1">
                  <a:effectLst/>
                  <a:latin typeface="Arial"/>
                  <a:ea typeface="Arial"/>
                </a:rPr>
                <a:t>deferentia</a:t>
              </a:r>
              <a:r>
                <a:rPr lang="en-US" sz="2000" dirty="0">
                  <a:effectLst/>
                  <a:latin typeface="Arial"/>
                  <a:ea typeface="Arial"/>
                </a:rPr>
                <a:t>)</a:t>
              </a:r>
              <a:r>
                <a:rPr lang="en-US" sz="2000" spc="-20" dirty="0">
                  <a:effectLst/>
                  <a:latin typeface="Arial"/>
                  <a:ea typeface="Arial"/>
                </a:rPr>
                <a:t> </a:t>
              </a:r>
              <a:endParaRPr lang="en-US" sz="2000" dirty="0">
                <a:effectLst/>
                <a:latin typeface="Arial"/>
                <a:ea typeface="Arial"/>
              </a:endParaRPr>
            </a:p>
          </p:txBody>
        </p:sp>
      </p:grpSp>
      <p:pic>
        <p:nvPicPr>
          <p:cNvPr id="19" name="Image 147">
            <a:extLst>
              <a:ext uri="{FF2B5EF4-FFF2-40B4-BE49-F238E27FC236}">
                <a16:creationId xmlns:a16="http://schemas.microsoft.com/office/drawing/2014/main" xmlns="" id="{93FEA4BF-DDFF-0557-53A4-2B023E6442D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62230" y="3323310"/>
            <a:ext cx="1436702" cy="108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3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EEA990-6686-476B-AF43-39DC85F3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3350"/>
            <a:ext cx="7886700" cy="487539"/>
          </a:xfrm>
        </p:spPr>
        <p:txBody>
          <a:bodyPr/>
          <a:lstStyle/>
          <a:p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Characteristics of Permanent FP methods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226B0E-5294-40C3-8F09-E29E2505E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936305"/>
            <a:ext cx="8181975" cy="36576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Ideal for those desiring no more children</a:t>
            </a:r>
          </a:p>
          <a:p>
            <a:pPr lvl="0"/>
            <a:r>
              <a:rPr lang="en-US" sz="2400" dirty="0"/>
              <a:t>Simple surgery: can be provided in an outpatient setting</a:t>
            </a:r>
          </a:p>
          <a:p>
            <a:pPr lvl="0"/>
            <a:r>
              <a:rPr lang="en-US" sz="2400" dirty="0"/>
              <a:t>Quick recovery</a:t>
            </a:r>
          </a:p>
          <a:p>
            <a:pPr lvl="0"/>
            <a:r>
              <a:rPr lang="en-US" sz="2400" dirty="0"/>
              <a:t>Highly effective with minimal cost</a:t>
            </a:r>
          </a:p>
          <a:p>
            <a:pPr lvl="0"/>
            <a:r>
              <a:rPr lang="en-US" sz="2400" dirty="0"/>
              <a:t>Does not interfere with intercourse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A5AF7E-EFF1-49B1-B908-A88817E7B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FEE5-5AAC-4748-AA9A-5BCF5C170DA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DF890D-BB04-43C7-999E-6CF0AC7E8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5CB118-1113-48DF-B536-919DBFEF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6265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4422</TotalTime>
  <Words>458</Words>
  <Application>Microsoft Office PowerPoint</Application>
  <PresentationFormat>On-screen Show (16:9)</PresentationFormat>
  <Paragraphs>105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Climate Change</vt:lpstr>
      <vt:lpstr>2_Office Theme</vt:lpstr>
      <vt:lpstr>PowerPoint Presentation</vt:lpstr>
      <vt:lpstr>  COURSE GOAL   </vt:lpstr>
      <vt:lpstr>Objectives:</vt:lpstr>
      <vt:lpstr>Objectives cont…</vt:lpstr>
      <vt:lpstr>Session outline</vt:lpstr>
      <vt:lpstr> Introduction to Permanent  Family Planning Methods </vt:lpstr>
      <vt:lpstr>Types of Permanent FP methods</vt:lpstr>
      <vt:lpstr>   Mechanism of action </vt:lpstr>
      <vt:lpstr>  Characteristics of Permanent FP methods </vt:lpstr>
      <vt:lpstr>    Characteristics of Permanent FP           methods…</vt:lpstr>
      <vt:lpstr>Characteristics of Permanent FP methods…</vt:lpstr>
      <vt:lpstr>Summary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663</cp:revision>
  <dcterms:created xsi:type="dcterms:W3CDTF">2020-11-12T05:00:09Z</dcterms:created>
  <dcterms:modified xsi:type="dcterms:W3CDTF">2025-10-20T05:33:08Z</dcterms:modified>
</cp:coreProperties>
</file>