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final session of Day 2 — Session 8, running 3:15 PM to 5:00 PM (105 minutes), directly after a short break following Session 7.
Session objective: understand why mock review sessions matter, and gain practical experience evaluating proposals from a reviewer's perspective.
Framing for participants: everything so far — Sessions 1 through 7 — has been about writing a strong proposal. This closing session flips participants into the reviewer's chair for real, using the rubrics and comment-classification skills from Session 7 and applying them live to a sample proposal. The core message to open with: writing a proposal and reviewing one draw on RELATED but DISTINCT skills. Sitting on the other side of the table — reading a stranger's proposal cold, under time pressure, against a fixed rubric — is one of the fastest ways for researchers to internalize what reviewers actually notice.
Activity for the session: a full group simulation, playing the role of a review study section, to score and critique sample proposal excerpts in small panels.
This is the training's capstone hands-on exercise — the room's energy should shift from 'lecture + practice' mode into full simulation mode. Let participants know this session runs almost entirely as an activity, with about 15-20 minutes of framing up front and the rest devoted to the simulation and debrief.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slide — six sub-sections, but note the shape of this session is different from Sessions 6 and 7: it front-loads a shorter conceptual block (8.1-8.4) and back-loads a longer simulation block (8.5-8.6).
Suggested internal pacing for the 105-minute block:
8.1 Why mock review matters — 8 min
8.2 Structure of a real study section — 7 min
8.3 Roles for the simulation (assign roles live) — 5 min
8.4 Scoring instrument walkthrough — 10 min
8.5 Simulation itself (full protocol) — 55 min
8.6 Debrief — 20 min
Restate objective and activity exactly as on the slide. Tell the room this is the training's capstone activity — it draws directly on Session 6 (ethics/gender content, now a scoring line item) and Session 7 (the funder rubrics and comment-classification skill), so today's simulation is where everything gets applied together, live, under time pressure — exactly as a reviewer would experience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framing sentence at the top of the slide and let it land: writing a proposal and reviewing one draw on RELATED but DISTINCT skills. Many strong writers have never sat on a review panel, and the experience genuinely changes how they write afterward — that's the pitch for why this exercise is worth the room's time and energy this late in a long training day.
Second sentence to emphasize: reading a stranger's proposal cold, under time pressure, against a fixed rubric, is one of the fastest ways for researchers to internalize what reviewers actually notice — specifically: clarity of the specific aims, coherence between problem statement and methods, and whether ethics and inclusion sections read as substantive or boilerplate. That last point ties directly back to Session 6.4's point about ethics annexes being 'described explicitly, not merely referenced.'
Card 1 — Builds calibration: participants often believe their own judgment of proposal quality is more universal than it is. Mock review lets them see, in real time, how their private impression compares to a structured score and to other panelists' scores — this previews the score-divergence discussion in 8.6.
Card 2 — Surfaces blind spots: the specific example given is worth repeating verbatim — assuming shared context that a reviewer from a different institution or country will not have. A proposal written for a local audience often skips explanations a reviewer in Geneva or Bethesda would need. This is one of the most common and fixable mistakes mock review reveals.
Card 3 — Builds a transferable professional skill: note this is a genuine career-development point, not just a training exercise — funders including the Global Fund and NIH study sections actively recruit experienced grantees as reviewers, and Ethiopian institutions increasingly host their own internal grant-review committees. Participants sitting in this room today may well be reviewers themselves within a few years; this session is direct preparation for that role, not just practice for their own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how a REAL study section works, before 8.3 maps a simplified version of these same roles onto today's simulation — make that connection explicit as you go: 'here's the real thing; in a moment we'll assign you simplified versions of these exact roles.'
Primary &amp; secondary reviewers: assigned IN ADVANCE (not on the spot) to read the full proposal in depth and present a structured critique to the panel — in a real study section this happens days or weeks before the meeting, not live.
Additional panel readers/discussants: read only a summary or abstract, not the full proposal, and can raise points during discussion but do not present a full critique — this is how large study sections manage reviewer workload across dozens of applications in one meeting.
Chair/scientific review officer: manages time, ensures every criterion is addressed (not just the ones reviewers find most interesting to talk about), and guards against conflicts of interest or reviewer bias — connect this back to Session 7.3's point about TRP members being barred from assisting with proposals they might review.
Discussion &amp; scoring: after discussion, panel members privately submit criterion and overall scores — emphasize PRIVATELY, since this avoids members simply following whoever spoke most persuasively. Also flag a real-world detail worth knowing: only 'discussed' (non-triaged) applications typically receive a full written summary statement — many funders triage out lower-scoring applications before full panel discussion to save time, so not every submission gets the same depth of written feedback. This is useful context for participants who may someday receive a very short critique and wonder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 roles live during this slide — this is a natural moment to pause the lecture flow and physically organize the room into panels of 4-5 participants.
2 Primary reviewers per proposal excerpt: each prepares a 3-minute oral critique covering EACH scored criterion from the 8.4 scoresheet — not just a general impression. Tell primary reviewers to actually work through the scoresheet row by row when preparing.
1 Secondary reviewer: prepares a SHORTER critique than the primaries, and specifically notes any point of disagreement with them — the secondary reviewer's job is partly to add a second independent perspective and partly to stress-test the primaries' critique, so encourage secondary reviewers to genuinely look for disagreement rather than simply restating the primaries.
1 Chair: opens discussion, keeps time, and polls scores at the end — remind whoever takes this role that in 8.2 we said the chair's job includes ensuring every criterion gets addressed, not just the most discussion-worthy ones, and guarding against bias.
Remaining participants act as panel members: they may ask ONE clarifying question before scores are polled — cap it at one question per person to keep the simulation moving within its time budget.
Logistics tip: if a panel has exactly 4 people, combine the secondary-reviewer and one-panel-member role, or drop to 1 primary reviewer — don't let role-assignment mechanics eat into the time budgeted for 8.5.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actual scoresheet each participant will use during the simulation — distribute a printed or projected version now, before walking through it.
Explain the blend explicitly: this combines the NIH 9-point scale (from Session 7.2 — Significance, Innovation, Approach, Investigator(s), Environment) with Global-Fund- and IDRC-style dimensions layered on top: Ethics &amp; Human-Subjects Protection, Gender &amp; Inclusion Considerations, and Budget Realism.
Explain WHY this blended instrument exists, rather than using a single funder's exact rubric: it reflects the blended funder landscape Ethiopian health researchers typically write for — most participants in this room will submit to multiple funder types over their careers (NIH, Global Fund, IDRC, bilateral donors, foundations), so a blended scoresheet is more representative practice than drilling one funder's exact form.
Note the two new rows relative to the NIH table from Session 7.2:
- Ethics &amp; Human-Subjects Protection is scored HERE on 1-9, unlike the real NIH Additional Review Criteria which are pass/fail — flag this difference explicitly so participants don't assume this simulation instrument exactly mirrors any single real funder.
- Gender &amp; Inclusion Considerations is its own scored line item, directly reflecting the IDRC RQ+ point from Session 7.4 that gender-equality-and-inclusion is commonly scored as an explicit, separate item.
Budget Realism: new relative to both NIH and the earlier sessions' content — ask participants to judge whether the requested budget is plausible and well-justified given the proposed activities, echoing the Global Fund's 'value for money' dimension from 7.3.
Tell participants: 'You'll fill in a score and a brief strengths/weaknesses note for each row, independently, in the next step before any discussion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operational heart of Session 8 — walk through the seven steps once as instructions, then let panels run through them mostly self-paced while you (or co-facilitators) circulate.
Step 1 — Distribute excerpt: one short, de-identified proposal excerpt per panel, containing specific aims + methods + ethics paragraph (this is exactly the format used in the Session 8 exercise handout materials prepared earlier — e.g., the malaria case-management and adolescent-anemia excerpts). Different panels can receive different excerpts if you want cross-panel comparison during debrief.
Step 2 — Silent reading &amp; scoring (8 min): stress WHY this is silent and individual — to avoid anchoring on the first speaker. This is a deliberate design choice mirroring real study-section practice, where reviewers submit preliminary scores before discussion. Enforce this step strictly; it's the most common one groups try to skip.
Step 3 — Primary critiques (3 min each): oral summary of strengths and weaknesses PER CRITERION — not a general impression. Time these strictly; use a visible timer if possible, since new reviewers tend to run long.
Step 4 — Secondary critique (2 min): agreement or disagreement with the primaries — remind secondary reviewers their job is to add independent perspective, not just summarize what the primaries said.
Step 5 — Open panel discussion (5-7 min), chaired: one clarifying question per panel member. The chair should ensure the discussion touches every criterion, not just the most contentious one.
Step 6 — Final private scoring and chair's tally: scores are collected privately (even after discussion, individual scores may legitimately differ) and an overall impact score is announced per panel.
Step 7 — Whole-room debrief: this transitions directly into slide 8.6's guidelines — compare scores ACROSS panels if multiple panels reviewed the same excerpt, and discuss where and why they diverged.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governs the tone of the whole-room debrief — read the guidelines out loud before opening the floor, since a poorly-run debrief can undo the value of the simulation by becoming either too harsh or too vague.
Guideline 1: keep the tone honest and constructive — a critique should describe WHAT WOULD NEED TO CHANGE for the proposal to score higher, not simply that it is weak. Model this distinction with a quick contrast if useful: 'the methods are weak' (not useful) versus 'the methods section doesn't justify the sample size, so a reviewer can't tell if the study is adequately powered' (useful, actionable).
Guideline 2: separate scientific critique from writing-quality critique — both matter, but reviewers should be EXPLICIT about which they're raising. A proposal can have a sound scientific design poorly explained, or a well-written proposal built on a weak design — conflating the two types of feedback confuses the applicant about what actually needs to change.
Guideline 3: discuss divergence in scores OPENLY — a wide score spread on the same proposal is itself useful information about AMBIGUITY IN THE WRITING, not necessarily reviewer error. This reframes disagreement as diagnostic rather than as a problem to be resolved by picking a 'correct' score — if two careful reviewers scored a section very differently, that's a signal the proposal itself was unclear, which is valuable feedback for the (fictional) applicant.
Closing prompt — run this as a literal go-around at the end of the session: each participant names ONE specific change they will make to their OWN in-progress proposal as a result of having served as a reviewer. This closes the loop between the mock-review exercise and each participant's actual work, and is a strong way to end both this session and the two-day training on a concrete, personal action item.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session, and the two-day training as a whole, by pointing participants to these five references — no need to read each aloud, but call out one worth highlighting:
The 'Art of Grant Reviewing' mock-review facilitator guide (deliriumnetwork.org) is the most directly useful reference for anyone who wants to run or participate in more mock-review sessions after today — it's written specifically as a how-to guide for the format just practiced, not just a description of a real funder's process.
The NIH Center for Scientific Review materials are a good next step for participants who want to see how a REAL review meeting runs, now that they've experienced a simplified version themselves.
Final wrap-up: this is the last session of the two-day training. Suggested closing remarks: thank participants for their engagement across both days; remind them that the skills practiced today — reading like a reviewer, applying a rubric, giving structured feedback — are as valuable to their own writing as anything covered in Sessions 1-7; and encourage them to revisit today's closing prompt (the one specific change each person committed to) as their first concrete next step after the training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4"/>
          <p:cNvSpPr txBox="1"/>
          <p:nvPr/>
        </p:nvSpPr>
        <p:spPr>
          <a:xfrm>
            <a:off x="1371600" y="1965960"/>
            <a:ext cx="8229600" cy="457200"/>
          </a:xfrm>
          <a:prstGeom prst="rect">
            <a:avLst/>
          </a:prstGeom>
          <a:noFill/>
          <a:ln/>
        </p:spPr>
        <p:txBody>
          <a:bodyPr wrap="square" lIns="0" tIns="0" rIns="0" bIns="0" rtlCol="0" anchor="ctr"/>
          <a:lstStyle/>
          <a:p>
            <a:pPr indent="0" marL="0">
              <a:buNone/>
            </a:pPr>
            <a:r>
              <a:rPr lang="en-US" sz="1500" b="1" dirty="0">
                <a:solidFill>
                  <a:srgbClr val="1C6E96"/>
                </a:solidFill>
                <a:latin typeface="Calibri" pitchFamily="34" charset="0"/>
                <a:ea typeface="Calibri" pitchFamily="34" charset="-122"/>
                <a:cs typeface="Calibri" pitchFamily="34" charset="-120"/>
              </a:rPr>
              <a:t>SESSION 8  ·  HANDS-ON EXERCISE II</a:t>
            </a:r>
            <a:endParaRPr lang="en-US" sz="1500" dirty="0"/>
          </a:p>
        </p:txBody>
      </p:sp>
      <p:sp>
        <p:nvSpPr>
          <p:cNvPr id="9" name="Text 5"/>
          <p:cNvSpPr txBox="1"/>
          <p:nvPr/>
        </p:nvSpPr>
        <p:spPr>
          <a:xfrm>
            <a:off x="1371600" y="2377440"/>
            <a:ext cx="9144000" cy="1554480"/>
          </a:xfrm>
          <a:prstGeom prst="rect">
            <a:avLst/>
          </a:prstGeom>
          <a:noFill/>
          <a:ln/>
        </p:spPr>
        <p:txBody>
          <a:bodyPr wrap="square" lIns="0" tIns="0" rIns="0" bIns="0" rtlCol="0" anchor="ctr"/>
          <a:lstStyle/>
          <a:p>
            <a:pPr indent="0" marL="0">
              <a:lnSpc>
                <a:spcPct val="105000"/>
              </a:lnSpc>
              <a:buNone/>
            </a:pPr>
            <a:r>
              <a:rPr lang="en-US" sz="3400" b="1" dirty="0">
                <a:solidFill>
                  <a:srgbClr val="0B3042"/>
                </a:solidFill>
                <a:latin typeface="Cambria" pitchFamily="34" charset="0"/>
                <a:ea typeface="Cambria" pitchFamily="34" charset="-122"/>
                <a:cs typeface="Cambria" pitchFamily="34" charset="-120"/>
              </a:rPr>
              <a:t>Peer-Review &amp; Mock-Review</a:t>
            </a:r>
            <a:endParaRPr lang="en-US" sz="3400" dirty="0"/>
          </a:p>
          <a:p>
            <a:pPr indent="0" marL="0">
              <a:lnSpc>
                <a:spcPct val="105000"/>
              </a:lnSpc>
              <a:buNone/>
            </a:pPr>
            <a:r>
              <a:rPr lang="en-US" sz="3400" b="1" dirty="0">
                <a:solidFill>
                  <a:srgbClr val="0B3042"/>
                </a:solidFill>
                <a:latin typeface="Cambria" pitchFamily="34" charset="0"/>
                <a:ea typeface="Cambria" pitchFamily="34" charset="-122"/>
                <a:cs typeface="Cambria" pitchFamily="34" charset="-120"/>
              </a:rPr>
              <a:t>Panel Simulation</a:t>
            </a:r>
            <a:endParaRPr lang="en-US" sz="3400" dirty="0"/>
          </a:p>
        </p:txBody>
      </p:sp>
      <p:sp>
        <p:nvSpPr>
          <p:cNvPr id="10" name="Shape 6"/>
          <p:cNvSpPr/>
          <p:nvPr/>
        </p:nvSpPr>
        <p:spPr>
          <a:xfrm>
            <a:off x="1371600" y="3977640"/>
            <a:ext cx="3657600" cy="0"/>
          </a:xfrm>
          <a:prstGeom prst="line">
            <a:avLst/>
          </a:prstGeom>
          <a:noFill/>
          <a:ln w="31750">
            <a:solidFill>
              <a:srgbClr val="FFC000"/>
            </a:solidFill>
            <a:prstDash val="solid"/>
          </a:ln>
        </p:spPr>
      </p:sp>
      <p:sp>
        <p:nvSpPr>
          <p:cNvPr id="11" name="Text 7"/>
          <p:cNvSpPr txBox="1"/>
          <p:nvPr/>
        </p:nvSpPr>
        <p:spPr>
          <a:xfrm>
            <a:off x="1371600" y="4160520"/>
            <a:ext cx="8686800" cy="731520"/>
          </a:xfrm>
          <a:prstGeom prst="rect">
            <a:avLst/>
          </a:prstGeom>
          <a:noFill/>
          <a:ln/>
        </p:spPr>
        <p:txBody>
          <a:bodyPr wrap="square" lIns="0" tIns="0" rIns="0" bIns="0" rtlCol="0" anchor="ctr"/>
          <a:lstStyle/>
          <a:p>
            <a:pPr indent="0" marL="0">
              <a:lnSpc>
                <a:spcPct val="130000"/>
              </a:lnSpc>
              <a:buNone/>
            </a:pPr>
            <a:r>
              <a:rPr lang="en-US" sz="1400" dirty="0">
                <a:solidFill>
                  <a:srgbClr val="5B6172"/>
                </a:solidFill>
                <a:latin typeface="Calibri" pitchFamily="34" charset="0"/>
                <a:ea typeface="Calibri" pitchFamily="34" charset="-122"/>
                <a:cs typeface="Calibri" pitchFamily="34" charset="-120"/>
              </a:rPr>
              <a:t>Grant Writing &amp; Management for Health Researchers  ·  Addis Ababa, Ethiopia</a:t>
            </a:r>
            <a:endParaRPr lang="en-US" sz="1400" dirty="0"/>
          </a:p>
          <a:p>
            <a:pPr indent="0" marL="0">
              <a:lnSpc>
                <a:spcPct val="130000"/>
              </a:lnSpc>
              <a:buNone/>
            </a:pPr>
            <a:r>
              <a:rPr lang="en-US" sz="1400" dirty="0">
                <a:solidFill>
                  <a:srgbClr val="5B6172"/>
                </a:solidFill>
                <a:latin typeface="Calibri" pitchFamily="34" charset="0"/>
                <a:ea typeface="Calibri" pitchFamily="34" charset="-122"/>
                <a:cs typeface="Calibri" pitchFamily="34" charset="-120"/>
              </a:rPr>
              <a:t>Day 2 Afternoon Track  ·  03:15 PM – 05:00 PM (105 minutes)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SESSION 8 OVERVIEW</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What We'll Cover</a:t>
            </a:r>
            <a:endParaRPr lang="en-US" sz="2400" dirty="0"/>
          </a:p>
        </p:txBody>
      </p:sp>
      <p:sp>
        <p:nvSpPr>
          <p:cNvPr id="10" name="Text 6"/>
          <p:cNvSpPr txBox="1"/>
          <p:nvPr/>
        </p:nvSpPr>
        <p:spPr>
          <a:xfrm>
            <a:off x="7589520" y="292608"/>
            <a:ext cx="2834640" cy="274320"/>
          </a:xfrm>
          <a:prstGeom prst="rect">
            <a:avLst/>
          </a:prstGeom>
          <a:noFill/>
          <a:ln/>
        </p:spPr>
        <p:txBody>
          <a:bodyPr wrap="square" lIns="0" tIns="0" rIns="0" bIns="0" rtlCol="0" anchor="ctr"/>
          <a:lstStyle/>
          <a:p>
            <a:pPr algn="r" indent="0" marL="0">
              <a:buNone/>
            </a:pPr>
            <a:r>
              <a:rPr lang="en-US" sz="1050" dirty="0">
                <a:solidFill>
                  <a:srgbClr val="5B6172"/>
                </a:solidFill>
                <a:latin typeface="Calibri" pitchFamily="34" charset="0"/>
                <a:ea typeface="Calibri" pitchFamily="34" charset="-122"/>
                <a:cs typeface="Calibri" pitchFamily="34" charset="-120"/>
              </a:rPr>
              <a:t>03:15 – 05:00</a:t>
            </a:r>
            <a:endParaRPr lang="en-US" sz="1050" dirty="0"/>
          </a:p>
        </p:txBody>
      </p:sp>
      <p:sp>
        <p:nvSpPr>
          <p:cNvPr id="11" name="Shape 7"/>
          <p:cNvSpPr/>
          <p:nvPr/>
        </p:nvSpPr>
        <p:spPr>
          <a:xfrm>
            <a:off x="841248" y="1417320"/>
            <a:ext cx="10058400" cy="0"/>
          </a:xfrm>
          <a:prstGeom prst="line">
            <a:avLst/>
          </a:prstGeom>
          <a:noFill/>
          <a:ln w="12700">
            <a:solidFill>
              <a:srgbClr val="D8DCE8"/>
            </a:solidFill>
            <a:prstDash val="solid"/>
          </a:ln>
        </p:spPr>
      </p:sp>
      <p:sp>
        <p:nvSpPr>
          <p:cNvPr id="12" name="Text 8"/>
          <p:cNvSpPr txBox="1"/>
          <p:nvPr/>
        </p:nvSpPr>
        <p:spPr>
          <a:xfrm>
            <a:off x="841248" y="1691640"/>
            <a:ext cx="5760720" cy="3657600"/>
          </a:xfrm>
          <a:prstGeom prst="rect">
            <a:avLst/>
          </a:prstGeom>
          <a:noFill/>
          <a:ln/>
        </p:spPr>
        <p:txBody>
          <a:bodyPr wrap="square" lIns="0" tIns="0" rIns="0" bIns="0" rtlCol="0" anchor="t"/>
          <a:lstStyle/>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8.1  Why Mock Review Matters</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8.2  Structure of a Real Study Section / Review Panel</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8.3  Roles for the Simulation</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8.4  Scoring Instrument for the Simulation</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8.5  Step-by-Step Simulation Protocol</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8.6  Debrief &amp; Feedback Guidelines</a:t>
            </a:r>
            <a:endParaRPr lang="en-US" sz="1550" dirty="0"/>
          </a:p>
        </p:txBody>
      </p:sp>
      <p:sp>
        <p:nvSpPr>
          <p:cNvPr id="13" name="Shape 9"/>
          <p:cNvSpPr/>
          <p:nvPr/>
        </p:nvSpPr>
        <p:spPr>
          <a:xfrm>
            <a:off x="6766560" y="1691640"/>
            <a:ext cx="4572000" cy="3657600"/>
          </a:xfrm>
          <a:prstGeom prst="rect">
            <a:avLst>
              <a:gd name="adj" fmla="val 2000"/>
            </a:avLst>
          </a:prstGeom>
          <a:solidFill>
            <a:srgbClr val="EAF6FC"/>
          </a:solidFill>
          <a:ln/>
        </p:spPr>
      </p:sp>
      <p:sp>
        <p:nvSpPr>
          <p:cNvPr id="14" name="Text 10"/>
          <p:cNvSpPr txBox="1"/>
          <p:nvPr/>
        </p:nvSpPr>
        <p:spPr>
          <a:xfrm>
            <a:off x="6995160" y="1874520"/>
            <a:ext cx="4206240" cy="274320"/>
          </a:xfrm>
          <a:prstGeom prst="rect">
            <a:avLst/>
          </a:prstGeom>
          <a:noFill/>
          <a:ln/>
        </p:spPr>
        <p:txBody>
          <a:bodyPr wrap="square" lIns="0" tIns="0" rIns="0" bIns="0" rtlCol="0" anchor="ctr"/>
          <a:lstStyle/>
          <a:p>
            <a:pPr indent="0" marL="0">
              <a:buNone/>
            </a:pPr>
            <a:r>
              <a:rPr lang="en-US" sz="1200" b="1" dirty="0">
                <a:solidFill>
                  <a:srgbClr val="1C6E96"/>
                </a:solidFill>
                <a:latin typeface="Calibri" pitchFamily="34" charset="0"/>
                <a:ea typeface="Calibri" pitchFamily="34" charset="-122"/>
                <a:cs typeface="Calibri" pitchFamily="34" charset="-120"/>
              </a:rPr>
              <a:t>OBJECTIVE</a:t>
            </a:r>
            <a:endParaRPr lang="en-US" sz="1200" dirty="0"/>
          </a:p>
        </p:txBody>
      </p:sp>
      <p:sp>
        <p:nvSpPr>
          <p:cNvPr id="15" name="Text 11"/>
          <p:cNvSpPr txBox="1"/>
          <p:nvPr/>
        </p:nvSpPr>
        <p:spPr>
          <a:xfrm>
            <a:off x="6995160" y="2194560"/>
            <a:ext cx="4206240" cy="1234440"/>
          </a:xfrm>
          <a:prstGeom prst="rect">
            <a:avLst/>
          </a:prstGeom>
          <a:noFill/>
          <a:ln/>
        </p:spPr>
        <p:txBody>
          <a:bodyPr wrap="square" lIns="0" tIns="0" rIns="0" bIns="0" rtlCol="0" anchor="ctr"/>
          <a:lstStyle/>
          <a:p>
            <a:pPr indent="0" marL="0">
              <a:lnSpc>
                <a:spcPct val="120000"/>
              </a:lnSpc>
              <a:buNone/>
            </a:pPr>
            <a:r>
              <a:rPr lang="en-US" sz="1300" i="1" dirty="0">
                <a:solidFill>
                  <a:srgbClr val="0B3042"/>
                </a:solidFill>
                <a:latin typeface="Calibri" pitchFamily="34" charset="0"/>
                <a:ea typeface="Calibri" pitchFamily="34" charset="-122"/>
                <a:cs typeface="Calibri" pitchFamily="34" charset="-120"/>
              </a:rPr>
              <a:t>Understand why mock review sessions matter and gain practical experience evaluating proposals from a reviewer's perspective.</a:t>
            </a:r>
            <a:endParaRPr lang="en-US" sz="1300" dirty="0"/>
          </a:p>
        </p:txBody>
      </p:sp>
      <p:sp>
        <p:nvSpPr>
          <p:cNvPr id="16" name="Text 12"/>
          <p:cNvSpPr txBox="1"/>
          <p:nvPr/>
        </p:nvSpPr>
        <p:spPr>
          <a:xfrm>
            <a:off x="6995160" y="3520440"/>
            <a:ext cx="4206240" cy="274320"/>
          </a:xfrm>
          <a:prstGeom prst="rect">
            <a:avLst/>
          </a:prstGeom>
          <a:noFill/>
          <a:ln/>
        </p:spPr>
        <p:txBody>
          <a:bodyPr wrap="square" lIns="0" tIns="0" rIns="0" bIns="0" rtlCol="0" anchor="ctr"/>
          <a:lstStyle/>
          <a:p>
            <a:pPr indent="0" marL="0">
              <a:buNone/>
            </a:pPr>
            <a:r>
              <a:rPr lang="en-US" sz="1200" b="1" dirty="0">
                <a:solidFill>
                  <a:srgbClr val="1C6E96"/>
                </a:solidFill>
                <a:latin typeface="Calibri" pitchFamily="34" charset="0"/>
                <a:ea typeface="Calibri" pitchFamily="34" charset="-122"/>
                <a:cs typeface="Calibri" pitchFamily="34" charset="-120"/>
              </a:rPr>
              <a:t>ACTIVITY</a:t>
            </a:r>
            <a:endParaRPr lang="en-US" sz="1200" dirty="0"/>
          </a:p>
        </p:txBody>
      </p:sp>
      <p:sp>
        <p:nvSpPr>
          <p:cNvPr id="17" name="Text 13"/>
          <p:cNvSpPr txBox="1"/>
          <p:nvPr/>
        </p:nvSpPr>
        <p:spPr>
          <a:xfrm>
            <a:off x="6995160" y="3840480"/>
            <a:ext cx="4206240" cy="1097280"/>
          </a:xfrm>
          <a:prstGeom prst="rect">
            <a:avLst/>
          </a:prstGeom>
          <a:noFill/>
          <a:ln/>
        </p:spPr>
        <p:txBody>
          <a:bodyPr wrap="square" lIns="0" tIns="0" rIns="0" bIns="0" rtlCol="0" anchor="ctr"/>
          <a:lstStyle/>
          <a:p>
            <a:pPr indent="0" marL="0">
              <a:lnSpc>
                <a:spcPct val="120000"/>
              </a:lnSpc>
              <a:buNone/>
            </a:pPr>
            <a:r>
              <a:rPr lang="en-US" sz="1300" dirty="0">
                <a:solidFill>
                  <a:srgbClr val="0B3042"/>
                </a:solidFill>
                <a:latin typeface="Calibri" pitchFamily="34" charset="0"/>
                <a:ea typeface="Calibri" pitchFamily="34" charset="-122"/>
                <a:cs typeface="Calibri" pitchFamily="34" charset="-120"/>
              </a:rPr>
              <a:t>Group simulation playing the role of a review study section to score and critique sample proposal excerpts.</a:t>
            </a:r>
            <a:endParaRPr lang="en-US" sz="1300" dirty="0"/>
          </a:p>
        </p:txBody>
      </p:sp>
      <p:sp>
        <p:nvSpPr>
          <p:cNvPr id="18" name="Text 14"/>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2 of 9</a:t>
            </a:r>
            <a:endParaRPr lang="en-US" sz="950" dirty="0"/>
          </a:p>
        </p:txBody>
      </p:sp>
      <p:sp>
        <p:nvSpPr>
          <p:cNvPr id="19" name="Text 15"/>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8 — Peer-Review &amp; Mock-Review Panel Simulation</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8.1</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Why Mock Review Matters</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536192"/>
            <a:ext cx="10515600" cy="685800"/>
          </a:xfrm>
          <a:prstGeom prst="rect">
            <a:avLst/>
          </a:prstGeom>
          <a:noFill/>
          <a:ln/>
        </p:spPr>
        <p:txBody>
          <a:bodyPr wrap="square" lIns="0" tIns="0" rIns="0" bIns="0" rtlCol="0" anchor="ctr"/>
          <a:lstStyle/>
          <a:p>
            <a:pPr indent="0" marL="0">
              <a:lnSpc>
                <a:spcPct val="125000"/>
              </a:lnSpc>
              <a:buNone/>
            </a:pPr>
            <a:r>
              <a:rPr lang="en-US" sz="1300" i="1" dirty="0">
                <a:solidFill>
                  <a:srgbClr val="0B3042"/>
                </a:solidFill>
                <a:latin typeface="Calibri" pitchFamily="34" charset="0"/>
                <a:ea typeface="Calibri" pitchFamily="34" charset="-122"/>
                <a:cs typeface="Calibri" pitchFamily="34" charset="-120"/>
              </a:rPr>
              <a:t>Writing a proposal and reviewing one draw on related but distinct skills. Sitting on the other side of the table is one of the fastest ways to internalize what reviewers actually notice.</a:t>
            </a:r>
            <a:endParaRPr lang="en-US" sz="1300" dirty="0"/>
          </a:p>
        </p:txBody>
      </p:sp>
      <p:sp>
        <p:nvSpPr>
          <p:cNvPr id="12" name="Shape 8"/>
          <p:cNvSpPr/>
          <p:nvPr/>
        </p:nvSpPr>
        <p:spPr>
          <a:xfrm>
            <a:off x="841248" y="2377440"/>
            <a:ext cx="420624" cy="420624"/>
          </a:xfrm>
          <a:prstGeom prst="ellipse">
            <a:avLst/>
          </a:prstGeom>
          <a:solidFill>
            <a:srgbClr val="0B3042"/>
          </a:solidFill>
          <a:ln/>
        </p:spPr>
      </p:sp>
      <p:sp>
        <p:nvSpPr>
          <p:cNvPr id="13" name="Text 9"/>
          <p:cNvSpPr txBox="1"/>
          <p:nvPr/>
        </p:nvSpPr>
        <p:spPr>
          <a:xfrm>
            <a:off x="841248" y="2377440"/>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14" name="Text 10"/>
          <p:cNvSpPr txBox="1"/>
          <p:nvPr/>
        </p:nvSpPr>
        <p:spPr>
          <a:xfrm>
            <a:off x="841248" y="2907792"/>
            <a:ext cx="3383280" cy="548640"/>
          </a:xfrm>
          <a:prstGeom prst="rect">
            <a:avLst/>
          </a:prstGeom>
          <a:noFill/>
          <a:ln/>
        </p:spPr>
        <p:txBody>
          <a:bodyPr wrap="square" lIns="0" tIns="0" rIns="0" bIns="0" rtlCol="0" anchor="ctr"/>
          <a:lstStyle/>
          <a:p>
            <a:pPr indent="0" marL="0">
              <a:lnSpc>
                <a:spcPct val="105000"/>
              </a:lnSpc>
              <a:buNone/>
            </a:pPr>
            <a:r>
              <a:rPr lang="en-US" sz="1350" b="1" dirty="0">
                <a:solidFill>
                  <a:srgbClr val="0B3042"/>
                </a:solidFill>
                <a:latin typeface="Cambria" pitchFamily="34" charset="0"/>
                <a:ea typeface="Cambria" pitchFamily="34" charset="-122"/>
                <a:cs typeface="Cambria" pitchFamily="34" charset="-120"/>
              </a:rPr>
              <a:t>Builds Calibration</a:t>
            </a:r>
            <a:endParaRPr lang="en-US" sz="1350" dirty="0"/>
          </a:p>
        </p:txBody>
      </p:sp>
      <p:sp>
        <p:nvSpPr>
          <p:cNvPr id="15" name="Text 11"/>
          <p:cNvSpPr txBox="1"/>
          <p:nvPr/>
        </p:nvSpPr>
        <p:spPr>
          <a:xfrm>
            <a:off x="841248" y="3429000"/>
            <a:ext cx="3383280" cy="1691640"/>
          </a:xfrm>
          <a:prstGeom prst="rect">
            <a:avLst/>
          </a:prstGeom>
          <a:noFill/>
          <a:ln/>
        </p:spPr>
        <p:txBody>
          <a:bodyPr wrap="square" lIns="0" tIns="0" rIns="0" bIns="0" rtlCol="0" anchor="ctr"/>
          <a:lstStyle/>
          <a:p>
            <a:pPr indent="0" marL="0">
              <a:lnSpc>
                <a:spcPct val="125000"/>
              </a:lnSpc>
              <a:buNone/>
            </a:pPr>
            <a:r>
              <a:rPr lang="en-US" sz="1100" dirty="0">
                <a:solidFill>
                  <a:srgbClr val="5B6172"/>
                </a:solidFill>
                <a:latin typeface="Calibri" pitchFamily="34" charset="0"/>
                <a:ea typeface="Calibri" pitchFamily="34" charset="-122"/>
                <a:cs typeface="Calibri" pitchFamily="34" charset="-120"/>
              </a:rPr>
              <a:t>Participants learn how their own private sense of a proposal's quality compares with a structured score.</a:t>
            </a:r>
            <a:endParaRPr lang="en-US" sz="1100" dirty="0"/>
          </a:p>
        </p:txBody>
      </p:sp>
      <p:sp>
        <p:nvSpPr>
          <p:cNvPr id="16" name="Shape 12"/>
          <p:cNvSpPr/>
          <p:nvPr/>
        </p:nvSpPr>
        <p:spPr>
          <a:xfrm>
            <a:off x="4453128" y="2377440"/>
            <a:ext cx="420624" cy="420624"/>
          </a:xfrm>
          <a:prstGeom prst="ellipse">
            <a:avLst/>
          </a:prstGeom>
          <a:solidFill>
            <a:srgbClr val="297091"/>
          </a:solidFill>
          <a:ln/>
        </p:spPr>
      </p:sp>
      <p:sp>
        <p:nvSpPr>
          <p:cNvPr id="17" name="Text 13"/>
          <p:cNvSpPr txBox="1"/>
          <p:nvPr/>
        </p:nvSpPr>
        <p:spPr>
          <a:xfrm>
            <a:off x="4453128" y="2377440"/>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8" name="Text 14"/>
          <p:cNvSpPr txBox="1"/>
          <p:nvPr/>
        </p:nvSpPr>
        <p:spPr>
          <a:xfrm>
            <a:off x="4453128" y="2907792"/>
            <a:ext cx="3383280" cy="548640"/>
          </a:xfrm>
          <a:prstGeom prst="rect">
            <a:avLst/>
          </a:prstGeom>
          <a:noFill/>
          <a:ln/>
        </p:spPr>
        <p:txBody>
          <a:bodyPr wrap="square" lIns="0" tIns="0" rIns="0" bIns="0" rtlCol="0" anchor="ctr"/>
          <a:lstStyle/>
          <a:p>
            <a:pPr indent="0" marL="0">
              <a:lnSpc>
                <a:spcPct val="105000"/>
              </a:lnSpc>
              <a:buNone/>
            </a:pPr>
            <a:r>
              <a:rPr lang="en-US" sz="1350" b="1" dirty="0">
                <a:solidFill>
                  <a:srgbClr val="0B3042"/>
                </a:solidFill>
                <a:latin typeface="Cambria" pitchFamily="34" charset="0"/>
                <a:ea typeface="Cambria" pitchFamily="34" charset="-122"/>
                <a:cs typeface="Cambria" pitchFamily="34" charset="-120"/>
              </a:rPr>
              <a:t>Surfaces Blind Spots</a:t>
            </a:r>
            <a:endParaRPr lang="en-US" sz="1350" dirty="0"/>
          </a:p>
        </p:txBody>
      </p:sp>
      <p:sp>
        <p:nvSpPr>
          <p:cNvPr id="19" name="Text 15"/>
          <p:cNvSpPr txBox="1"/>
          <p:nvPr/>
        </p:nvSpPr>
        <p:spPr>
          <a:xfrm>
            <a:off x="4453128" y="3429000"/>
            <a:ext cx="3383280" cy="1691640"/>
          </a:xfrm>
          <a:prstGeom prst="rect">
            <a:avLst/>
          </a:prstGeom>
          <a:noFill/>
          <a:ln/>
        </p:spPr>
        <p:txBody>
          <a:bodyPr wrap="square" lIns="0" tIns="0" rIns="0" bIns="0" rtlCol="0" anchor="ctr"/>
          <a:lstStyle/>
          <a:p>
            <a:pPr indent="0" marL="0">
              <a:lnSpc>
                <a:spcPct val="125000"/>
              </a:lnSpc>
              <a:buNone/>
            </a:pPr>
            <a:r>
              <a:rPr lang="en-US" sz="1100" dirty="0">
                <a:solidFill>
                  <a:srgbClr val="5B6172"/>
                </a:solidFill>
                <a:latin typeface="Calibri" pitchFamily="34" charset="0"/>
                <a:ea typeface="Calibri" pitchFamily="34" charset="-122"/>
                <a:cs typeface="Calibri" pitchFamily="34" charset="-120"/>
              </a:rPr>
              <a:t>Reveals common first-time-applicant mistakes, such as assuming shared context a reviewer from another institution or country will not have.</a:t>
            </a:r>
            <a:endParaRPr lang="en-US" sz="1100" dirty="0"/>
          </a:p>
        </p:txBody>
      </p:sp>
      <p:sp>
        <p:nvSpPr>
          <p:cNvPr id="20" name="Shape 16"/>
          <p:cNvSpPr/>
          <p:nvPr/>
        </p:nvSpPr>
        <p:spPr>
          <a:xfrm>
            <a:off x="8065008" y="2377440"/>
            <a:ext cx="420624" cy="420624"/>
          </a:xfrm>
          <a:prstGeom prst="ellipse">
            <a:avLst/>
          </a:prstGeom>
          <a:solidFill>
            <a:srgbClr val="46B0E0"/>
          </a:solidFill>
          <a:ln/>
        </p:spPr>
      </p:sp>
      <p:sp>
        <p:nvSpPr>
          <p:cNvPr id="21" name="Text 17"/>
          <p:cNvSpPr txBox="1"/>
          <p:nvPr/>
        </p:nvSpPr>
        <p:spPr>
          <a:xfrm>
            <a:off x="8065008" y="2377440"/>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22" name="Text 18"/>
          <p:cNvSpPr txBox="1"/>
          <p:nvPr/>
        </p:nvSpPr>
        <p:spPr>
          <a:xfrm>
            <a:off x="8065008" y="2907792"/>
            <a:ext cx="3383280" cy="548640"/>
          </a:xfrm>
          <a:prstGeom prst="rect">
            <a:avLst/>
          </a:prstGeom>
          <a:noFill/>
          <a:ln/>
        </p:spPr>
        <p:txBody>
          <a:bodyPr wrap="square" lIns="0" tIns="0" rIns="0" bIns="0" rtlCol="0" anchor="ctr"/>
          <a:lstStyle/>
          <a:p>
            <a:pPr indent="0" marL="0">
              <a:lnSpc>
                <a:spcPct val="105000"/>
              </a:lnSpc>
              <a:buNone/>
            </a:pPr>
            <a:r>
              <a:rPr lang="en-US" sz="1350" b="1" dirty="0">
                <a:solidFill>
                  <a:srgbClr val="0B3042"/>
                </a:solidFill>
                <a:latin typeface="Cambria" pitchFamily="34" charset="0"/>
                <a:ea typeface="Cambria" pitchFamily="34" charset="-122"/>
                <a:cs typeface="Cambria" pitchFamily="34" charset="-120"/>
              </a:rPr>
              <a:t>Builds a Transferable Skill</a:t>
            </a:r>
            <a:endParaRPr lang="en-US" sz="1350" dirty="0"/>
          </a:p>
        </p:txBody>
      </p:sp>
      <p:sp>
        <p:nvSpPr>
          <p:cNvPr id="23" name="Text 19"/>
          <p:cNvSpPr txBox="1"/>
          <p:nvPr/>
        </p:nvSpPr>
        <p:spPr>
          <a:xfrm>
            <a:off x="8065008" y="3429000"/>
            <a:ext cx="3383280" cy="1691640"/>
          </a:xfrm>
          <a:prstGeom prst="rect">
            <a:avLst/>
          </a:prstGeom>
          <a:noFill/>
          <a:ln/>
        </p:spPr>
        <p:txBody>
          <a:bodyPr wrap="square" lIns="0" tIns="0" rIns="0" bIns="0" rtlCol="0" anchor="ctr"/>
          <a:lstStyle/>
          <a:p>
            <a:pPr indent="0" marL="0">
              <a:lnSpc>
                <a:spcPct val="125000"/>
              </a:lnSpc>
              <a:buNone/>
            </a:pPr>
            <a:r>
              <a:rPr lang="en-US" sz="1100" dirty="0">
                <a:solidFill>
                  <a:srgbClr val="5B6172"/>
                </a:solidFill>
                <a:latin typeface="Calibri" pitchFamily="34" charset="0"/>
                <a:ea typeface="Calibri" pitchFamily="34" charset="-122"/>
                <a:cs typeface="Calibri" pitchFamily="34" charset="-120"/>
              </a:rPr>
              <a:t>Funders (Global Fund, NIH study sections) recruit experienced grantees as reviewers; Ethiopian institutions increasingly host their own internal grant-review committees.</a:t>
            </a:r>
            <a:endParaRPr lang="en-US" sz="1100" dirty="0"/>
          </a:p>
        </p:txBody>
      </p:sp>
      <p:sp>
        <p:nvSpPr>
          <p:cNvPr id="24" name="Text 20"/>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3 of 9</a:t>
            </a:r>
            <a:endParaRPr lang="en-US" sz="950" dirty="0"/>
          </a:p>
        </p:txBody>
      </p:sp>
      <p:sp>
        <p:nvSpPr>
          <p:cNvPr id="25" name="Text 21"/>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8 — Peer-Review &amp; Mock-Review Panel Simulation</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8.2</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Structure of a Real Study Section / Review Panel</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Shape 7"/>
          <p:cNvSpPr/>
          <p:nvPr/>
        </p:nvSpPr>
        <p:spPr>
          <a:xfrm>
            <a:off x="841248" y="1691640"/>
            <a:ext cx="91440" cy="914400"/>
          </a:xfrm>
          <a:prstGeom prst="rect">
            <a:avLst/>
          </a:prstGeom>
          <a:solidFill>
            <a:srgbClr val="0B3042"/>
          </a:solidFill>
          <a:ln/>
        </p:spPr>
      </p:sp>
      <p:sp>
        <p:nvSpPr>
          <p:cNvPr id="12" name="Text 8"/>
          <p:cNvSpPr txBox="1"/>
          <p:nvPr/>
        </p:nvSpPr>
        <p:spPr>
          <a:xfrm>
            <a:off x="1097280" y="1673352"/>
            <a:ext cx="3383280" cy="960120"/>
          </a:xfrm>
          <a:prstGeom prst="rect">
            <a:avLst/>
          </a:prstGeom>
          <a:noFill/>
          <a:ln/>
        </p:spPr>
        <p:txBody>
          <a:bodyPr wrap="square" lIns="0" tIns="0" rIns="0" bIns="0" rtlCol="0" anchor="ctr"/>
          <a:lstStyle/>
          <a:p>
            <a:pPr indent="0" marL="0">
              <a:lnSpc>
                <a:spcPct val="110000"/>
              </a:lnSpc>
              <a:buNone/>
            </a:pPr>
            <a:r>
              <a:rPr lang="en-US" sz="1250" b="1" dirty="0">
                <a:solidFill>
                  <a:srgbClr val="0B3042"/>
                </a:solidFill>
                <a:latin typeface="Cambria" pitchFamily="34" charset="0"/>
                <a:ea typeface="Cambria" pitchFamily="34" charset="-122"/>
                <a:cs typeface="Cambria" pitchFamily="34" charset="-120"/>
              </a:rPr>
              <a:t>Primary &amp; Secondary Reviewers</a:t>
            </a:r>
            <a:endParaRPr lang="en-US" sz="1250" dirty="0"/>
          </a:p>
        </p:txBody>
      </p:sp>
      <p:sp>
        <p:nvSpPr>
          <p:cNvPr id="13" name="Text 9"/>
          <p:cNvSpPr txBox="1"/>
          <p:nvPr/>
        </p:nvSpPr>
        <p:spPr>
          <a:xfrm>
            <a:off x="4663440" y="1673352"/>
            <a:ext cx="6675120" cy="960120"/>
          </a:xfrm>
          <a:prstGeom prst="rect">
            <a:avLst/>
          </a:prstGeom>
          <a:noFill/>
          <a:ln/>
        </p:spPr>
        <p:txBody>
          <a:bodyPr wrap="square" lIns="0" tIns="0" rIns="0" bIns="0" rtlCol="0" anchor="ctr"/>
          <a:lstStyle/>
          <a:p>
            <a:pPr indent="0" marL="0">
              <a:lnSpc>
                <a:spcPct val="120000"/>
              </a:lnSpc>
              <a:buNone/>
            </a:pPr>
            <a:r>
              <a:rPr lang="en-US" sz="1100" dirty="0">
                <a:solidFill>
                  <a:srgbClr val="5B6172"/>
                </a:solidFill>
                <a:latin typeface="Calibri" pitchFamily="34" charset="0"/>
                <a:ea typeface="Calibri" pitchFamily="34" charset="-122"/>
                <a:cs typeface="Calibri" pitchFamily="34" charset="-120"/>
              </a:rPr>
              <a:t>Assigned in advance to read the full proposal in depth and present a structured critique to the panel.</a:t>
            </a:r>
            <a:endParaRPr lang="en-US" sz="1100" dirty="0"/>
          </a:p>
        </p:txBody>
      </p:sp>
      <p:sp>
        <p:nvSpPr>
          <p:cNvPr id="14" name="Shape 10"/>
          <p:cNvSpPr/>
          <p:nvPr/>
        </p:nvSpPr>
        <p:spPr>
          <a:xfrm>
            <a:off x="841248" y="2624328"/>
            <a:ext cx="91440" cy="914400"/>
          </a:xfrm>
          <a:prstGeom prst="rect">
            <a:avLst/>
          </a:prstGeom>
          <a:solidFill>
            <a:srgbClr val="1F5B77"/>
          </a:solidFill>
          <a:ln/>
        </p:spPr>
      </p:sp>
      <p:sp>
        <p:nvSpPr>
          <p:cNvPr id="15" name="Text 11"/>
          <p:cNvSpPr txBox="1"/>
          <p:nvPr/>
        </p:nvSpPr>
        <p:spPr>
          <a:xfrm>
            <a:off x="1097280" y="2606040"/>
            <a:ext cx="3383280" cy="960120"/>
          </a:xfrm>
          <a:prstGeom prst="rect">
            <a:avLst/>
          </a:prstGeom>
          <a:noFill/>
          <a:ln/>
        </p:spPr>
        <p:txBody>
          <a:bodyPr wrap="square" lIns="0" tIns="0" rIns="0" bIns="0" rtlCol="0" anchor="ctr"/>
          <a:lstStyle/>
          <a:p>
            <a:pPr indent="0" marL="0">
              <a:lnSpc>
                <a:spcPct val="110000"/>
              </a:lnSpc>
              <a:buNone/>
            </a:pPr>
            <a:r>
              <a:rPr lang="en-US" sz="1250" b="1" dirty="0">
                <a:solidFill>
                  <a:srgbClr val="0B3042"/>
                </a:solidFill>
                <a:latin typeface="Cambria" pitchFamily="34" charset="0"/>
                <a:ea typeface="Cambria" pitchFamily="34" charset="-122"/>
                <a:cs typeface="Cambria" pitchFamily="34" charset="-120"/>
              </a:rPr>
              <a:t>Additional Panel Readers / Discussants</a:t>
            </a:r>
            <a:endParaRPr lang="en-US" sz="1250" dirty="0"/>
          </a:p>
        </p:txBody>
      </p:sp>
      <p:sp>
        <p:nvSpPr>
          <p:cNvPr id="16" name="Text 12"/>
          <p:cNvSpPr txBox="1"/>
          <p:nvPr/>
        </p:nvSpPr>
        <p:spPr>
          <a:xfrm>
            <a:off x="4663440" y="2606040"/>
            <a:ext cx="6675120" cy="960120"/>
          </a:xfrm>
          <a:prstGeom prst="rect">
            <a:avLst/>
          </a:prstGeom>
          <a:noFill/>
          <a:ln/>
        </p:spPr>
        <p:txBody>
          <a:bodyPr wrap="square" lIns="0" tIns="0" rIns="0" bIns="0" rtlCol="0" anchor="ctr"/>
          <a:lstStyle/>
          <a:p>
            <a:pPr indent="0" marL="0">
              <a:lnSpc>
                <a:spcPct val="120000"/>
              </a:lnSpc>
              <a:buNone/>
            </a:pPr>
            <a:r>
              <a:rPr lang="en-US" sz="1100" dirty="0">
                <a:solidFill>
                  <a:srgbClr val="5B6172"/>
                </a:solidFill>
                <a:latin typeface="Calibri" pitchFamily="34" charset="0"/>
                <a:ea typeface="Calibri" pitchFamily="34" charset="-122"/>
                <a:cs typeface="Calibri" pitchFamily="34" charset="-120"/>
              </a:rPr>
              <a:t>Read a summary or abstract and can raise points during discussion but do not present a full critique.</a:t>
            </a:r>
            <a:endParaRPr lang="en-US" sz="1100" dirty="0"/>
          </a:p>
        </p:txBody>
      </p:sp>
      <p:sp>
        <p:nvSpPr>
          <p:cNvPr id="17" name="Shape 13"/>
          <p:cNvSpPr/>
          <p:nvPr/>
        </p:nvSpPr>
        <p:spPr>
          <a:xfrm>
            <a:off x="841248" y="3557016"/>
            <a:ext cx="91440" cy="914400"/>
          </a:xfrm>
          <a:prstGeom prst="rect">
            <a:avLst/>
          </a:prstGeom>
          <a:solidFill>
            <a:srgbClr val="3285AB"/>
          </a:solidFill>
          <a:ln/>
        </p:spPr>
      </p:sp>
      <p:sp>
        <p:nvSpPr>
          <p:cNvPr id="18" name="Text 14"/>
          <p:cNvSpPr txBox="1"/>
          <p:nvPr/>
        </p:nvSpPr>
        <p:spPr>
          <a:xfrm>
            <a:off x="1097280" y="3538728"/>
            <a:ext cx="3383280" cy="960120"/>
          </a:xfrm>
          <a:prstGeom prst="rect">
            <a:avLst/>
          </a:prstGeom>
          <a:noFill/>
          <a:ln/>
        </p:spPr>
        <p:txBody>
          <a:bodyPr wrap="square" lIns="0" tIns="0" rIns="0" bIns="0" rtlCol="0" anchor="ctr"/>
          <a:lstStyle/>
          <a:p>
            <a:pPr indent="0" marL="0">
              <a:lnSpc>
                <a:spcPct val="110000"/>
              </a:lnSpc>
              <a:buNone/>
            </a:pPr>
            <a:r>
              <a:rPr lang="en-US" sz="1250" b="1" dirty="0">
                <a:solidFill>
                  <a:srgbClr val="0B3042"/>
                </a:solidFill>
                <a:latin typeface="Cambria" pitchFamily="34" charset="0"/>
                <a:ea typeface="Cambria" pitchFamily="34" charset="-122"/>
                <a:cs typeface="Cambria" pitchFamily="34" charset="-120"/>
              </a:rPr>
              <a:t>Chair / Scientific Review Officer</a:t>
            </a:r>
            <a:endParaRPr lang="en-US" sz="1250" dirty="0"/>
          </a:p>
        </p:txBody>
      </p:sp>
      <p:sp>
        <p:nvSpPr>
          <p:cNvPr id="19" name="Text 15"/>
          <p:cNvSpPr txBox="1"/>
          <p:nvPr/>
        </p:nvSpPr>
        <p:spPr>
          <a:xfrm>
            <a:off x="4663440" y="3538728"/>
            <a:ext cx="6675120" cy="960120"/>
          </a:xfrm>
          <a:prstGeom prst="rect">
            <a:avLst/>
          </a:prstGeom>
          <a:noFill/>
          <a:ln/>
        </p:spPr>
        <p:txBody>
          <a:bodyPr wrap="square" lIns="0" tIns="0" rIns="0" bIns="0" rtlCol="0" anchor="ctr"/>
          <a:lstStyle/>
          <a:p>
            <a:pPr indent="0" marL="0">
              <a:lnSpc>
                <a:spcPct val="120000"/>
              </a:lnSpc>
              <a:buNone/>
            </a:pPr>
            <a:r>
              <a:rPr lang="en-US" sz="1100" dirty="0">
                <a:solidFill>
                  <a:srgbClr val="5B6172"/>
                </a:solidFill>
                <a:latin typeface="Calibri" pitchFamily="34" charset="0"/>
                <a:ea typeface="Calibri" pitchFamily="34" charset="-122"/>
                <a:cs typeface="Calibri" pitchFamily="34" charset="-120"/>
              </a:rPr>
              <a:t>Manages time, ensures every criterion is addressed, and guards against conflicts of interest or reviewer bias.</a:t>
            </a:r>
            <a:endParaRPr lang="en-US" sz="1100" dirty="0"/>
          </a:p>
        </p:txBody>
      </p:sp>
      <p:sp>
        <p:nvSpPr>
          <p:cNvPr id="20" name="Shape 16"/>
          <p:cNvSpPr/>
          <p:nvPr/>
        </p:nvSpPr>
        <p:spPr>
          <a:xfrm>
            <a:off x="841248" y="4489704"/>
            <a:ext cx="91440" cy="914400"/>
          </a:xfrm>
          <a:prstGeom prst="rect">
            <a:avLst/>
          </a:prstGeom>
          <a:solidFill>
            <a:srgbClr val="46B0E0"/>
          </a:solidFill>
          <a:ln/>
        </p:spPr>
      </p:sp>
      <p:sp>
        <p:nvSpPr>
          <p:cNvPr id="21" name="Text 17"/>
          <p:cNvSpPr txBox="1"/>
          <p:nvPr/>
        </p:nvSpPr>
        <p:spPr>
          <a:xfrm>
            <a:off x="1097280" y="4471416"/>
            <a:ext cx="3383280" cy="960120"/>
          </a:xfrm>
          <a:prstGeom prst="rect">
            <a:avLst/>
          </a:prstGeom>
          <a:noFill/>
          <a:ln/>
        </p:spPr>
        <p:txBody>
          <a:bodyPr wrap="square" lIns="0" tIns="0" rIns="0" bIns="0" rtlCol="0" anchor="ctr"/>
          <a:lstStyle/>
          <a:p>
            <a:pPr indent="0" marL="0">
              <a:lnSpc>
                <a:spcPct val="110000"/>
              </a:lnSpc>
              <a:buNone/>
            </a:pPr>
            <a:r>
              <a:rPr lang="en-US" sz="1250" b="1" dirty="0">
                <a:solidFill>
                  <a:srgbClr val="0B3042"/>
                </a:solidFill>
                <a:latin typeface="Cambria" pitchFamily="34" charset="0"/>
                <a:ea typeface="Cambria" pitchFamily="34" charset="-122"/>
                <a:cs typeface="Cambria" pitchFamily="34" charset="-120"/>
              </a:rPr>
              <a:t>Discussion &amp; Scoring</a:t>
            </a:r>
            <a:endParaRPr lang="en-US" sz="1250" dirty="0"/>
          </a:p>
        </p:txBody>
      </p:sp>
      <p:sp>
        <p:nvSpPr>
          <p:cNvPr id="22" name="Text 18"/>
          <p:cNvSpPr txBox="1"/>
          <p:nvPr/>
        </p:nvSpPr>
        <p:spPr>
          <a:xfrm>
            <a:off x="4663440" y="4471416"/>
            <a:ext cx="6675120" cy="960120"/>
          </a:xfrm>
          <a:prstGeom prst="rect">
            <a:avLst/>
          </a:prstGeom>
          <a:noFill/>
          <a:ln/>
        </p:spPr>
        <p:txBody>
          <a:bodyPr wrap="square" lIns="0" tIns="0" rIns="0" bIns="0" rtlCol="0" anchor="ctr"/>
          <a:lstStyle/>
          <a:p>
            <a:pPr indent="0" marL="0">
              <a:lnSpc>
                <a:spcPct val="120000"/>
              </a:lnSpc>
              <a:buNone/>
            </a:pPr>
            <a:r>
              <a:rPr lang="en-US" sz="1100" dirty="0">
                <a:solidFill>
                  <a:srgbClr val="5B6172"/>
                </a:solidFill>
                <a:latin typeface="Calibri" pitchFamily="34" charset="0"/>
                <a:ea typeface="Calibri" pitchFamily="34" charset="-122"/>
                <a:cs typeface="Calibri" pitchFamily="34" charset="-120"/>
              </a:rPr>
              <a:t>After each proposal is discussed, panel members privately submit criterion and overall scores; only 'discussed' (non-triaged) applications typically receive a full written summary statement.</a:t>
            </a:r>
            <a:endParaRPr lang="en-US" sz="1100" dirty="0"/>
          </a:p>
        </p:txBody>
      </p:sp>
      <p:sp>
        <p:nvSpPr>
          <p:cNvPr id="23" name="Text 19"/>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4 of 9</a:t>
            </a:r>
            <a:endParaRPr lang="en-US" sz="950" dirty="0"/>
          </a:p>
        </p:txBody>
      </p:sp>
      <p:sp>
        <p:nvSpPr>
          <p:cNvPr id="24" name="Text 20"/>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8 — Peer-Review &amp; Mock-Review Panel Simulation</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8.3</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Roles for the Simulation</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536192"/>
            <a:ext cx="10515600" cy="365760"/>
          </a:xfrm>
          <a:prstGeom prst="rect">
            <a:avLst/>
          </a:prstGeom>
          <a:noFill/>
          <a:ln/>
        </p:spPr>
        <p:txBody>
          <a:bodyPr wrap="square" lIns="0" tIns="0" rIns="0" bIns="0" rtlCol="0" anchor="ctr"/>
          <a:lstStyle/>
          <a:p>
            <a:pPr indent="0" marL="0">
              <a:buNone/>
            </a:pPr>
            <a:r>
              <a:rPr lang="en-US" sz="1250" i="1" dirty="0">
                <a:solidFill>
                  <a:srgbClr val="5B6172"/>
                </a:solidFill>
                <a:latin typeface="Calibri" pitchFamily="34" charset="0"/>
                <a:ea typeface="Calibri" pitchFamily="34" charset="-122"/>
                <a:cs typeface="Calibri" pitchFamily="34" charset="-120"/>
              </a:rPr>
              <a:t>Each panel of 4–5 participants takes on a simplified version of the real study-section roles from 8.2.</a:t>
            </a:r>
            <a:endParaRPr lang="en-US" sz="1250" dirty="0"/>
          </a:p>
        </p:txBody>
      </p:sp>
      <p:sp>
        <p:nvSpPr>
          <p:cNvPr id="12" name="Shape 8"/>
          <p:cNvSpPr/>
          <p:nvPr/>
        </p:nvSpPr>
        <p:spPr>
          <a:xfrm>
            <a:off x="841248" y="2057400"/>
            <a:ext cx="2468880" cy="3063240"/>
          </a:xfrm>
          <a:prstGeom prst="rect">
            <a:avLst>
              <a:gd name="adj" fmla="val 2963"/>
            </a:avLst>
          </a:prstGeom>
          <a:solidFill>
            <a:srgbClr val="EAF6FC"/>
          </a:solidFill>
          <a:ln/>
        </p:spPr>
      </p:sp>
      <p:sp>
        <p:nvSpPr>
          <p:cNvPr id="13" name="Shape 9"/>
          <p:cNvSpPr/>
          <p:nvPr/>
        </p:nvSpPr>
        <p:spPr>
          <a:xfrm>
            <a:off x="1618488" y="2286000"/>
            <a:ext cx="914400" cy="914400"/>
          </a:xfrm>
          <a:prstGeom prst="ellipse">
            <a:avLst/>
          </a:prstGeom>
          <a:solidFill>
            <a:srgbClr val="0B3042"/>
          </a:solidFill>
          <a:ln/>
        </p:spPr>
      </p:sp>
      <p:sp>
        <p:nvSpPr>
          <p:cNvPr id="14" name="Text 10"/>
          <p:cNvSpPr txBox="1"/>
          <p:nvPr/>
        </p:nvSpPr>
        <p:spPr>
          <a:xfrm>
            <a:off x="1618488" y="2286000"/>
            <a:ext cx="914400" cy="91440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5" name="Text 11"/>
          <p:cNvSpPr txBox="1"/>
          <p:nvPr/>
        </p:nvSpPr>
        <p:spPr>
          <a:xfrm>
            <a:off x="978408" y="3337560"/>
            <a:ext cx="2194560" cy="502920"/>
          </a:xfrm>
          <a:prstGeom prst="rect">
            <a:avLst/>
          </a:prstGeom>
          <a:noFill/>
          <a:ln/>
        </p:spPr>
        <p:txBody>
          <a:bodyPr wrap="square" lIns="0" tIns="0" rIns="0" bIns="0" rtlCol="0" anchor="ctr"/>
          <a:lstStyle/>
          <a:p>
            <a:pPr algn="ctr" indent="0" marL="0">
              <a:lnSpc>
                <a:spcPct val="105000"/>
              </a:lnSpc>
              <a:buNone/>
            </a:pPr>
            <a:r>
              <a:rPr lang="en-US" sz="1300" b="1" dirty="0">
                <a:solidFill>
                  <a:srgbClr val="0B3042"/>
                </a:solidFill>
                <a:latin typeface="Cambria" pitchFamily="34" charset="0"/>
                <a:ea typeface="Cambria" pitchFamily="34" charset="-122"/>
                <a:cs typeface="Cambria" pitchFamily="34" charset="-120"/>
              </a:rPr>
              <a:t>Primary Reviewers</a:t>
            </a:r>
            <a:endParaRPr lang="en-US" sz="1300" dirty="0"/>
          </a:p>
        </p:txBody>
      </p:sp>
      <p:sp>
        <p:nvSpPr>
          <p:cNvPr id="16" name="Text 12"/>
          <p:cNvSpPr txBox="1"/>
          <p:nvPr/>
        </p:nvSpPr>
        <p:spPr>
          <a:xfrm>
            <a:off x="1005840" y="3886200"/>
            <a:ext cx="2139696" cy="1188720"/>
          </a:xfrm>
          <a:prstGeom prst="rect">
            <a:avLst/>
          </a:prstGeom>
          <a:noFill/>
          <a:ln/>
        </p:spPr>
        <p:txBody>
          <a:bodyPr wrap="square" lIns="0" tIns="0" rIns="0" bIns="0" rtlCol="0" anchor="ctr"/>
          <a:lstStyle/>
          <a:p>
            <a:pPr algn="ctr" indent="0" marL="0">
              <a:lnSpc>
                <a:spcPct val="120000"/>
              </a:lnSpc>
              <a:buNone/>
            </a:pPr>
            <a:r>
              <a:rPr lang="en-US" sz="1050" dirty="0">
                <a:solidFill>
                  <a:srgbClr val="5B6172"/>
                </a:solidFill>
                <a:latin typeface="Calibri" pitchFamily="34" charset="0"/>
                <a:ea typeface="Calibri" pitchFamily="34" charset="-122"/>
                <a:cs typeface="Calibri" pitchFamily="34" charset="-120"/>
              </a:rPr>
              <a:t>Prepare a 3-minute oral critique covering each scored criterion.</a:t>
            </a:r>
            <a:endParaRPr lang="en-US" sz="1050" dirty="0"/>
          </a:p>
        </p:txBody>
      </p:sp>
      <p:sp>
        <p:nvSpPr>
          <p:cNvPr id="17" name="Shape 13"/>
          <p:cNvSpPr/>
          <p:nvPr/>
        </p:nvSpPr>
        <p:spPr>
          <a:xfrm>
            <a:off x="3493008" y="2057400"/>
            <a:ext cx="2468880" cy="3063240"/>
          </a:xfrm>
          <a:prstGeom prst="rect">
            <a:avLst>
              <a:gd name="adj" fmla="val 2963"/>
            </a:avLst>
          </a:prstGeom>
          <a:solidFill>
            <a:srgbClr val="EAF6FC"/>
          </a:solidFill>
          <a:ln/>
        </p:spPr>
      </p:sp>
      <p:sp>
        <p:nvSpPr>
          <p:cNvPr id="18" name="Shape 14"/>
          <p:cNvSpPr/>
          <p:nvPr/>
        </p:nvSpPr>
        <p:spPr>
          <a:xfrm>
            <a:off x="4270248" y="2286000"/>
            <a:ext cx="914400" cy="914400"/>
          </a:xfrm>
          <a:prstGeom prst="ellipse">
            <a:avLst/>
          </a:prstGeom>
          <a:solidFill>
            <a:srgbClr val="1F5B77"/>
          </a:solidFill>
          <a:ln/>
        </p:spPr>
      </p:sp>
      <p:sp>
        <p:nvSpPr>
          <p:cNvPr id="19" name="Text 15"/>
          <p:cNvSpPr txBox="1"/>
          <p:nvPr/>
        </p:nvSpPr>
        <p:spPr>
          <a:xfrm>
            <a:off x="4270248" y="2286000"/>
            <a:ext cx="914400" cy="91440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20" name="Text 16"/>
          <p:cNvSpPr txBox="1"/>
          <p:nvPr/>
        </p:nvSpPr>
        <p:spPr>
          <a:xfrm>
            <a:off x="3630168" y="3337560"/>
            <a:ext cx="2194560" cy="502920"/>
          </a:xfrm>
          <a:prstGeom prst="rect">
            <a:avLst/>
          </a:prstGeom>
          <a:noFill/>
          <a:ln/>
        </p:spPr>
        <p:txBody>
          <a:bodyPr wrap="square" lIns="0" tIns="0" rIns="0" bIns="0" rtlCol="0" anchor="ctr"/>
          <a:lstStyle/>
          <a:p>
            <a:pPr algn="ctr" indent="0" marL="0">
              <a:lnSpc>
                <a:spcPct val="105000"/>
              </a:lnSpc>
              <a:buNone/>
            </a:pPr>
            <a:r>
              <a:rPr lang="en-US" sz="1300" b="1" dirty="0">
                <a:solidFill>
                  <a:srgbClr val="0B3042"/>
                </a:solidFill>
                <a:latin typeface="Cambria" pitchFamily="34" charset="0"/>
                <a:ea typeface="Cambria" pitchFamily="34" charset="-122"/>
                <a:cs typeface="Cambria" pitchFamily="34" charset="-120"/>
              </a:rPr>
              <a:t>Secondary Reviewer</a:t>
            </a:r>
            <a:endParaRPr lang="en-US" sz="1300" dirty="0"/>
          </a:p>
        </p:txBody>
      </p:sp>
      <p:sp>
        <p:nvSpPr>
          <p:cNvPr id="21" name="Text 17"/>
          <p:cNvSpPr txBox="1"/>
          <p:nvPr/>
        </p:nvSpPr>
        <p:spPr>
          <a:xfrm>
            <a:off x="3657600" y="3886200"/>
            <a:ext cx="2139696" cy="1188720"/>
          </a:xfrm>
          <a:prstGeom prst="rect">
            <a:avLst/>
          </a:prstGeom>
          <a:noFill/>
          <a:ln/>
        </p:spPr>
        <p:txBody>
          <a:bodyPr wrap="square" lIns="0" tIns="0" rIns="0" bIns="0" rtlCol="0" anchor="ctr"/>
          <a:lstStyle/>
          <a:p>
            <a:pPr algn="ctr" indent="0" marL="0">
              <a:lnSpc>
                <a:spcPct val="120000"/>
              </a:lnSpc>
              <a:buNone/>
            </a:pPr>
            <a:r>
              <a:rPr lang="en-US" sz="1050" dirty="0">
                <a:solidFill>
                  <a:srgbClr val="5B6172"/>
                </a:solidFill>
                <a:latin typeface="Calibri" pitchFamily="34" charset="0"/>
                <a:ea typeface="Calibri" pitchFamily="34" charset="-122"/>
                <a:cs typeface="Calibri" pitchFamily="34" charset="-120"/>
              </a:rPr>
              <a:t>Prepares a shorter critique and notes any point of disagreement with the primary reviewers.</a:t>
            </a:r>
            <a:endParaRPr lang="en-US" sz="1050" dirty="0"/>
          </a:p>
        </p:txBody>
      </p:sp>
      <p:sp>
        <p:nvSpPr>
          <p:cNvPr id="22" name="Shape 18"/>
          <p:cNvSpPr/>
          <p:nvPr/>
        </p:nvSpPr>
        <p:spPr>
          <a:xfrm>
            <a:off x="6144768" y="2057400"/>
            <a:ext cx="2468880" cy="3063240"/>
          </a:xfrm>
          <a:prstGeom prst="rect">
            <a:avLst>
              <a:gd name="adj" fmla="val 2963"/>
            </a:avLst>
          </a:prstGeom>
          <a:solidFill>
            <a:srgbClr val="EAF6FC"/>
          </a:solidFill>
          <a:ln/>
        </p:spPr>
      </p:sp>
      <p:sp>
        <p:nvSpPr>
          <p:cNvPr id="23" name="Shape 19"/>
          <p:cNvSpPr/>
          <p:nvPr/>
        </p:nvSpPr>
        <p:spPr>
          <a:xfrm>
            <a:off x="6922008" y="2286000"/>
            <a:ext cx="914400" cy="914400"/>
          </a:xfrm>
          <a:prstGeom prst="ellipse">
            <a:avLst/>
          </a:prstGeom>
          <a:solidFill>
            <a:srgbClr val="3285AB"/>
          </a:solidFill>
          <a:ln/>
        </p:spPr>
      </p:sp>
      <p:sp>
        <p:nvSpPr>
          <p:cNvPr id="24" name="Text 20"/>
          <p:cNvSpPr txBox="1"/>
          <p:nvPr/>
        </p:nvSpPr>
        <p:spPr>
          <a:xfrm>
            <a:off x="6922008" y="2286000"/>
            <a:ext cx="914400" cy="91440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25" name="Text 21"/>
          <p:cNvSpPr txBox="1"/>
          <p:nvPr/>
        </p:nvSpPr>
        <p:spPr>
          <a:xfrm>
            <a:off x="6281928" y="3337560"/>
            <a:ext cx="2194560" cy="502920"/>
          </a:xfrm>
          <a:prstGeom prst="rect">
            <a:avLst/>
          </a:prstGeom>
          <a:noFill/>
          <a:ln/>
        </p:spPr>
        <p:txBody>
          <a:bodyPr wrap="square" lIns="0" tIns="0" rIns="0" bIns="0" rtlCol="0" anchor="ctr"/>
          <a:lstStyle/>
          <a:p>
            <a:pPr algn="ctr" indent="0" marL="0">
              <a:lnSpc>
                <a:spcPct val="105000"/>
              </a:lnSpc>
              <a:buNone/>
            </a:pPr>
            <a:r>
              <a:rPr lang="en-US" sz="1300" b="1" dirty="0">
                <a:solidFill>
                  <a:srgbClr val="0B3042"/>
                </a:solidFill>
                <a:latin typeface="Cambria" pitchFamily="34" charset="0"/>
                <a:ea typeface="Cambria" pitchFamily="34" charset="-122"/>
                <a:cs typeface="Cambria" pitchFamily="34" charset="-120"/>
              </a:rPr>
              <a:t>Chair</a:t>
            </a:r>
            <a:endParaRPr lang="en-US" sz="1300" dirty="0"/>
          </a:p>
        </p:txBody>
      </p:sp>
      <p:sp>
        <p:nvSpPr>
          <p:cNvPr id="26" name="Text 22"/>
          <p:cNvSpPr txBox="1"/>
          <p:nvPr/>
        </p:nvSpPr>
        <p:spPr>
          <a:xfrm>
            <a:off x="6309360" y="3886200"/>
            <a:ext cx="2139696" cy="1188720"/>
          </a:xfrm>
          <a:prstGeom prst="rect">
            <a:avLst/>
          </a:prstGeom>
          <a:noFill/>
          <a:ln/>
        </p:spPr>
        <p:txBody>
          <a:bodyPr wrap="square" lIns="0" tIns="0" rIns="0" bIns="0" rtlCol="0" anchor="ctr"/>
          <a:lstStyle/>
          <a:p>
            <a:pPr algn="ctr" indent="0" marL="0">
              <a:lnSpc>
                <a:spcPct val="120000"/>
              </a:lnSpc>
              <a:buNone/>
            </a:pPr>
            <a:r>
              <a:rPr lang="en-US" sz="1050" dirty="0">
                <a:solidFill>
                  <a:srgbClr val="5B6172"/>
                </a:solidFill>
                <a:latin typeface="Calibri" pitchFamily="34" charset="0"/>
                <a:ea typeface="Calibri" pitchFamily="34" charset="-122"/>
                <a:cs typeface="Calibri" pitchFamily="34" charset="-120"/>
              </a:rPr>
              <a:t>Opens discussion, keeps time, and polls scores at the end.</a:t>
            </a:r>
            <a:endParaRPr lang="en-US" sz="1050" dirty="0"/>
          </a:p>
        </p:txBody>
      </p:sp>
      <p:sp>
        <p:nvSpPr>
          <p:cNvPr id="27" name="Shape 23"/>
          <p:cNvSpPr/>
          <p:nvPr/>
        </p:nvSpPr>
        <p:spPr>
          <a:xfrm>
            <a:off x="8796528" y="2057400"/>
            <a:ext cx="2468880" cy="3063240"/>
          </a:xfrm>
          <a:prstGeom prst="rect">
            <a:avLst>
              <a:gd name="adj" fmla="val 2963"/>
            </a:avLst>
          </a:prstGeom>
          <a:solidFill>
            <a:srgbClr val="EAF6FC"/>
          </a:solidFill>
          <a:ln/>
        </p:spPr>
      </p:sp>
      <p:sp>
        <p:nvSpPr>
          <p:cNvPr id="28" name="Shape 24"/>
          <p:cNvSpPr/>
          <p:nvPr/>
        </p:nvSpPr>
        <p:spPr>
          <a:xfrm>
            <a:off x="9573768" y="2286000"/>
            <a:ext cx="914400" cy="914400"/>
          </a:xfrm>
          <a:prstGeom prst="ellipse">
            <a:avLst/>
          </a:prstGeom>
          <a:solidFill>
            <a:srgbClr val="46B0E0"/>
          </a:solidFill>
          <a:ln/>
        </p:spPr>
      </p:sp>
      <p:sp>
        <p:nvSpPr>
          <p:cNvPr id="29" name="Text 25"/>
          <p:cNvSpPr txBox="1"/>
          <p:nvPr/>
        </p:nvSpPr>
        <p:spPr>
          <a:xfrm>
            <a:off x="9573768" y="2286000"/>
            <a:ext cx="914400" cy="91440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N×</a:t>
            </a:r>
            <a:endParaRPr lang="en-US" sz="2000" dirty="0"/>
          </a:p>
        </p:txBody>
      </p:sp>
      <p:sp>
        <p:nvSpPr>
          <p:cNvPr id="30" name="Text 26"/>
          <p:cNvSpPr txBox="1"/>
          <p:nvPr/>
        </p:nvSpPr>
        <p:spPr>
          <a:xfrm>
            <a:off x="8933688" y="3337560"/>
            <a:ext cx="2194560" cy="502920"/>
          </a:xfrm>
          <a:prstGeom prst="rect">
            <a:avLst/>
          </a:prstGeom>
          <a:noFill/>
          <a:ln/>
        </p:spPr>
        <p:txBody>
          <a:bodyPr wrap="square" lIns="0" tIns="0" rIns="0" bIns="0" rtlCol="0" anchor="ctr"/>
          <a:lstStyle/>
          <a:p>
            <a:pPr algn="ctr" indent="0" marL="0">
              <a:lnSpc>
                <a:spcPct val="105000"/>
              </a:lnSpc>
              <a:buNone/>
            </a:pPr>
            <a:r>
              <a:rPr lang="en-US" sz="1300" b="1" dirty="0">
                <a:solidFill>
                  <a:srgbClr val="0B3042"/>
                </a:solidFill>
                <a:latin typeface="Cambria" pitchFamily="34" charset="0"/>
                <a:ea typeface="Cambria" pitchFamily="34" charset="-122"/>
                <a:cs typeface="Cambria" pitchFamily="34" charset="-120"/>
              </a:rPr>
              <a:t>Panel Members</a:t>
            </a:r>
            <a:endParaRPr lang="en-US" sz="1300" dirty="0"/>
          </a:p>
        </p:txBody>
      </p:sp>
      <p:sp>
        <p:nvSpPr>
          <p:cNvPr id="31" name="Text 27"/>
          <p:cNvSpPr txBox="1"/>
          <p:nvPr/>
        </p:nvSpPr>
        <p:spPr>
          <a:xfrm>
            <a:off x="8961120" y="3886200"/>
            <a:ext cx="2139696" cy="1188720"/>
          </a:xfrm>
          <a:prstGeom prst="rect">
            <a:avLst/>
          </a:prstGeom>
          <a:noFill/>
          <a:ln/>
        </p:spPr>
        <p:txBody>
          <a:bodyPr wrap="square" lIns="0" tIns="0" rIns="0" bIns="0" rtlCol="0" anchor="ctr"/>
          <a:lstStyle/>
          <a:p>
            <a:pPr algn="ctr" indent="0" marL="0">
              <a:lnSpc>
                <a:spcPct val="120000"/>
              </a:lnSpc>
              <a:buNone/>
            </a:pPr>
            <a:r>
              <a:rPr lang="en-US" sz="1050" dirty="0">
                <a:solidFill>
                  <a:srgbClr val="5B6172"/>
                </a:solidFill>
                <a:latin typeface="Calibri" pitchFamily="34" charset="0"/>
                <a:ea typeface="Calibri" pitchFamily="34" charset="-122"/>
                <a:cs typeface="Calibri" pitchFamily="34" charset="-120"/>
              </a:rPr>
              <a:t>Remaining participants; may ask one clarifying question before scores are polled.</a:t>
            </a:r>
            <a:endParaRPr lang="en-US" sz="1050" dirty="0"/>
          </a:p>
        </p:txBody>
      </p:sp>
      <p:sp>
        <p:nvSpPr>
          <p:cNvPr id="32" name="Text 28"/>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5 of 9</a:t>
            </a:r>
            <a:endParaRPr lang="en-US" sz="950" dirty="0"/>
          </a:p>
        </p:txBody>
      </p:sp>
      <p:sp>
        <p:nvSpPr>
          <p:cNvPr id="33" name="Text 29"/>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8 — Peer-Review &amp; Mock-Review Panel Simulation</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8.4</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Scoring Instrument for the Simulation</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517904"/>
            <a:ext cx="10515600" cy="548640"/>
          </a:xfrm>
          <a:prstGeom prst="rect">
            <a:avLst/>
          </a:prstGeom>
          <a:noFill/>
          <a:ln/>
        </p:spPr>
        <p:txBody>
          <a:bodyPr wrap="square" lIns="0" tIns="0" rIns="0" bIns="0" rtlCol="0" anchor="ctr"/>
          <a:lstStyle/>
          <a:p>
            <a:pPr indent="0" marL="0">
              <a:lnSpc>
                <a:spcPct val="115000"/>
              </a:lnSpc>
              <a:buNone/>
            </a:pPr>
            <a:r>
              <a:rPr lang="en-US" sz="1100" i="1" dirty="0">
                <a:solidFill>
                  <a:srgbClr val="5B6172"/>
                </a:solidFill>
                <a:latin typeface="Calibri" pitchFamily="34" charset="0"/>
                <a:ea typeface="Calibri" pitchFamily="34" charset="-122"/>
                <a:cs typeface="Calibri" pitchFamily="34" charset="-120"/>
              </a:rPr>
              <a:t>A simplified scoresheet combining the NIH 9-point scale with Global-Fund- and IDRC-style dimensions (ethics, gender/inclusion) — reflecting the blended funder landscape Ethiopian health researchers typically write for.</a:t>
            </a:r>
            <a:endParaRPr lang="en-US" sz="11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41248" y="2148840"/>
          <a:ext cx="10515600" cy="3108960"/>
        </p:xfrm>
        <a:graphic>
          <a:graphicData uri="http://schemas.openxmlformats.org/drawingml/2006/table">
            <a:tbl>
              <a:tblPr/>
              <a:tblGrid>
                <a:gridCol w="3840480"/>
                <a:gridCol w="1463040"/>
                <a:gridCol w="5212080"/>
              </a:tblGrid>
              <a:tr h="34544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Criterion</a:t>
                      </a:r>
                      <a:endParaRPr lang="en-US" sz="11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0B3042"/>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Score (1–9)</a:t>
                      </a:r>
                      <a:endParaRPr lang="en-US" sz="11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0B3042"/>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Strengths / Weaknesses Note</a:t>
                      </a:r>
                      <a:endParaRPr lang="en-US" sz="11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0B3042"/>
                    </a:solidFill>
                  </a:tcPr>
                </a:tc>
              </a:tr>
              <a:tr h="345440">
                <a:tc>
                  <a:txBody>
                    <a:bodyPr/>
                    <a:lstStyle/>
                    <a:p>
                      <a:pPr indent="0" marL="0">
                        <a:buNone/>
                      </a:pPr>
                      <a:r>
                        <a:rPr lang="en-US" sz="1050" b="1" dirty="0">
                          <a:solidFill>
                            <a:srgbClr val="0B3042"/>
                          </a:solidFill>
                          <a:latin typeface="Calibri" pitchFamily="34" charset="0"/>
                          <a:ea typeface="Calibri" pitchFamily="34" charset="-122"/>
                          <a:cs typeface="Calibri" pitchFamily="34" charset="-120"/>
                        </a:rPr>
                        <a:t>Significance / Relevance</a:t>
                      </a: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r>
              <a:tr h="345440">
                <a:tc>
                  <a:txBody>
                    <a:bodyPr/>
                    <a:lstStyle/>
                    <a:p>
                      <a:pPr indent="0" marL="0">
                        <a:buNone/>
                      </a:pPr>
                      <a:r>
                        <a:rPr lang="en-US" sz="1050" b="1" dirty="0">
                          <a:solidFill>
                            <a:srgbClr val="0B3042"/>
                          </a:solidFill>
                          <a:latin typeface="Calibri" pitchFamily="34" charset="0"/>
                          <a:ea typeface="Calibri" pitchFamily="34" charset="-122"/>
                          <a:cs typeface="Calibri" pitchFamily="34" charset="-120"/>
                        </a:rPr>
                        <a:t>Innovation</a:t>
                      </a: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r>
              <a:tr h="345440">
                <a:tc>
                  <a:txBody>
                    <a:bodyPr/>
                    <a:lstStyle/>
                    <a:p>
                      <a:pPr indent="0" marL="0">
                        <a:buNone/>
                      </a:pPr>
                      <a:r>
                        <a:rPr lang="en-US" sz="1050" b="1" dirty="0">
                          <a:solidFill>
                            <a:srgbClr val="0B3042"/>
                          </a:solidFill>
                          <a:latin typeface="Calibri" pitchFamily="34" charset="0"/>
                          <a:ea typeface="Calibri" pitchFamily="34" charset="-122"/>
                          <a:cs typeface="Calibri" pitchFamily="34" charset="-120"/>
                        </a:rPr>
                        <a:t>Approach / Methodology</a:t>
                      </a: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r>
              <a:tr h="345440">
                <a:tc>
                  <a:txBody>
                    <a:bodyPr/>
                    <a:lstStyle/>
                    <a:p>
                      <a:pPr indent="0" marL="0">
                        <a:buNone/>
                      </a:pPr>
                      <a:r>
                        <a:rPr lang="en-US" sz="1050" b="1" dirty="0">
                          <a:solidFill>
                            <a:srgbClr val="0B3042"/>
                          </a:solidFill>
                          <a:latin typeface="Calibri" pitchFamily="34" charset="0"/>
                          <a:ea typeface="Calibri" pitchFamily="34" charset="-122"/>
                          <a:cs typeface="Calibri" pitchFamily="34" charset="-120"/>
                        </a:rPr>
                        <a:t>Investigator(s) &amp; Team</a:t>
                      </a: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r>
              <a:tr h="345440">
                <a:tc>
                  <a:txBody>
                    <a:bodyPr/>
                    <a:lstStyle/>
                    <a:p>
                      <a:pPr indent="0" marL="0">
                        <a:buNone/>
                      </a:pPr>
                      <a:r>
                        <a:rPr lang="en-US" sz="1050" b="1" dirty="0">
                          <a:solidFill>
                            <a:srgbClr val="0B3042"/>
                          </a:solidFill>
                          <a:latin typeface="Calibri" pitchFamily="34" charset="0"/>
                          <a:ea typeface="Calibri" pitchFamily="34" charset="-122"/>
                          <a:cs typeface="Calibri" pitchFamily="34" charset="-120"/>
                        </a:rPr>
                        <a:t>Environment &amp; Resources</a:t>
                      </a: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r>
              <a:tr h="345440">
                <a:tc>
                  <a:txBody>
                    <a:bodyPr/>
                    <a:lstStyle/>
                    <a:p>
                      <a:pPr indent="0" marL="0">
                        <a:buNone/>
                      </a:pPr>
                      <a:r>
                        <a:rPr lang="en-US" sz="1050" b="1" dirty="0">
                          <a:solidFill>
                            <a:srgbClr val="0B3042"/>
                          </a:solidFill>
                          <a:latin typeface="Calibri" pitchFamily="34" charset="0"/>
                          <a:ea typeface="Calibri" pitchFamily="34" charset="-122"/>
                          <a:cs typeface="Calibri" pitchFamily="34" charset="-120"/>
                        </a:rPr>
                        <a:t>Ethics &amp; Human-Subjects Protection</a:t>
                      </a: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r>
              <a:tr h="345440">
                <a:tc>
                  <a:txBody>
                    <a:bodyPr/>
                    <a:lstStyle/>
                    <a:p>
                      <a:pPr indent="0" marL="0">
                        <a:buNone/>
                      </a:pPr>
                      <a:r>
                        <a:rPr lang="en-US" sz="1050" b="1" dirty="0">
                          <a:solidFill>
                            <a:srgbClr val="0B3042"/>
                          </a:solidFill>
                          <a:latin typeface="Calibri" pitchFamily="34" charset="0"/>
                          <a:ea typeface="Calibri" pitchFamily="34" charset="-122"/>
                          <a:cs typeface="Calibri" pitchFamily="34" charset="-120"/>
                        </a:rPr>
                        <a:t>Gender &amp; Inclusion Considerations</a:t>
                      </a: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r>
              <a:tr h="345440">
                <a:tc>
                  <a:txBody>
                    <a:bodyPr/>
                    <a:lstStyle/>
                    <a:p>
                      <a:pPr indent="0" marL="0">
                        <a:buNone/>
                      </a:pPr>
                      <a:r>
                        <a:rPr lang="en-US" sz="1050" b="1" dirty="0">
                          <a:solidFill>
                            <a:srgbClr val="0B3042"/>
                          </a:solidFill>
                          <a:latin typeface="Calibri" pitchFamily="34" charset="0"/>
                          <a:ea typeface="Calibri" pitchFamily="34" charset="-122"/>
                          <a:cs typeface="Calibri" pitchFamily="34" charset="-120"/>
                        </a:rPr>
                        <a:t>Budget Realism</a:t>
                      </a: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endParaRPr lang="en-US" sz="105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r>
            </a:tbl>
          </a:graphicData>
        </a:graphic>
      </p:graphicFrame>
      <p:sp>
        <p:nvSpPr>
          <p:cNvPr id="13" name="Text 8"/>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6 of 9</a:t>
            </a:r>
            <a:endParaRPr lang="en-US" sz="950" dirty="0"/>
          </a:p>
        </p:txBody>
      </p:sp>
      <p:sp>
        <p:nvSpPr>
          <p:cNvPr id="14" name="Text 9"/>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8 — Peer-Review &amp; Mock-Review Panel Simulation</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8.5  ·  SIMULATION PROTOCOL</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Step-by-Step Simulation</a:t>
            </a:r>
            <a:endParaRPr lang="en-US" sz="2400" dirty="0"/>
          </a:p>
        </p:txBody>
      </p:sp>
      <p:sp>
        <p:nvSpPr>
          <p:cNvPr id="10" name="Text 6"/>
          <p:cNvSpPr txBox="1"/>
          <p:nvPr/>
        </p:nvSpPr>
        <p:spPr>
          <a:xfrm>
            <a:off x="7589520" y="292608"/>
            <a:ext cx="2834640" cy="274320"/>
          </a:xfrm>
          <a:prstGeom prst="rect">
            <a:avLst/>
          </a:prstGeom>
          <a:noFill/>
          <a:ln/>
        </p:spPr>
        <p:txBody>
          <a:bodyPr wrap="square" lIns="0" tIns="0" rIns="0" bIns="0" rtlCol="0" anchor="ctr"/>
          <a:lstStyle/>
          <a:p>
            <a:pPr algn="r" indent="0" marL="0">
              <a:buNone/>
            </a:pPr>
            <a:r>
              <a:rPr lang="en-US" sz="1050" dirty="0">
                <a:solidFill>
                  <a:srgbClr val="5B6172"/>
                </a:solidFill>
                <a:latin typeface="Calibri" pitchFamily="34" charset="0"/>
                <a:ea typeface="Calibri" pitchFamily="34" charset="-122"/>
                <a:cs typeface="Calibri" pitchFamily="34" charset="-120"/>
              </a:rPr>
              <a:t>~55 min</a:t>
            </a:r>
            <a:endParaRPr lang="en-US" sz="1050" dirty="0"/>
          </a:p>
        </p:txBody>
      </p:sp>
      <p:sp>
        <p:nvSpPr>
          <p:cNvPr id="11" name="Shape 7"/>
          <p:cNvSpPr/>
          <p:nvPr/>
        </p:nvSpPr>
        <p:spPr>
          <a:xfrm>
            <a:off x="841248" y="1417320"/>
            <a:ext cx="10058400" cy="0"/>
          </a:xfrm>
          <a:prstGeom prst="line">
            <a:avLst/>
          </a:prstGeom>
          <a:noFill/>
          <a:ln w="12700">
            <a:solidFill>
              <a:srgbClr val="D8DCE8"/>
            </a:solidFill>
            <a:prstDash val="solid"/>
          </a:ln>
        </p:spPr>
      </p:sp>
      <p:sp>
        <p:nvSpPr>
          <p:cNvPr id="12" name="Shape 8"/>
          <p:cNvSpPr/>
          <p:nvPr/>
        </p:nvSpPr>
        <p:spPr>
          <a:xfrm>
            <a:off x="841248" y="1627632"/>
            <a:ext cx="365760" cy="365760"/>
          </a:xfrm>
          <a:prstGeom prst="ellipse">
            <a:avLst/>
          </a:prstGeom>
          <a:solidFill>
            <a:srgbClr val="0B3042"/>
          </a:solidFill>
          <a:ln/>
        </p:spPr>
      </p:sp>
      <p:sp>
        <p:nvSpPr>
          <p:cNvPr id="13" name="Text 9"/>
          <p:cNvSpPr txBox="1"/>
          <p:nvPr/>
        </p:nvSpPr>
        <p:spPr>
          <a:xfrm>
            <a:off x="841248" y="1627632"/>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14" name="Text 10"/>
          <p:cNvSpPr txBox="1"/>
          <p:nvPr/>
        </p:nvSpPr>
        <p:spPr>
          <a:xfrm>
            <a:off x="1371600" y="1609344"/>
            <a:ext cx="2743200" cy="420624"/>
          </a:xfrm>
          <a:prstGeom prst="rect">
            <a:avLst/>
          </a:prstGeom>
          <a:noFill/>
          <a:ln/>
        </p:spPr>
        <p:txBody>
          <a:bodyPr wrap="square" lIns="0" tIns="0" rIns="0" bIns="0" rtlCol="0" anchor="ctr"/>
          <a:lstStyle/>
          <a:p>
            <a:pPr indent="0" marL="0">
              <a:buNone/>
            </a:pPr>
            <a:r>
              <a:rPr lang="en-US" sz="1200" b="1" dirty="0">
                <a:solidFill>
                  <a:srgbClr val="0B3042"/>
                </a:solidFill>
                <a:latin typeface="Cambria" pitchFamily="34" charset="0"/>
                <a:ea typeface="Cambria" pitchFamily="34" charset="-122"/>
                <a:cs typeface="Cambria" pitchFamily="34" charset="-120"/>
              </a:rPr>
              <a:t>Distribute Excerpt</a:t>
            </a:r>
            <a:endParaRPr lang="en-US" sz="1200" dirty="0"/>
          </a:p>
        </p:txBody>
      </p:sp>
      <p:sp>
        <p:nvSpPr>
          <p:cNvPr id="15" name="Text 11"/>
          <p:cNvSpPr txBox="1"/>
          <p:nvPr/>
        </p:nvSpPr>
        <p:spPr>
          <a:xfrm>
            <a:off x="4114800" y="1609344"/>
            <a:ext cx="7223760" cy="420624"/>
          </a:xfrm>
          <a:prstGeom prst="rect">
            <a:avLst/>
          </a:prstGeom>
          <a:noFill/>
          <a:ln/>
        </p:spPr>
        <p:txBody>
          <a:bodyPr wrap="square" lIns="0" tIns="0" rIns="0" bIns="0" rtlCol="0" anchor="ctr"/>
          <a:lstStyle/>
          <a:p>
            <a:pPr indent="0" marL="0">
              <a:lnSpc>
                <a:spcPct val="110000"/>
              </a:lnSpc>
              <a:buNone/>
            </a:pPr>
            <a:r>
              <a:rPr lang="en-US" sz="1050" dirty="0">
                <a:solidFill>
                  <a:srgbClr val="5B6172"/>
                </a:solidFill>
                <a:latin typeface="Calibri" pitchFamily="34" charset="0"/>
                <a:ea typeface="Calibri" pitchFamily="34" charset="-122"/>
                <a:cs typeface="Calibri" pitchFamily="34" charset="-120"/>
              </a:rPr>
              <a:t>Facilitator gives one short, de-identified proposal excerpt (specific aims + methods + ethics paragraph) to each panel of 4–5.</a:t>
            </a:r>
            <a:endParaRPr lang="en-US" sz="1050" dirty="0"/>
          </a:p>
        </p:txBody>
      </p:sp>
      <p:sp>
        <p:nvSpPr>
          <p:cNvPr id="16" name="Shape 12"/>
          <p:cNvSpPr/>
          <p:nvPr/>
        </p:nvSpPr>
        <p:spPr>
          <a:xfrm>
            <a:off x="841248" y="2153412"/>
            <a:ext cx="365760" cy="365760"/>
          </a:xfrm>
          <a:prstGeom prst="ellipse">
            <a:avLst/>
          </a:prstGeom>
          <a:solidFill>
            <a:srgbClr val="15455C"/>
          </a:solidFill>
          <a:ln/>
        </p:spPr>
      </p:sp>
      <p:sp>
        <p:nvSpPr>
          <p:cNvPr id="17" name="Text 13"/>
          <p:cNvSpPr txBox="1"/>
          <p:nvPr/>
        </p:nvSpPr>
        <p:spPr>
          <a:xfrm>
            <a:off x="841248" y="2153412"/>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8" name="Text 14"/>
          <p:cNvSpPr txBox="1"/>
          <p:nvPr/>
        </p:nvSpPr>
        <p:spPr>
          <a:xfrm>
            <a:off x="1371600" y="2135124"/>
            <a:ext cx="2743200" cy="420624"/>
          </a:xfrm>
          <a:prstGeom prst="rect">
            <a:avLst/>
          </a:prstGeom>
          <a:noFill/>
          <a:ln/>
        </p:spPr>
        <p:txBody>
          <a:bodyPr wrap="square" lIns="0" tIns="0" rIns="0" bIns="0" rtlCol="0" anchor="ctr"/>
          <a:lstStyle/>
          <a:p>
            <a:pPr indent="0" marL="0">
              <a:buNone/>
            </a:pPr>
            <a:r>
              <a:rPr lang="en-US" sz="1200" b="1" dirty="0">
                <a:solidFill>
                  <a:srgbClr val="0B3042"/>
                </a:solidFill>
                <a:latin typeface="Cambria" pitchFamily="34" charset="0"/>
                <a:ea typeface="Cambria" pitchFamily="34" charset="-122"/>
                <a:cs typeface="Cambria" pitchFamily="34" charset="-120"/>
              </a:rPr>
              <a:t>Silent Reading &amp; Scoring</a:t>
            </a:r>
            <a:endParaRPr lang="en-US" sz="1200" dirty="0"/>
          </a:p>
        </p:txBody>
      </p:sp>
      <p:sp>
        <p:nvSpPr>
          <p:cNvPr id="19" name="Text 15"/>
          <p:cNvSpPr txBox="1"/>
          <p:nvPr/>
        </p:nvSpPr>
        <p:spPr>
          <a:xfrm>
            <a:off x="4114800" y="2135124"/>
            <a:ext cx="7223760" cy="420624"/>
          </a:xfrm>
          <a:prstGeom prst="rect">
            <a:avLst/>
          </a:prstGeom>
          <a:noFill/>
          <a:ln/>
        </p:spPr>
        <p:txBody>
          <a:bodyPr wrap="square" lIns="0" tIns="0" rIns="0" bIns="0" rtlCol="0" anchor="ctr"/>
          <a:lstStyle/>
          <a:p>
            <a:pPr indent="0" marL="0">
              <a:lnSpc>
                <a:spcPct val="110000"/>
              </a:lnSpc>
              <a:buNone/>
            </a:pPr>
            <a:r>
              <a:rPr lang="en-US" sz="1050" dirty="0">
                <a:solidFill>
                  <a:srgbClr val="5B6172"/>
                </a:solidFill>
                <a:latin typeface="Calibri" pitchFamily="34" charset="0"/>
                <a:ea typeface="Calibri" pitchFamily="34" charset="-122"/>
                <a:cs typeface="Calibri" pitchFamily="34" charset="-120"/>
              </a:rPr>
              <a:t>8 minutes — each participant completes the scoresheet independently before any discussion, to avoid anchoring on the first speaker.</a:t>
            </a:r>
            <a:endParaRPr lang="en-US" sz="1050" dirty="0"/>
          </a:p>
        </p:txBody>
      </p:sp>
      <p:sp>
        <p:nvSpPr>
          <p:cNvPr id="20" name="Shape 16"/>
          <p:cNvSpPr/>
          <p:nvPr/>
        </p:nvSpPr>
        <p:spPr>
          <a:xfrm>
            <a:off x="841248" y="2679192"/>
            <a:ext cx="365760" cy="365760"/>
          </a:xfrm>
          <a:prstGeom prst="ellipse">
            <a:avLst/>
          </a:prstGeom>
          <a:solidFill>
            <a:srgbClr val="1F5B77"/>
          </a:solidFill>
          <a:ln/>
        </p:spPr>
      </p:sp>
      <p:sp>
        <p:nvSpPr>
          <p:cNvPr id="21" name="Text 17"/>
          <p:cNvSpPr txBox="1"/>
          <p:nvPr/>
        </p:nvSpPr>
        <p:spPr>
          <a:xfrm>
            <a:off x="841248" y="2679192"/>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22" name="Text 18"/>
          <p:cNvSpPr txBox="1"/>
          <p:nvPr/>
        </p:nvSpPr>
        <p:spPr>
          <a:xfrm>
            <a:off x="1371600" y="2660904"/>
            <a:ext cx="2743200" cy="420624"/>
          </a:xfrm>
          <a:prstGeom prst="rect">
            <a:avLst/>
          </a:prstGeom>
          <a:noFill/>
          <a:ln/>
        </p:spPr>
        <p:txBody>
          <a:bodyPr wrap="square" lIns="0" tIns="0" rIns="0" bIns="0" rtlCol="0" anchor="ctr"/>
          <a:lstStyle/>
          <a:p>
            <a:pPr indent="0" marL="0">
              <a:buNone/>
            </a:pPr>
            <a:r>
              <a:rPr lang="en-US" sz="1200" b="1" dirty="0">
                <a:solidFill>
                  <a:srgbClr val="0B3042"/>
                </a:solidFill>
                <a:latin typeface="Cambria" pitchFamily="34" charset="0"/>
                <a:ea typeface="Cambria" pitchFamily="34" charset="-122"/>
                <a:cs typeface="Cambria" pitchFamily="34" charset="-120"/>
              </a:rPr>
              <a:t>Primary Critiques</a:t>
            </a:r>
            <a:endParaRPr lang="en-US" sz="1200" dirty="0"/>
          </a:p>
        </p:txBody>
      </p:sp>
      <p:sp>
        <p:nvSpPr>
          <p:cNvPr id="23" name="Text 19"/>
          <p:cNvSpPr txBox="1"/>
          <p:nvPr/>
        </p:nvSpPr>
        <p:spPr>
          <a:xfrm>
            <a:off x="4114800" y="2660904"/>
            <a:ext cx="7223760" cy="420624"/>
          </a:xfrm>
          <a:prstGeom prst="rect">
            <a:avLst/>
          </a:prstGeom>
          <a:noFill/>
          <a:ln/>
        </p:spPr>
        <p:txBody>
          <a:bodyPr wrap="square" lIns="0" tIns="0" rIns="0" bIns="0" rtlCol="0" anchor="ctr"/>
          <a:lstStyle/>
          <a:p>
            <a:pPr indent="0" marL="0">
              <a:lnSpc>
                <a:spcPct val="110000"/>
              </a:lnSpc>
              <a:buNone/>
            </a:pPr>
            <a:r>
              <a:rPr lang="en-US" sz="1050" dirty="0">
                <a:solidFill>
                  <a:srgbClr val="5B6172"/>
                </a:solidFill>
                <a:latin typeface="Calibri" pitchFamily="34" charset="0"/>
                <a:ea typeface="Calibri" pitchFamily="34" charset="-122"/>
                <a:cs typeface="Calibri" pitchFamily="34" charset="-120"/>
              </a:rPr>
              <a:t>3 minutes each — oral summary of strengths and weaknesses per criterion.</a:t>
            </a:r>
            <a:endParaRPr lang="en-US" sz="1050" dirty="0"/>
          </a:p>
        </p:txBody>
      </p:sp>
      <p:sp>
        <p:nvSpPr>
          <p:cNvPr id="24" name="Shape 20"/>
          <p:cNvSpPr/>
          <p:nvPr/>
        </p:nvSpPr>
        <p:spPr>
          <a:xfrm>
            <a:off x="841248" y="3204972"/>
            <a:ext cx="365760" cy="365760"/>
          </a:xfrm>
          <a:prstGeom prst="ellipse">
            <a:avLst/>
          </a:prstGeom>
          <a:solidFill>
            <a:srgbClr val="297091"/>
          </a:solidFill>
          <a:ln/>
        </p:spPr>
      </p:sp>
      <p:sp>
        <p:nvSpPr>
          <p:cNvPr id="25" name="Text 21"/>
          <p:cNvSpPr txBox="1"/>
          <p:nvPr/>
        </p:nvSpPr>
        <p:spPr>
          <a:xfrm>
            <a:off x="841248" y="3204972"/>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26" name="Text 22"/>
          <p:cNvSpPr txBox="1"/>
          <p:nvPr/>
        </p:nvSpPr>
        <p:spPr>
          <a:xfrm>
            <a:off x="1371600" y="3186684"/>
            <a:ext cx="2743200" cy="420624"/>
          </a:xfrm>
          <a:prstGeom prst="rect">
            <a:avLst/>
          </a:prstGeom>
          <a:noFill/>
          <a:ln/>
        </p:spPr>
        <p:txBody>
          <a:bodyPr wrap="square" lIns="0" tIns="0" rIns="0" bIns="0" rtlCol="0" anchor="ctr"/>
          <a:lstStyle/>
          <a:p>
            <a:pPr indent="0" marL="0">
              <a:buNone/>
            </a:pPr>
            <a:r>
              <a:rPr lang="en-US" sz="1200" b="1" dirty="0">
                <a:solidFill>
                  <a:srgbClr val="0B3042"/>
                </a:solidFill>
                <a:latin typeface="Cambria" pitchFamily="34" charset="0"/>
                <a:ea typeface="Cambria" pitchFamily="34" charset="-122"/>
                <a:cs typeface="Cambria" pitchFamily="34" charset="-120"/>
              </a:rPr>
              <a:t>Secondary Critique</a:t>
            </a:r>
            <a:endParaRPr lang="en-US" sz="1200" dirty="0"/>
          </a:p>
        </p:txBody>
      </p:sp>
      <p:sp>
        <p:nvSpPr>
          <p:cNvPr id="27" name="Text 23"/>
          <p:cNvSpPr txBox="1"/>
          <p:nvPr/>
        </p:nvSpPr>
        <p:spPr>
          <a:xfrm>
            <a:off x="4114800" y="3186684"/>
            <a:ext cx="7223760" cy="420624"/>
          </a:xfrm>
          <a:prstGeom prst="rect">
            <a:avLst/>
          </a:prstGeom>
          <a:noFill/>
          <a:ln/>
        </p:spPr>
        <p:txBody>
          <a:bodyPr wrap="square" lIns="0" tIns="0" rIns="0" bIns="0" rtlCol="0" anchor="ctr"/>
          <a:lstStyle/>
          <a:p>
            <a:pPr indent="0" marL="0">
              <a:lnSpc>
                <a:spcPct val="110000"/>
              </a:lnSpc>
              <a:buNone/>
            </a:pPr>
            <a:r>
              <a:rPr lang="en-US" sz="1050" dirty="0">
                <a:solidFill>
                  <a:srgbClr val="5B6172"/>
                </a:solidFill>
                <a:latin typeface="Calibri" pitchFamily="34" charset="0"/>
                <a:ea typeface="Calibri" pitchFamily="34" charset="-122"/>
                <a:cs typeface="Calibri" pitchFamily="34" charset="-120"/>
              </a:rPr>
              <a:t>2 minutes — states agreement or disagreement with the primary reviewers.</a:t>
            </a:r>
            <a:endParaRPr lang="en-US" sz="1050" dirty="0"/>
          </a:p>
        </p:txBody>
      </p:sp>
      <p:sp>
        <p:nvSpPr>
          <p:cNvPr id="28" name="Shape 24"/>
          <p:cNvSpPr/>
          <p:nvPr/>
        </p:nvSpPr>
        <p:spPr>
          <a:xfrm>
            <a:off x="841248" y="3730752"/>
            <a:ext cx="365760" cy="365760"/>
          </a:xfrm>
          <a:prstGeom prst="ellipse">
            <a:avLst/>
          </a:prstGeom>
          <a:solidFill>
            <a:srgbClr val="3285AB"/>
          </a:solidFill>
          <a:ln/>
        </p:spPr>
      </p:sp>
      <p:sp>
        <p:nvSpPr>
          <p:cNvPr id="29" name="Text 25"/>
          <p:cNvSpPr txBox="1"/>
          <p:nvPr/>
        </p:nvSpPr>
        <p:spPr>
          <a:xfrm>
            <a:off x="841248" y="3730752"/>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30" name="Text 26"/>
          <p:cNvSpPr txBox="1"/>
          <p:nvPr/>
        </p:nvSpPr>
        <p:spPr>
          <a:xfrm>
            <a:off x="1371600" y="3712464"/>
            <a:ext cx="2743200" cy="420624"/>
          </a:xfrm>
          <a:prstGeom prst="rect">
            <a:avLst/>
          </a:prstGeom>
          <a:noFill/>
          <a:ln/>
        </p:spPr>
        <p:txBody>
          <a:bodyPr wrap="square" lIns="0" tIns="0" rIns="0" bIns="0" rtlCol="0" anchor="ctr"/>
          <a:lstStyle/>
          <a:p>
            <a:pPr indent="0" marL="0">
              <a:buNone/>
            </a:pPr>
            <a:r>
              <a:rPr lang="en-US" sz="1200" b="1" dirty="0">
                <a:solidFill>
                  <a:srgbClr val="0B3042"/>
                </a:solidFill>
                <a:latin typeface="Cambria" pitchFamily="34" charset="0"/>
                <a:ea typeface="Cambria" pitchFamily="34" charset="-122"/>
                <a:cs typeface="Cambria" pitchFamily="34" charset="-120"/>
              </a:rPr>
              <a:t>Open Panel Discussion</a:t>
            </a:r>
            <a:endParaRPr lang="en-US" sz="1200" dirty="0"/>
          </a:p>
        </p:txBody>
      </p:sp>
      <p:sp>
        <p:nvSpPr>
          <p:cNvPr id="31" name="Text 27"/>
          <p:cNvSpPr txBox="1"/>
          <p:nvPr/>
        </p:nvSpPr>
        <p:spPr>
          <a:xfrm>
            <a:off x="4114800" y="3712464"/>
            <a:ext cx="7223760" cy="420624"/>
          </a:xfrm>
          <a:prstGeom prst="rect">
            <a:avLst/>
          </a:prstGeom>
          <a:noFill/>
          <a:ln/>
        </p:spPr>
        <p:txBody>
          <a:bodyPr wrap="square" lIns="0" tIns="0" rIns="0" bIns="0" rtlCol="0" anchor="ctr"/>
          <a:lstStyle/>
          <a:p>
            <a:pPr indent="0" marL="0">
              <a:lnSpc>
                <a:spcPct val="110000"/>
              </a:lnSpc>
              <a:buNone/>
            </a:pPr>
            <a:r>
              <a:rPr lang="en-US" sz="1050" dirty="0">
                <a:solidFill>
                  <a:srgbClr val="5B6172"/>
                </a:solidFill>
                <a:latin typeface="Calibri" pitchFamily="34" charset="0"/>
                <a:ea typeface="Calibri" pitchFamily="34" charset="-122"/>
                <a:cs typeface="Calibri" pitchFamily="34" charset="-120"/>
              </a:rPr>
              <a:t>5–7 minutes, chaired — one clarifying question per panel member.</a:t>
            </a:r>
            <a:endParaRPr lang="en-US" sz="1050" dirty="0"/>
          </a:p>
        </p:txBody>
      </p:sp>
      <p:sp>
        <p:nvSpPr>
          <p:cNvPr id="32" name="Shape 28"/>
          <p:cNvSpPr/>
          <p:nvPr/>
        </p:nvSpPr>
        <p:spPr>
          <a:xfrm>
            <a:off x="841248" y="4256532"/>
            <a:ext cx="365760" cy="365760"/>
          </a:xfrm>
          <a:prstGeom prst="ellipse">
            <a:avLst/>
          </a:prstGeom>
          <a:solidFill>
            <a:srgbClr val="3C9BC6"/>
          </a:solidFill>
          <a:ln/>
        </p:spPr>
      </p:sp>
      <p:sp>
        <p:nvSpPr>
          <p:cNvPr id="33" name="Text 29"/>
          <p:cNvSpPr txBox="1"/>
          <p:nvPr/>
        </p:nvSpPr>
        <p:spPr>
          <a:xfrm>
            <a:off x="841248" y="4256532"/>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6</a:t>
            </a:r>
            <a:endParaRPr lang="en-US" sz="1400" dirty="0"/>
          </a:p>
        </p:txBody>
      </p:sp>
      <p:sp>
        <p:nvSpPr>
          <p:cNvPr id="34" name="Text 30"/>
          <p:cNvSpPr txBox="1"/>
          <p:nvPr/>
        </p:nvSpPr>
        <p:spPr>
          <a:xfrm>
            <a:off x="1371600" y="4238244"/>
            <a:ext cx="2743200" cy="420624"/>
          </a:xfrm>
          <a:prstGeom prst="rect">
            <a:avLst/>
          </a:prstGeom>
          <a:noFill/>
          <a:ln/>
        </p:spPr>
        <p:txBody>
          <a:bodyPr wrap="square" lIns="0" tIns="0" rIns="0" bIns="0" rtlCol="0" anchor="ctr"/>
          <a:lstStyle/>
          <a:p>
            <a:pPr indent="0" marL="0">
              <a:buNone/>
            </a:pPr>
            <a:r>
              <a:rPr lang="en-US" sz="1200" b="1" dirty="0">
                <a:solidFill>
                  <a:srgbClr val="0B3042"/>
                </a:solidFill>
                <a:latin typeface="Cambria" pitchFamily="34" charset="0"/>
                <a:ea typeface="Cambria" pitchFamily="34" charset="-122"/>
                <a:cs typeface="Cambria" pitchFamily="34" charset="-120"/>
              </a:rPr>
              <a:t>Final Scoring &amp; Tally</a:t>
            </a:r>
            <a:endParaRPr lang="en-US" sz="1200" dirty="0"/>
          </a:p>
        </p:txBody>
      </p:sp>
      <p:sp>
        <p:nvSpPr>
          <p:cNvPr id="35" name="Text 31"/>
          <p:cNvSpPr txBox="1"/>
          <p:nvPr/>
        </p:nvSpPr>
        <p:spPr>
          <a:xfrm>
            <a:off x="4114800" y="4238244"/>
            <a:ext cx="7223760" cy="420624"/>
          </a:xfrm>
          <a:prstGeom prst="rect">
            <a:avLst/>
          </a:prstGeom>
          <a:noFill/>
          <a:ln/>
        </p:spPr>
        <p:txBody>
          <a:bodyPr wrap="square" lIns="0" tIns="0" rIns="0" bIns="0" rtlCol="0" anchor="ctr"/>
          <a:lstStyle/>
          <a:p>
            <a:pPr indent="0" marL="0">
              <a:lnSpc>
                <a:spcPct val="110000"/>
              </a:lnSpc>
              <a:buNone/>
            </a:pPr>
            <a:r>
              <a:rPr lang="en-US" sz="1050" dirty="0">
                <a:solidFill>
                  <a:srgbClr val="5B6172"/>
                </a:solidFill>
                <a:latin typeface="Calibri" pitchFamily="34" charset="0"/>
                <a:ea typeface="Calibri" pitchFamily="34" charset="-122"/>
                <a:cs typeface="Calibri" pitchFamily="34" charset="-120"/>
              </a:rPr>
              <a:t>Final private scoring and chair's tally; an overall impact score is announced.</a:t>
            </a:r>
            <a:endParaRPr lang="en-US" sz="1050" dirty="0"/>
          </a:p>
        </p:txBody>
      </p:sp>
      <p:sp>
        <p:nvSpPr>
          <p:cNvPr id="36" name="Shape 32"/>
          <p:cNvSpPr/>
          <p:nvPr/>
        </p:nvSpPr>
        <p:spPr>
          <a:xfrm>
            <a:off x="841248" y="4782312"/>
            <a:ext cx="365760" cy="365760"/>
          </a:xfrm>
          <a:prstGeom prst="ellipse">
            <a:avLst/>
          </a:prstGeom>
          <a:solidFill>
            <a:srgbClr val="46B0E0"/>
          </a:solidFill>
          <a:ln/>
        </p:spPr>
      </p:sp>
      <p:sp>
        <p:nvSpPr>
          <p:cNvPr id="37" name="Text 33"/>
          <p:cNvSpPr txBox="1"/>
          <p:nvPr/>
        </p:nvSpPr>
        <p:spPr>
          <a:xfrm>
            <a:off x="841248" y="4782312"/>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7</a:t>
            </a:r>
            <a:endParaRPr lang="en-US" sz="1400" dirty="0"/>
          </a:p>
        </p:txBody>
      </p:sp>
      <p:sp>
        <p:nvSpPr>
          <p:cNvPr id="38" name="Text 34"/>
          <p:cNvSpPr txBox="1"/>
          <p:nvPr/>
        </p:nvSpPr>
        <p:spPr>
          <a:xfrm>
            <a:off x="1371600" y="4764024"/>
            <a:ext cx="2743200" cy="420624"/>
          </a:xfrm>
          <a:prstGeom prst="rect">
            <a:avLst/>
          </a:prstGeom>
          <a:noFill/>
          <a:ln/>
        </p:spPr>
        <p:txBody>
          <a:bodyPr wrap="square" lIns="0" tIns="0" rIns="0" bIns="0" rtlCol="0" anchor="ctr"/>
          <a:lstStyle/>
          <a:p>
            <a:pPr indent="0" marL="0">
              <a:buNone/>
            </a:pPr>
            <a:r>
              <a:rPr lang="en-US" sz="1200" b="1" dirty="0">
                <a:solidFill>
                  <a:srgbClr val="0B3042"/>
                </a:solidFill>
                <a:latin typeface="Cambria" pitchFamily="34" charset="0"/>
                <a:ea typeface="Cambria" pitchFamily="34" charset="-122"/>
                <a:cs typeface="Cambria" pitchFamily="34" charset="-120"/>
              </a:rPr>
              <a:t>Whole-Room Debrief</a:t>
            </a:r>
            <a:endParaRPr lang="en-US" sz="1200" dirty="0"/>
          </a:p>
        </p:txBody>
      </p:sp>
      <p:sp>
        <p:nvSpPr>
          <p:cNvPr id="39" name="Text 35"/>
          <p:cNvSpPr txBox="1"/>
          <p:nvPr/>
        </p:nvSpPr>
        <p:spPr>
          <a:xfrm>
            <a:off x="4114800" y="4764024"/>
            <a:ext cx="7223760" cy="420624"/>
          </a:xfrm>
          <a:prstGeom prst="rect">
            <a:avLst/>
          </a:prstGeom>
          <a:noFill/>
          <a:ln/>
        </p:spPr>
        <p:txBody>
          <a:bodyPr wrap="square" lIns="0" tIns="0" rIns="0" bIns="0" rtlCol="0" anchor="ctr"/>
          <a:lstStyle/>
          <a:p>
            <a:pPr indent="0" marL="0">
              <a:lnSpc>
                <a:spcPct val="110000"/>
              </a:lnSpc>
              <a:buNone/>
            </a:pPr>
            <a:r>
              <a:rPr lang="en-US" sz="1050" dirty="0">
                <a:solidFill>
                  <a:srgbClr val="5B6172"/>
                </a:solidFill>
                <a:latin typeface="Calibri" pitchFamily="34" charset="0"/>
                <a:ea typeface="Calibri" pitchFamily="34" charset="-122"/>
                <a:cs typeface="Calibri" pitchFamily="34" charset="-120"/>
              </a:rPr>
              <a:t>Facilitator-led — compare scores across panels and discuss where and why they diverged.</a:t>
            </a:r>
            <a:endParaRPr lang="en-US" sz="1050" dirty="0"/>
          </a:p>
        </p:txBody>
      </p:sp>
      <p:sp>
        <p:nvSpPr>
          <p:cNvPr id="40" name="Text 36"/>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7 of 9</a:t>
            </a:r>
            <a:endParaRPr lang="en-US" sz="950" dirty="0"/>
          </a:p>
        </p:txBody>
      </p:sp>
      <p:sp>
        <p:nvSpPr>
          <p:cNvPr id="41" name="Text 37"/>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8 — Peer-Review &amp; Mock-Review Panel Simulation</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8.6</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Debrief &amp; Feedback Guidelines</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Shape 7"/>
          <p:cNvSpPr/>
          <p:nvPr/>
        </p:nvSpPr>
        <p:spPr>
          <a:xfrm>
            <a:off x="841248" y="1691640"/>
            <a:ext cx="420624" cy="420624"/>
          </a:xfrm>
          <a:prstGeom prst="ellipse">
            <a:avLst/>
          </a:prstGeom>
          <a:solidFill>
            <a:srgbClr val="0B3042"/>
          </a:solidFill>
          <a:ln/>
        </p:spPr>
      </p:sp>
      <p:sp>
        <p:nvSpPr>
          <p:cNvPr id="12" name="Text 8"/>
          <p:cNvSpPr txBox="1"/>
          <p:nvPr/>
        </p:nvSpPr>
        <p:spPr>
          <a:xfrm>
            <a:off x="841248" y="1691640"/>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13" name="Text 9"/>
          <p:cNvSpPr txBox="1"/>
          <p:nvPr/>
        </p:nvSpPr>
        <p:spPr>
          <a:xfrm>
            <a:off x="1463040" y="1645920"/>
            <a:ext cx="4114800" cy="777240"/>
          </a:xfrm>
          <a:prstGeom prst="rect">
            <a:avLst/>
          </a:prstGeom>
          <a:noFill/>
          <a:ln/>
        </p:spPr>
        <p:txBody>
          <a:bodyPr wrap="square" lIns="0" tIns="0" rIns="0" bIns="0" rtlCol="0" anchor="ctr"/>
          <a:lstStyle/>
          <a:p>
            <a:pPr indent="0" marL="0">
              <a:lnSpc>
                <a:spcPct val="110000"/>
              </a:lnSpc>
              <a:buNone/>
            </a:pPr>
            <a:r>
              <a:rPr lang="en-US" sz="1300" b="1" dirty="0">
                <a:solidFill>
                  <a:srgbClr val="0B3042"/>
                </a:solidFill>
                <a:latin typeface="Cambria" pitchFamily="34" charset="0"/>
                <a:ea typeface="Cambria" pitchFamily="34" charset="-122"/>
                <a:cs typeface="Cambria" pitchFamily="34" charset="-120"/>
              </a:rPr>
              <a:t>Be Constructive, Not Just Critical</a:t>
            </a:r>
            <a:endParaRPr lang="en-US" sz="1300" dirty="0"/>
          </a:p>
        </p:txBody>
      </p:sp>
      <p:sp>
        <p:nvSpPr>
          <p:cNvPr id="14" name="Text 10"/>
          <p:cNvSpPr txBox="1"/>
          <p:nvPr/>
        </p:nvSpPr>
        <p:spPr>
          <a:xfrm>
            <a:off x="5760720" y="1645920"/>
            <a:ext cx="5577840" cy="777240"/>
          </a:xfrm>
          <a:prstGeom prst="rect">
            <a:avLst/>
          </a:prstGeom>
          <a:noFill/>
          <a:ln/>
        </p:spPr>
        <p:txBody>
          <a:bodyPr wrap="square" lIns="0" tIns="0" rIns="0" bIns="0" rtlCol="0" anchor="ctr"/>
          <a:lstStyle/>
          <a:p>
            <a:pPr indent="0" marL="0">
              <a:lnSpc>
                <a:spcPct val="120000"/>
              </a:lnSpc>
              <a:buNone/>
            </a:pPr>
            <a:r>
              <a:rPr lang="en-US" sz="1100" dirty="0">
                <a:solidFill>
                  <a:srgbClr val="5B6172"/>
                </a:solidFill>
                <a:latin typeface="Calibri" pitchFamily="34" charset="0"/>
                <a:ea typeface="Calibri" pitchFamily="34" charset="-122"/>
                <a:cs typeface="Calibri" pitchFamily="34" charset="-120"/>
              </a:rPr>
              <a:t>A critique should describe what would need to change for the proposal to score higher, not simply that it is weak.</a:t>
            </a:r>
            <a:endParaRPr lang="en-US" sz="1100" dirty="0"/>
          </a:p>
        </p:txBody>
      </p:sp>
      <p:sp>
        <p:nvSpPr>
          <p:cNvPr id="15" name="Shape 11"/>
          <p:cNvSpPr/>
          <p:nvPr/>
        </p:nvSpPr>
        <p:spPr>
          <a:xfrm>
            <a:off x="841248" y="2587752"/>
            <a:ext cx="420624" cy="420624"/>
          </a:xfrm>
          <a:prstGeom prst="ellipse">
            <a:avLst/>
          </a:prstGeom>
          <a:solidFill>
            <a:srgbClr val="297091"/>
          </a:solidFill>
          <a:ln/>
        </p:spPr>
      </p:sp>
      <p:sp>
        <p:nvSpPr>
          <p:cNvPr id="16" name="Text 12"/>
          <p:cNvSpPr txBox="1"/>
          <p:nvPr/>
        </p:nvSpPr>
        <p:spPr>
          <a:xfrm>
            <a:off x="841248" y="2587752"/>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7" name="Text 13"/>
          <p:cNvSpPr txBox="1"/>
          <p:nvPr/>
        </p:nvSpPr>
        <p:spPr>
          <a:xfrm>
            <a:off x="1463040" y="2542032"/>
            <a:ext cx="4114800" cy="777240"/>
          </a:xfrm>
          <a:prstGeom prst="rect">
            <a:avLst/>
          </a:prstGeom>
          <a:noFill/>
          <a:ln/>
        </p:spPr>
        <p:txBody>
          <a:bodyPr wrap="square" lIns="0" tIns="0" rIns="0" bIns="0" rtlCol="0" anchor="ctr"/>
          <a:lstStyle/>
          <a:p>
            <a:pPr indent="0" marL="0">
              <a:lnSpc>
                <a:spcPct val="110000"/>
              </a:lnSpc>
              <a:buNone/>
            </a:pPr>
            <a:r>
              <a:rPr lang="en-US" sz="1300" b="1" dirty="0">
                <a:solidFill>
                  <a:srgbClr val="0B3042"/>
                </a:solidFill>
                <a:latin typeface="Cambria" pitchFamily="34" charset="0"/>
                <a:ea typeface="Cambria" pitchFamily="34" charset="-122"/>
                <a:cs typeface="Cambria" pitchFamily="34" charset="-120"/>
              </a:rPr>
              <a:t>Separate the Two Critique Types</a:t>
            </a:r>
            <a:endParaRPr lang="en-US" sz="1300" dirty="0"/>
          </a:p>
        </p:txBody>
      </p:sp>
      <p:sp>
        <p:nvSpPr>
          <p:cNvPr id="18" name="Text 14"/>
          <p:cNvSpPr txBox="1"/>
          <p:nvPr/>
        </p:nvSpPr>
        <p:spPr>
          <a:xfrm>
            <a:off x="5760720" y="2542032"/>
            <a:ext cx="5577840" cy="777240"/>
          </a:xfrm>
          <a:prstGeom prst="rect">
            <a:avLst/>
          </a:prstGeom>
          <a:noFill/>
          <a:ln/>
        </p:spPr>
        <p:txBody>
          <a:bodyPr wrap="square" lIns="0" tIns="0" rIns="0" bIns="0" rtlCol="0" anchor="ctr"/>
          <a:lstStyle/>
          <a:p>
            <a:pPr indent="0" marL="0">
              <a:lnSpc>
                <a:spcPct val="120000"/>
              </a:lnSpc>
              <a:buNone/>
            </a:pPr>
            <a:r>
              <a:rPr lang="en-US" sz="1100" dirty="0">
                <a:solidFill>
                  <a:srgbClr val="5B6172"/>
                </a:solidFill>
                <a:latin typeface="Calibri" pitchFamily="34" charset="0"/>
                <a:ea typeface="Calibri" pitchFamily="34" charset="-122"/>
                <a:cs typeface="Calibri" pitchFamily="34" charset="-120"/>
              </a:rPr>
              <a:t>Scientific critique and writing-quality critique both matter, but reviewers should be explicit about which they are raising.</a:t>
            </a:r>
            <a:endParaRPr lang="en-US" sz="1100" dirty="0"/>
          </a:p>
        </p:txBody>
      </p:sp>
      <p:sp>
        <p:nvSpPr>
          <p:cNvPr id="19" name="Shape 15"/>
          <p:cNvSpPr/>
          <p:nvPr/>
        </p:nvSpPr>
        <p:spPr>
          <a:xfrm>
            <a:off x="841248" y="3483864"/>
            <a:ext cx="420624" cy="420624"/>
          </a:xfrm>
          <a:prstGeom prst="ellipse">
            <a:avLst/>
          </a:prstGeom>
          <a:solidFill>
            <a:srgbClr val="46B0E0"/>
          </a:solidFill>
          <a:ln/>
        </p:spPr>
      </p:sp>
      <p:sp>
        <p:nvSpPr>
          <p:cNvPr id="20" name="Text 16"/>
          <p:cNvSpPr txBox="1"/>
          <p:nvPr/>
        </p:nvSpPr>
        <p:spPr>
          <a:xfrm>
            <a:off x="841248" y="3483864"/>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21" name="Text 17"/>
          <p:cNvSpPr txBox="1"/>
          <p:nvPr/>
        </p:nvSpPr>
        <p:spPr>
          <a:xfrm>
            <a:off x="1463040" y="3438144"/>
            <a:ext cx="4114800" cy="777240"/>
          </a:xfrm>
          <a:prstGeom prst="rect">
            <a:avLst/>
          </a:prstGeom>
          <a:noFill/>
          <a:ln/>
        </p:spPr>
        <p:txBody>
          <a:bodyPr wrap="square" lIns="0" tIns="0" rIns="0" bIns="0" rtlCol="0" anchor="ctr"/>
          <a:lstStyle/>
          <a:p>
            <a:pPr indent="0" marL="0">
              <a:lnSpc>
                <a:spcPct val="110000"/>
              </a:lnSpc>
              <a:buNone/>
            </a:pPr>
            <a:r>
              <a:rPr lang="en-US" sz="1300" b="1" dirty="0">
                <a:solidFill>
                  <a:srgbClr val="0B3042"/>
                </a:solidFill>
                <a:latin typeface="Cambria" pitchFamily="34" charset="0"/>
                <a:ea typeface="Cambria" pitchFamily="34" charset="-122"/>
                <a:cs typeface="Cambria" pitchFamily="34" charset="-120"/>
              </a:rPr>
              <a:t>Treat Score Divergence as Data</a:t>
            </a:r>
            <a:endParaRPr lang="en-US" sz="1300" dirty="0"/>
          </a:p>
        </p:txBody>
      </p:sp>
      <p:sp>
        <p:nvSpPr>
          <p:cNvPr id="22" name="Text 18"/>
          <p:cNvSpPr txBox="1"/>
          <p:nvPr/>
        </p:nvSpPr>
        <p:spPr>
          <a:xfrm>
            <a:off x="5760720" y="3438144"/>
            <a:ext cx="5577840" cy="777240"/>
          </a:xfrm>
          <a:prstGeom prst="rect">
            <a:avLst/>
          </a:prstGeom>
          <a:noFill/>
          <a:ln/>
        </p:spPr>
        <p:txBody>
          <a:bodyPr wrap="square" lIns="0" tIns="0" rIns="0" bIns="0" rtlCol="0" anchor="ctr"/>
          <a:lstStyle/>
          <a:p>
            <a:pPr indent="0" marL="0">
              <a:lnSpc>
                <a:spcPct val="120000"/>
              </a:lnSpc>
              <a:buNone/>
            </a:pPr>
            <a:r>
              <a:rPr lang="en-US" sz="1100" dirty="0">
                <a:solidFill>
                  <a:srgbClr val="5B6172"/>
                </a:solidFill>
                <a:latin typeface="Calibri" pitchFamily="34" charset="0"/>
                <a:ea typeface="Calibri" pitchFamily="34" charset="-122"/>
                <a:cs typeface="Calibri" pitchFamily="34" charset="-120"/>
              </a:rPr>
              <a:t>Wide score spread on the same proposal is itself useful information about ambiguity in the writing, not necessarily reviewer error.</a:t>
            </a:r>
            <a:endParaRPr lang="en-US" sz="1100" dirty="0"/>
          </a:p>
        </p:txBody>
      </p:sp>
      <p:sp>
        <p:nvSpPr>
          <p:cNvPr id="23" name="Shape 19"/>
          <p:cNvSpPr/>
          <p:nvPr/>
        </p:nvSpPr>
        <p:spPr>
          <a:xfrm>
            <a:off x="841248" y="4425696"/>
            <a:ext cx="10515600" cy="868680"/>
          </a:xfrm>
          <a:prstGeom prst="rect">
            <a:avLst>
              <a:gd name="adj" fmla="val 8421"/>
            </a:avLst>
          </a:prstGeom>
          <a:solidFill>
            <a:srgbClr val="EAF6FC"/>
          </a:solidFill>
          <a:ln/>
        </p:spPr>
      </p:sp>
      <p:sp>
        <p:nvSpPr>
          <p:cNvPr id="24" name="Text 20"/>
          <p:cNvSpPr txBox="1"/>
          <p:nvPr/>
        </p:nvSpPr>
        <p:spPr>
          <a:xfrm>
            <a:off x="1051560" y="4526280"/>
            <a:ext cx="4572000" cy="256032"/>
          </a:xfrm>
          <a:prstGeom prst="rect">
            <a:avLst/>
          </a:prstGeom>
          <a:noFill/>
          <a:ln/>
        </p:spPr>
        <p:txBody>
          <a:bodyPr wrap="square" lIns="0" tIns="0" rIns="0" bIns="0" rtlCol="0" anchor="ctr"/>
          <a:lstStyle/>
          <a:p>
            <a:pPr indent="0" marL="0">
              <a:buNone/>
            </a:pPr>
            <a:r>
              <a:rPr lang="en-US" sz="1050" b="1" dirty="0">
                <a:solidFill>
                  <a:srgbClr val="1C6E96"/>
                </a:solidFill>
                <a:latin typeface="Calibri" pitchFamily="34" charset="0"/>
                <a:ea typeface="Calibri" pitchFamily="34" charset="-122"/>
                <a:cs typeface="Calibri" pitchFamily="34" charset="-120"/>
              </a:rPr>
              <a:t>CLOSING PROMPT</a:t>
            </a:r>
            <a:endParaRPr lang="en-US" sz="1050" dirty="0"/>
          </a:p>
        </p:txBody>
      </p:sp>
      <p:sp>
        <p:nvSpPr>
          <p:cNvPr id="25" name="Text 21"/>
          <p:cNvSpPr txBox="1"/>
          <p:nvPr/>
        </p:nvSpPr>
        <p:spPr>
          <a:xfrm>
            <a:off x="1051560" y="4782312"/>
            <a:ext cx="10058400" cy="457200"/>
          </a:xfrm>
          <a:prstGeom prst="rect">
            <a:avLst/>
          </a:prstGeom>
          <a:noFill/>
          <a:ln/>
        </p:spPr>
        <p:txBody>
          <a:bodyPr wrap="square" lIns="0" tIns="0" rIns="0" bIns="0" rtlCol="0" anchor="ctr"/>
          <a:lstStyle/>
          <a:p>
            <a:pPr indent="0" marL="0">
              <a:lnSpc>
                <a:spcPct val="115000"/>
              </a:lnSpc>
              <a:buNone/>
            </a:pPr>
            <a:r>
              <a:rPr lang="en-US" sz="1150" i="1" dirty="0">
                <a:solidFill>
                  <a:srgbClr val="0B3042"/>
                </a:solidFill>
                <a:latin typeface="Calibri" pitchFamily="34" charset="0"/>
                <a:ea typeface="Calibri" pitchFamily="34" charset="-122"/>
                <a:cs typeface="Calibri" pitchFamily="34" charset="-120"/>
              </a:rPr>
              <a:t>Each participant names one specific change they will make to their own in-progress proposal as a result of having served as a reviewer.</a:t>
            </a:r>
            <a:endParaRPr lang="en-US" sz="1150" dirty="0"/>
          </a:p>
        </p:txBody>
      </p:sp>
      <p:sp>
        <p:nvSpPr>
          <p:cNvPr id="26" name="Text 22"/>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8 of 9</a:t>
            </a:r>
            <a:endParaRPr lang="en-US" sz="950" dirty="0"/>
          </a:p>
        </p:txBody>
      </p:sp>
      <p:sp>
        <p:nvSpPr>
          <p:cNvPr id="27" name="Text 23"/>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8 — Peer-Review &amp; Mock-Review Panel Simulation</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9</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SESSION 8</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Reference Materials</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691640"/>
            <a:ext cx="10515600" cy="2743200"/>
          </a:xfrm>
          <a:prstGeom prst="rect">
            <a:avLst/>
          </a:prstGeom>
          <a:noFill/>
          <a:ln/>
        </p:spPr>
        <p:txBody>
          <a:bodyPr wrap="square" lIns="0" tIns="0" rIns="0" bIns="0" rtlCol="0" anchor="t"/>
          <a:lstStyle/>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NIH Center for Scientific Review, videos and materials on "How the NIH Grant Review Process Works" — public.csr.nih.gov</a:t>
            </a:r>
            <a:endParaRPr lang="en-US" sz="1350" dirty="0"/>
          </a:p>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"The Art of Grant Reviewing: A Guide to Conducting NIH-Style Grant Reviews" (mock-review facilitator guide) — deliriumnetwork.org</a:t>
            </a:r>
            <a:endParaRPr lang="en-US" sz="1350" dirty="0"/>
          </a:p>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NIH, "Scoring System and Procedure" — grants.nih.gov</a:t>
            </a:r>
            <a:endParaRPr lang="en-US" sz="1350" dirty="0"/>
          </a:p>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The Global Fund, "Technical Review Panel Ethics and Conflict of Interest Procedures" (guidance on independence in mock-review contexts) — theglobalfund.org</a:t>
            </a:r>
            <a:endParaRPr lang="en-US" sz="1350" dirty="0"/>
          </a:p>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IDRC, "Research Quality Plus (RQ+)" assessment instrument — idrc-crdi.ca</a:t>
            </a:r>
            <a:endParaRPr lang="en-US" sz="1350" dirty="0"/>
          </a:p>
        </p:txBody>
      </p:sp>
      <p:sp>
        <p:nvSpPr>
          <p:cNvPr id="12" name="Shape 8"/>
          <p:cNvSpPr/>
          <p:nvPr/>
        </p:nvSpPr>
        <p:spPr>
          <a:xfrm>
            <a:off x="841248" y="4526280"/>
            <a:ext cx="10515600" cy="713232"/>
          </a:xfrm>
          <a:prstGeom prst="rect">
            <a:avLst>
              <a:gd name="adj" fmla="val 10256"/>
            </a:avLst>
          </a:prstGeom>
          <a:solidFill>
            <a:srgbClr val="EAF6FC"/>
          </a:solidFill>
          <a:ln/>
        </p:spPr>
      </p:sp>
      <p:sp>
        <p:nvSpPr>
          <p:cNvPr id="13" name="Text 9"/>
          <p:cNvSpPr txBox="1"/>
          <p:nvPr/>
        </p:nvSpPr>
        <p:spPr>
          <a:xfrm>
            <a:off x="1051560" y="4663440"/>
            <a:ext cx="10058400" cy="457200"/>
          </a:xfrm>
          <a:prstGeom prst="rect">
            <a:avLst/>
          </a:prstGeom>
          <a:noFill/>
          <a:ln/>
        </p:spPr>
        <p:txBody>
          <a:bodyPr wrap="square" lIns="0" tIns="0" rIns="0" bIns="0" rtlCol="0" anchor="ctr"/>
          <a:lstStyle/>
          <a:p>
            <a:pPr indent="0" marL="0">
              <a:lnSpc>
                <a:spcPct val="115000"/>
              </a:lnSpc>
              <a:buNone/>
            </a:pPr>
            <a:r>
              <a:rPr lang="en-US" sz="1250" i="1" dirty="0">
                <a:solidFill>
                  <a:srgbClr val="0B3042"/>
                </a:solidFill>
                <a:latin typeface="Calibri" pitchFamily="34" charset="0"/>
                <a:ea typeface="Calibri" pitchFamily="34" charset="-122"/>
                <a:cs typeface="Calibri" pitchFamily="34" charset="-120"/>
              </a:rPr>
              <a:t>This concludes Grant Writing &amp; Management for Health Researchers — Addis Ababa, Ethiopia.</a:t>
            </a:r>
            <a:endParaRPr lang="en-US" sz="1250" dirty="0"/>
          </a:p>
        </p:txBody>
      </p:sp>
      <p:sp>
        <p:nvSpPr>
          <p:cNvPr id="14" name="Text 10"/>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9 of 9</a:t>
            </a:r>
            <a:endParaRPr lang="en-US" sz="950" dirty="0"/>
          </a:p>
        </p:txBody>
      </p:sp>
      <p:sp>
        <p:nvSpPr>
          <p:cNvPr id="15" name="Text 11"/>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8 — Peer-Review &amp; Mock-Review Panel Simulation</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2026-09-03T04:24:41Z</dcterms:created>
  <dcterms:modified xsi:type="dcterms:W3CDTF">2026-09-03T04:24:41Z</dcterms:modified>
</cp:coreProperties>
</file>