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back — this is Session 7, immediately following the lunch/break after Session 6, running 1:30 PM to 3:00 PM (90 minutes).
Session objective: deconstruct funder scoring criteria — specifically IDRC/CRDI, NIH, and Global Fund TRP — and learn to address both complementary and critical reviewer feedback.
Framing for participants: this session flips the perspective. Sessions 1 through 6 were about BUILDING a strong proposal. This session is about reading it the way a reviewer will — against a specific, published rubric, under time pressure, alongside dozens of other applications. The core message to land early: grant applications are not judged against an abstract notion of quality; they are judged against a concrete scoring instrument. Writing with that rubric visibly in mind — mirroring the funder's own language and criterion order — measurably improves scores because it reduces the reviewer's interpretive work.
Activity for the session: presentation plus case-study analysis of real-world (de-identified) reviewer summary statements, culminating in small-group practice classifying and responding to reviewer comments.
This session also has a direct throughline from Session 6 — remind the room that the gender/inclusion and ethics content from 6.4-6.5 reappears here as scored criteria in the Global Fund and IDRC rubrics, so the two sessions are cumulative, not separate topics.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Roadmap slide — walk through the six sub-sections. Suggested internal pacing for the 90-minute block:
7.1 Why criteria drive writing — 5 min
7.2 NIH criteria &amp; 9-point scale — 20 min
7.3 Global Fund TRP criteria — 15 min
7.4 IDRC/CRDI RQ+ criteria — 15 min
7.5 Decoding reviewer comments — 10 min
7.6 Case study activity — 25 min
Note this session is shorter (90 min vs. Session 6's 105 min) and covers three distinct funder rubrics plus a case-study activity, so pacing discipline matters more here — don't let the NIH section run long at the expense of Global Fund/IDRC, since many participants in the room may be pursuing non-NIH funders.
Restate objective and activity as written on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short but important framing section — treat it as the thesis statement for the whole session, since 7.2-7.4 are three concrete instances of the principle stated here, and 7.5-7.6 are about applying it when things go wrong.
Core point, read close to verbatim: grant applications are NOT judged against an abstract notion of quality. They are judged against a specific, PUBLISHED rubric, applied by reviewers who are reading dozens of proposals under real time pressure. This is a structural fact about peer review, not a cynical shortcut — the rubric exists precisely because funders need a defensible, comparable basis for ranking very different proposals against each other.
Practical implication to draw out for the room: writing with the rubric visibly in mind — literally mirroring the funder's own language and criterion order in your section headings and topic sentences — measurably improves scores, because it reduces the reviewer's interpretive work. A tired reviewer who can find your 'Innovation' argument in ten seconds, because it's under a heading called Innovation, is a reviewer who scores you fairly. A reviewer who has to reconstruct your innovation argument from three scattered paragraphs is a reviewer who under-scores you, even if the underlying content was there.
Bridge to the next three sub-sections: 'We're now going to look at three of the biggest funders' actual rubrics — NIH, the Global Fund, and IDRC — so that when you go home and open your own proposal template, you know exactly which section maps to which criterion.'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NIH uses a 9-point scale (1 = exceptional, 9 = poor) for the overall impact score and, for most research grants, for five core criteria. Flag the recent structural change: in the Simplified Peer Review Framework used for applications due from January 2025 onward, these five criteria are reorganized into three factors — Importance of the Research, Rigor and Feasibility (scored), and Expertise and Resources (assessed as sufficient/not sufficient rather than numerically scored). If anyone in the room is preparing an NIH submission, tell them to check which framework version applies to their specific due date.
Walk through the five scored criteria in the table:
- Significance: importance of the problem, and how the field advances if the aims are achieved.
- Investigator(s): training, track record, complementary expertise of the team — this is why a strong co-investigator list matters even for early-career PIs.
- Innovation: novelty of concepts, approaches, methods, or interventions — note this doesn't mean 'never been done before' so much as a genuine advance over the current standard approach.
- Approach: scientific/technical rigor, feasibility, design and analysis plan — this is usually where the most page-space goes and where reviewers spend the most scrutiny.
- Environment: institutional support, resources and infrastructure available to the team — a strong idea can still score poorly here if the host institution can't credibly support it.
Additional Review Criteria row — this is important and easy to overlook: protection of human subjects, inclusion of women/minorities/children, and biohazards are judged acceptable/unacceptable but do NOT carry an independent numeric score. Stress the consequence: unresolved concerns here can still BLOCK funding even with a great numeric score elsewhere — so 'not scored' does not mean 'not important.' This connects directly back to the Session 6 ethics annex content.
Scoring behavior note: a score of 5 represents an AVERAGE, fundable-quality application — many first-time NIH applicants assume 5 is mediocre and are surprised. Reviewers are advised to use the full 1-9 range rather than clustering around the middle, so extremes (1-2 or 8-9) are expected and meaningful, not rare exceptions.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Global Fund's Technical Review Panel (TRP) is an independent panel of disease, health-systems, gender and financing experts. They assess funding requests against the CURRENT Global Fund Strategy (2023-2028) — note the specific strategy period, since it will update and participants should check they're citing the live version when they apply.
Walk through the five dimensions using the guiding question format on the slide — this mirrors how the TRP itself frames its rubric, which reinforces the 7.1 principle about writing to the rubric's own language:
- Strategic focus: alignment with the national disease strategy AND the Global Fund's own strategy — both need to be demonstrated, not just one.
- Technical soundness: evidence-based, feasible, matched to the epidemiological and health-system context — a technically excellent intervention that doesn't fit the local health-system context will still score poorly here.
- Potential for impact: will it plausibly move HIV/TB/malaria and health-system outcomes — 'plausibly' is doing real work; overclaiming impact is a common weakness.
- Sustainability: a credible transition and co-financing pathway once external funding ends — this is where many first-time applicants are weakest, since they focus entirely on the funded period and say little about what happens after.
- Value for money: budget efficiency relative to expected coverage and outcomes.
Important procedural/ethics note to flag, especially for anyone who might later serve as a reviewer themselves: TRP members are barred from assisting with proposal development or mock-review workshops WHILE serving and for ONE YEAR after. Use this to make a broader point about review integrity: facilitators running mock-review panels (like our own Session 8 exercise) must be independent of the funder's actual review body — this is a conflict-of-interest safeguard, not a formality.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IDRC (Canada's International Development Research Centre, known in French as CRDI) evaluates development research proposals using its Research Quality Plus (RQ+) framework. The key conceptual point to land first: RQ+ treats scientific merit as NECESSARY BUT NOT SUFFICIENT — a scientifically excellent proposal can still score poorly overall if it fails on legitimacy, relevance, or positioning for use. This is a genuinely different philosophy from NIH's approach, worth contrasting explicitly.
Walk through the four RQ+ dimensions:
- Scientific rigour: technical merit of the design — framing in current knowledge, clear questions, sound data-collection and analysis strategy. This is the dimension most similar to NIH's 'Approach.'
- Research legitimacy: whether the process fairly accounts for stakeholders' concerns, insights and values — this is fairly unique to IDRC among major funders and reflects its participatory, Global-South-oriented research philosophy. Give an example if helpful: did the research design involve community or government stakeholders in shaping the questions, not just in data collection?
- Importance/relevance: extent to which the research addresses a REAL development or health-system problem, as opposed to an academically interesting but practically marginal one.
- Positioning for use: quality of the user-engagement and knowledge-sharing plan that will drive uptake and impact — this is about what happens to the findings after the study ends, similar in spirit to Global Fund's sustainability dimension but focused on knowledge translation rather than financing.
Closing point on this slide, the highlighted box: IDRC award guidelines also commonly score gender-equality-and-inclusion considerations, risk-management planning, and benefit to the communities involved in the research as EXPLICIT, SEPARATE line items — not folded into 'legitimacy' or 'relevance.' This is the direct callback to Session 6.5's gender/safeguarding content — make that connection explicit for the room: 'this is exactly why we spent time on gender analysis and safeguarding in Session 6 — for an IDRC application, that work gets its own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teaches the skill participants will apply immediately afterward in the 7.6 case study. Introduce the framing sentence: reviewer summary statements typically mix THREE kinds of comments, and distinguishing them is what determines how a resubmission should respond.
Type 1 — Complementary/strength comments: confirm what is working. The instruction here is almost counter-intuitive to new applicants: RETAIN these elements unchanged in a resubmission, and do NOT over-explain them. A common mistake is to over-elaborate on something reviewers already praised, which wastes page space that should go toward fixing weaknesses.
Type 2 — Critical but fixable comments: specific, actionable concerns — the slide gives two concrete examples worth repeating: sample-size justification, or an unclear consent procedure. The correct response is to address EACH POINT-BY-POINT in a response-to-reviewers memo. This is a format many participants may not have written before — consider briefly describing what a response-to-reviewers memo looks like structurally (numbered list of original comments, each followed by the specific change made and where in the revised proposal it appears).
Type 3 — Critical and structural comments: concerns about SIGNIFICANCE or APPROACH that require genuine redesign, not clarification. The key distinction from Type 2: these should trigger a real revision of the underlying science or design, not a defensive rebuttal that merely explains why the original approach was fine. Applicants who respond to structural criticism with a rebuttal memo instead of a redesign are a common reason resubmissions fail a second time.
Close on the common-failure-mode callout: many applicants treat all reviewer comments as equally weighted — as if fixing three minor Type-2 comments could offset one unaddressed Type-3 comment. Reviewers themselves don't work this way: they weigh strengths against weaknesses HOLISTICALLY, not by simple count. One unresolved structural concern can outweigh five minor fixes.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applied practice component of the session — allow roughly 25 minutes: reading and discussion time in small groups, then a short whole-room debrief pulling out 2-3 examples.
Logistics: hand out de-identified, real-world reviewer summary statements — a mix of NIH-style critiques and Global Fund/IDRC-style feedback, so groups see both scoring philosophies from 7.2-7.4 in action, not just one funder's format. Small groups (4-6 people).
Task 1 — Classify: for each comment in the handout, groups label it as strength / fixable weakness / structural weakness, applying the three-part framework from 7.5. Facilitator tip: the fixable-vs-structural distinction is usually where groups disagree most — let that disagreement surface in discussion rather than resolving it too quickly, since real review panels have exactly this kind of disagreement (this also previews the Session 8 mock-panel exercise).
Task 2 — Map: for each comment, identify which specific scoring criterion it relates to, using the vocabulary from whichever funder's rubric the comment resembles — Approach, Significance, Sustainability, Relevance, etc. This reinforces 7.1's core thesis: comments aren't free-floating opinions, they map onto the published rubric.
Task 3 — Draft: for the two most critical comments identified by the group, draft one or two sentences of a response-to-reviewers memo. Keep the bar low here — this is a drafting exercise, not a polished final memo — the goal is for participants to practice the RESPONSE FORMAT (acknowledge the comment, state the specific change made) rather than to produce publication-ready text.
Debrief: ask 2-3 groups to read out one comment and their classification/response. Use any disagreement about fixable-vs-structural as a teaching moment, tying back to the 7.5 callout about reviewers weighing holistically rather than by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session by pointing participants to these six references — no need to read each aloud, but call out two worth highlighting:
1) The NIMH 'Common Mistakes in Writing Applications' reference is the most immediately actionable for participants heading home to revise a draft tonight — it's a practical error-avoidance checklist rather than a formal rubric document.
2) The Global Fund's 'Technical Review Panel Ethics and Conflict of Interest Procedures' reference backs up the conflict-of-interest point made in 7.3 — worth flagging for anyone who may serve as a reviewer themselves in the future.
Wrap-up line: remind the room that everything covered today — the rubrics, the comment-classification framework — gets put into direct practice in Session 8's mock-review panel simulation immediately after this, where they'll sit as reviewers and score a real (fictional, de-identified) proposal excerpt using a blended version of these same criteria. This is a natural, energizing transition into the hands-on Session 8 exercise.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8" name="Text 4"/>
          <p:cNvSpPr txBox="1"/>
          <p:nvPr/>
        </p:nvSpPr>
        <p:spPr>
          <a:xfrm>
            <a:off x="1371600" y="1965960"/>
            <a:ext cx="7315200" cy="457200"/>
          </a:xfrm>
          <a:prstGeom prst="rect">
            <a:avLst/>
          </a:prstGeom>
          <a:noFill/>
          <a:ln/>
        </p:spPr>
        <p:txBody>
          <a:bodyPr wrap="square" lIns="0" tIns="0" rIns="0" bIns="0" rtlCol="0" anchor="ctr"/>
          <a:lstStyle/>
          <a:p>
            <a:pPr indent="0" marL="0">
              <a:buNone/>
            </a:pPr>
            <a:r>
              <a:rPr lang="en-US" sz="1500" b="1" dirty="0">
                <a:solidFill>
                  <a:srgbClr val="1C6E96"/>
                </a:solidFill>
                <a:latin typeface="Calibri" pitchFamily="34" charset="0"/>
                <a:ea typeface="Calibri" pitchFamily="34" charset="-122"/>
                <a:cs typeface="Calibri" pitchFamily="34" charset="-120"/>
              </a:rPr>
              <a:t>SESSION 7</a:t>
            </a:r>
            <a:endParaRPr lang="en-US" sz="1500" dirty="0"/>
          </a:p>
        </p:txBody>
      </p:sp>
      <p:sp>
        <p:nvSpPr>
          <p:cNvPr id="9" name="Text 5"/>
          <p:cNvSpPr txBox="1"/>
          <p:nvPr/>
        </p:nvSpPr>
        <p:spPr>
          <a:xfrm>
            <a:off x="1371600" y="2377440"/>
            <a:ext cx="9144000" cy="1554480"/>
          </a:xfrm>
          <a:prstGeom prst="rect">
            <a:avLst/>
          </a:prstGeom>
          <a:noFill/>
          <a:ln/>
        </p:spPr>
        <p:txBody>
          <a:bodyPr wrap="square" lIns="0" tIns="0" rIns="0" bIns="0" rtlCol="0" anchor="ctr"/>
          <a:lstStyle/>
          <a:p>
            <a:pPr indent="0" marL="0">
              <a:lnSpc>
                <a:spcPct val="105000"/>
              </a:lnSpc>
              <a:buNone/>
            </a:pPr>
            <a:r>
              <a:rPr lang="en-US" sz="3400" b="1" dirty="0">
                <a:solidFill>
                  <a:srgbClr val="0B3042"/>
                </a:solidFill>
                <a:latin typeface="Cambria" pitchFamily="34" charset="0"/>
                <a:ea typeface="Cambria" pitchFamily="34" charset="-122"/>
                <a:cs typeface="Cambria" pitchFamily="34" charset="-120"/>
              </a:rPr>
              <a:t>Learning from Reviewers' Comments</a:t>
            </a:r>
            <a:endParaRPr lang="en-US" sz="3400" dirty="0"/>
          </a:p>
          <a:p>
            <a:pPr indent="0" marL="0">
              <a:lnSpc>
                <a:spcPct val="105000"/>
              </a:lnSpc>
              <a:buNone/>
            </a:pPr>
            <a:r>
              <a:rPr lang="en-US" sz="3400" b="1" dirty="0">
                <a:solidFill>
                  <a:srgbClr val="0B3042"/>
                </a:solidFill>
                <a:latin typeface="Cambria" pitchFamily="34" charset="0"/>
                <a:ea typeface="Cambria" pitchFamily="34" charset="-122"/>
                <a:cs typeface="Cambria" pitchFamily="34" charset="-120"/>
              </a:rPr>
              <a:t>&amp; Scoring Rubrics</a:t>
            </a:r>
            <a:endParaRPr lang="en-US" sz="3400" dirty="0"/>
          </a:p>
        </p:txBody>
      </p:sp>
      <p:sp>
        <p:nvSpPr>
          <p:cNvPr id="10" name="Shape 6"/>
          <p:cNvSpPr/>
          <p:nvPr/>
        </p:nvSpPr>
        <p:spPr>
          <a:xfrm>
            <a:off x="1371600" y="3977640"/>
            <a:ext cx="3657600" cy="0"/>
          </a:xfrm>
          <a:prstGeom prst="line">
            <a:avLst/>
          </a:prstGeom>
          <a:noFill/>
          <a:ln w="31750">
            <a:solidFill>
              <a:srgbClr val="FFC000"/>
            </a:solidFill>
            <a:prstDash val="solid"/>
          </a:ln>
        </p:spPr>
      </p:sp>
      <p:sp>
        <p:nvSpPr>
          <p:cNvPr id="11" name="Text 7"/>
          <p:cNvSpPr txBox="1"/>
          <p:nvPr/>
        </p:nvSpPr>
        <p:spPr>
          <a:xfrm>
            <a:off x="1371600" y="4160520"/>
            <a:ext cx="8686800" cy="731520"/>
          </a:xfrm>
          <a:prstGeom prst="rect">
            <a:avLst/>
          </a:prstGeom>
          <a:noFill/>
          <a:ln/>
        </p:spPr>
        <p:txBody>
          <a:bodyPr wrap="square" lIns="0" tIns="0" rIns="0" bIns="0" rtlCol="0" anchor="ctr"/>
          <a:lstStyle/>
          <a:p>
            <a:pPr indent="0" marL="0">
              <a:lnSpc>
                <a:spcPct val="130000"/>
              </a:lnSpc>
              <a:buNone/>
            </a:pPr>
            <a:r>
              <a:rPr lang="en-US" sz="1400" dirty="0">
                <a:solidFill>
                  <a:srgbClr val="5B6172"/>
                </a:solidFill>
                <a:latin typeface="Calibri" pitchFamily="34" charset="0"/>
                <a:ea typeface="Calibri" pitchFamily="34" charset="-122"/>
                <a:cs typeface="Calibri" pitchFamily="34" charset="-120"/>
              </a:rPr>
              <a:t>Grant Writing &amp; Management for Health Researchers  ·  Addis Ababa, Ethiopia</a:t>
            </a:r>
            <a:endParaRPr lang="en-US" sz="1400" dirty="0"/>
          </a:p>
          <a:p>
            <a:pPr indent="0" marL="0">
              <a:lnSpc>
                <a:spcPct val="130000"/>
              </a:lnSpc>
              <a:buNone/>
            </a:pPr>
            <a:r>
              <a:rPr lang="en-US" sz="1400" dirty="0">
                <a:solidFill>
                  <a:srgbClr val="5B6172"/>
                </a:solidFill>
                <a:latin typeface="Calibri" pitchFamily="34" charset="0"/>
                <a:ea typeface="Calibri" pitchFamily="34" charset="-122"/>
                <a:cs typeface="Calibri" pitchFamily="34" charset="-120"/>
              </a:rPr>
              <a:t>Day 2 Afternoon Track  ·  01:30 PM – 03:00 PM (90 minutes)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SESSION 7 OVERVIEW</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What We'll Cover</a:t>
            </a:r>
            <a:endParaRPr lang="en-US" sz="2400" dirty="0"/>
          </a:p>
        </p:txBody>
      </p:sp>
      <p:sp>
        <p:nvSpPr>
          <p:cNvPr id="10" name="Text 6"/>
          <p:cNvSpPr txBox="1"/>
          <p:nvPr/>
        </p:nvSpPr>
        <p:spPr>
          <a:xfrm>
            <a:off x="7589520" y="292608"/>
            <a:ext cx="2834640" cy="274320"/>
          </a:xfrm>
          <a:prstGeom prst="rect">
            <a:avLst/>
          </a:prstGeom>
          <a:noFill/>
          <a:ln/>
        </p:spPr>
        <p:txBody>
          <a:bodyPr wrap="square" lIns="0" tIns="0" rIns="0" bIns="0" rtlCol="0" anchor="ctr"/>
          <a:lstStyle/>
          <a:p>
            <a:pPr algn="r" indent="0" marL="0">
              <a:buNone/>
            </a:pPr>
            <a:r>
              <a:rPr lang="en-US" sz="1050" dirty="0">
                <a:solidFill>
                  <a:srgbClr val="5B6172"/>
                </a:solidFill>
                <a:latin typeface="Calibri" pitchFamily="34" charset="0"/>
                <a:ea typeface="Calibri" pitchFamily="34" charset="-122"/>
                <a:cs typeface="Calibri" pitchFamily="34" charset="-120"/>
              </a:rPr>
              <a:t>01:30 – 03:00</a:t>
            </a:r>
            <a:endParaRPr lang="en-US" sz="1050" dirty="0"/>
          </a:p>
        </p:txBody>
      </p:sp>
      <p:sp>
        <p:nvSpPr>
          <p:cNvPr id="11" name="Shape 7"/>
          <p:cNvSpPr/>
          <p:nvPr/>
        </p:nvSpPr>
        <p:spPr>
          <a:xfrm>
            <a:off x="841248" y="1417320"/>
            <a:ext cx="10058400" cy="0"/>
          </a:xfrm>
          <a:prstGeom prst="line">
            <a:avLst/>
          </a:prstGeom>
          <a:noFill/>
          <a:ln w="12700">
            <a:solidFill>
              <a:srgbClr val="D8DCE8"/>
            </a:solidFill>
            <a:prstDash val="solid"/>
          </a:ln>
        </p:spPr>
      </p:sp>
      <p:sp>
        <p:nvSpPr>
          <p:cNvPr id="12" name="Text 8"/>
          <p:cNvSpPr txBox="1"/>
          <p:nvPr/>
        </p:nvSpPr>
        <p:spPr>
          <a:xfrm>
            <a:off x="841248" y="1691640"/>
            <a:ext cx="5760720" cy="3657600"/>
          </a:xfrm>
          <a:prstGeom prst="rect">
            <a:avLst/>
          </a:prstGeom>
          <a:noFill/>
          <a:ln/>
        </p:spPr>
        <p:txBody>
          <a:bodyPr wrap="square" lIns="0" tIns="0" rIns="0" bIns="0" rtlCol="0" anchor="t"/>
          <a:lstStyle/>
          <a:p>
            <a:pPr marL="342900" indent="-342900">
              <a:lnSpc>
                <a:spcPct val="115000"/>
              </a:lnSpc>
              <a:spcAft>
                <a:spcPts val="1000"/>
              </a:spcAft>
              <a:buSzPct val="100000"/>
              <a:buChar char="•"/>
            </a:pPr>
            <a:r>
              <a:rPr lang="en-US" sz="1550" dirty="0">
                <a:solidFill>
                  <a:srgbClr val="0B3042"/>
                </a:solidFill>
                <a:latin typeface="Calibri" pitchFamily="34" charset="0"/>
                <a:ea typeface="Calibri" pitchFamily="34" charset="-122"/>
                <a:cs typeface="Calibri" pitchFamily="34" charset="-120"/>
              </a:rPr>
              <a:t>7.1  Why Scoring Criteria Should Drive How You Write</a:t>
            </a:r>
            <a:endParaRPr lang="en-US" sz="1550" dirty="0"/>
          </a:p>
          <a:p>
            <a:pPr marL="342900" indent="-342900">
              <a:lnSpc>
                <a:spcPct val="115000"/>
              </a:lnSpc>
              <a:spcAft>
                <a:spcPts val="1000"/>
              </a:spcAft>
              <a:buSzPct val="100000"/>
              <a:buChar char="•"/>
            </a:pPr>
            <a:r>
              <a:rPr lang="en-US" sz="1550" dirty="0">
                <a:solidFill>
                  <a:srgbClr val="0B3042"/>
                </a:solidFill>
                <a:latin typeface="Calibri" pitchFamily="34" charset="0"/>
                <a:ea typeface="Calibri" pitchFamily="34" charset="-122"/>
                <a:cs typeface="Calibri" pitchFamily="34" charset="-120"/>
              </a:rPr>
              <a:t>7.2  NIH Review Criteria &amp; the Nine-Point Scale</a:t>
            </a:r>
            <a:endParaRPr lang="en-US" sz="1550" dirty="0"/>
          </a:p>
          <a:p>
            <a:pPr marL="342900" indent="-342900">
              <a:lnSpc>
                <a:spcPct val="115000"/>
              </a:lnSpc>
              <a:spcAft>
                <a:spcPts val="1000"/>
              </a:spcAft>
              <a:buSzPct val="100000"/>
              <a:buChar char="•"/>
            </a:pPr>
            <a:r>
              <a:rPr lang="en-US" sz="1550" dirty="0">
                <a:solidFill>
                  <a:srgbClr val="0B3042"/>
                </a:solidFill>
                <a:latin typeface="Calibri" pitchFamily="34" charset="0"/>
                <a:ea typeface="Calibri" pitchFamily="34" charset="-122"/>
                <a:cs typeface="Calibri" pitchFamily="34" charset="-120"/>
              </a:rPr>
              <a:t>7.3  Global Fund Technical Review Panel (TRP) Criteria</a:t>
            </a:r>
            <a:endParaRPr lang="en-US" sz="1550" dirty="0"/>
          </a:p>
          <a:p>
            <a:pPr marL="342900" indent="-342900">
              <a:lnSpc>
                <a:spcPct val="115000"/>
              </a:lnSpc>
              <a:spcAft>
                <a:spcPts val="1000"/>
              </a:spcAft>
              <a:buSzPct val="100000"/>
              <a:buChar char="•"/>
            </a:pPr>
            <a:r>
              <a:rPr lang="en-US" sz="1550" dirty="0">
                <a:solidFill>
                  <a:srgbClr val="0B3042"/>
                </a:solidFill>
                <a:latin typeface="Calibri" pitchFamily="34" charset="0"/>
                <a:ea typeface="Calibri" pitchFamily="34" charset="-122"/>
                <a:cs typeface="Calibri" pitchFamily="34" charset="-120"/>
              </a:rPr>
              <a:t>7.4  IDRC / CRDI Research Quality Plus (RQ+) Criteria</a:t>
            </a:r>
            <a:endParaRPr lang="en-US" sz="1550" dirty="0"/>
          </a:p>
          <a:p>
            <a:pPr marL="342900" indent="-342900">
              <a:lnSpc>
                <a:spcPct val="115000"/>
              </a:lnSpc>
              <a:spcAft>
                <a:spcPts val="1000"/>
              </a:spcAft>
              <a:buSzPct val="100000"/>
              <a:buChar char="•"/>
            </a:pPr>
            <a:r>
              <a:rPr lang="en-US" sz="1550" dirty="0">
                <a:solidFill>
                  <a:srgbClr val="0B3042"/>
                </a:solidFill>
                <a:latin typeface="Calibri" pitchFamily="34" charset="0"/>
                <a:ea typeface="Calibri" pitchFamily="34" charset="-122"/>
                <a:cs typeface="Calibri" pitchFamily="34" charset="-120"/>
              </a:rPr>
              <a:t>7.5  Decoding Reviewer Comments — Complementary vs. Critical</a:t>
            </a:r>
            <a:endParaRPr lang="en-US" sz="1550" dirty="0"/>
          </a:p>
          <a:p>
            <a:pPr marL="342900" indent="-342900">
              <a:lnSpc>
                <a:spcPct val="115000"/>
              </a:lnSpc>
              <a:spcAft>
                <a:spcPts val="1000"/>
              </a:spcAft>
              <a:buSzPct val="100000"/>
              <a:buChar char="•"/>
            </a:pPr>
            <a:r>
              <a:rPr lang="en-US" sz="1550" dirty="0">
                <a:solidFill>
                  <a:srgbClr val="0B3042"/>
                </a:solidFill>
                <a:latin typeface="Calibri" pitchFamily="34" charset="0"/>
                <a:ea typeface="Calibri" pitchFamily="34" charset="-122"/>
                <a:cs typeface="Calibri" pitchFamily="34" charset="-120"/>
              </a:rPr>
              <a:t>7.6  Case Study Activity — Classify &amp; Respond</a:t>
            </a:r>
            <a:endParaRPr lang="en-US" sz="1550" dirty="0"/>
          </a:p>
        </p:txBody>
      </p:sp>
      <p:sp>
        <p:nvSpPr>
          <p:cNvPr id="13" name="Shape 9"/>
          <p:cNvSpPr/>
          <p:nvPr/>
        </p:nvSpPr>
        <p:spPr>
          <a:xfrm>
            <a:off x="6766560" y="1691640"/>
            <a:ext cx="4572000" cy="3657600"/>
          </a:xfrm>
          <a:prstGeom prst="rect">
            <a:avLst>
              <a:gd name="adj" fmla="val 2000"/>
            </a:avLst>
          </a:prstGeom>
          <a:solidFill>
            <a:srgbClr val="EAF6FC"/>
          </a:solidFill>
          <a:ln/>
        </p:spPr>
      </p:sp>
      <p:sp>
        <p:nvSpPr>
          <p:cNvPr id="14" name="Text 10"/>
          <p:cNvSpPr txBox="1"/>
          <p:nvPr/>
        </p:nvSpPr>
        <p:spPr>
          <a:xfrm>
            <a:off x="6995160" y="1874520"/>
            <a:ext cx="4206240" cy="274320"/>
          </a:xfrm>
          <a:prstGeom prst="rect">
            <a:avLst/>
          </a:prstGeom>
          <a:noFill/>
          <a:ln/>
        </p:spPr>
        <p:txBody>
          <a:bodyPr wrap="square" lIns="0" tIns="0" rIns="0" bIns="0" rtlCol="0" anchor="ctr"/>
          <a:lstStyle/>
          <a:p>
            <a:pPr indent="0" marL="0">
              <a:buNone/>
            </a:pPr>
            <a:r>
              <a:rPr lang="en-US" sz="1200" b="1" dirty="0">
                <a:solidFill>
                  <a:srgbClr val="1C6E96"/>
                </a:solidFill>
                <a:latin typeface="Calibri" pitchFamily="34" charset="0"/>
                <a:ea typeface="Calibri" pitchFamily="34" charset="-122"/>
                <a:cs typeface="Calibri" pitchFamily="34" charset="-120"/>
              </a:rPr>
              <a:t>OBJECTIVE</a:t>
            </a:r>
            <a:endParaRPr lang="en-US" sz="1200" dirty="0"/>
          </a:p>
        </p:txBody>
      </p:sp>
      <p:sp>
        <p:nvSpPr>
          <p:cNvPr id="15" name="Text 11"/>
          <p:cNvSpPr txBox="1"/>
          <p:nvPr/>
        </p:nvSpPr>
        <p:spPr>
          <a:xfrm>
            <a:off x="6995160" y="2194560"/>
            <a:ext cx="4206240" cy="1234440"/>
          </a:xfrm>
          <a:prstGeom prst="rect">
            <a:avLst/>
          </a:prstGeom>
          <a:noFill/>
          <a:ln/>
        </p:spPr>
        <p:txBody>
          <a:bodyPr wrap="square" lIns="0" tIns="0" rIns="0" bIns="0" rtlCol="0" anchor="ctr"/>
          <a:lstStyle/>
          <a:p>
            <a:pPr indent="0" marL="0">
              <a:lnSpc>
                <a:spcPct val="120000"/>
              </a:lnSpc>
              <a:buNone/>
            </a:pPr>
            <a:r>
              <a:rPr lang="en-US" sz="1300" i="1" dirty="0">
                <a:solidFill>
                  <a:srgbClr val="0B3042"/>
                </a:solidFill>
                <a:latin typeface="Calibri" pitchFamily="34" charset="0"/>
                <a:ea typeface="Calibri" pitchFamily="34" charset="-122"/>
                <a:cs typeface="Calibri" pitchFamily="34" charset="-120"/>
              </a:rPr>
              <a:t>Deconstruct funder scoring criteria (IDRC/CRDI, NIH, Global Fund TRP) and learn to address complementary and critical reviewer feedback.</a:t>
            </a:r>
            <a:endParaRPr lang="en-US" sz="1300" dirty="0"/>
          </a:p>
        </p:txBody>
      </p:sp>
      <p:sp>
        <p:nvSpPr>
          <p:cNvPr id="16" name="Text 12"/>
          <p:cNvSpPr txBox="1"/>
          <p:nvPr/>
        </p:nvSpPr>
        <p:spPr>
          <a:xfrm>
            <a:off x="6995160" y="3520440"/>
            <a:ext cx="4206240" cy="274320"/>
          </a:xfrm>
          <a:prstGeom prst="rect">
            <a:avLst/>
          </a:prstGeom>
          <a:noFill/>
          <a:ln/>
        </p:spPr>
        <p:txBody>
          <a:bodyPr wrap="square" lIns="0" tIns="0" rIns="0" bIns="0" rtlCol="0" anchor="ctr"/>
          <a:lstStyle/>
          <a:p>
            <a:pPr indent="0" marL="0">
              <a:buNone/>
            </a:pPr>
            <a:r>
              <a:rPr lang="en-US" sz="1200" b="1" dirty="0">
                <a:solidFill>
                  <a:srgbClr val="1C6E96"/>
                </a:solidFill>
                <a:latin typeface="Calibri" pitchFamily="34" charset="0"/>
                <a:ea typeface="Calibri" pitchFamily="34" charset="-122"/>
                <a:cs typeface="Calibri" pitchFamily="34" charset="-120"/>
              </a:rPr>
              <a:t>ACTIVITY</a:t>
            </a:r>
            <a:endParaRPr lang="en-US" sz="1200" dirty="0"/>
          </a:p>
        </p:txBody>
      </p:sp>
      <p:sp>
        <p:nvSpPr>
          <p:cNvPr id="17" name="Text 13"/>
          <p:cNvSpPr txBox="1"/>
          <p:nvPr/>
        </p:nvSpPr>
        <p:spPr>
          <a:xfrm>
            <a:off x="6995160" y="3840480"/>
            <a:ext cx="4206240" cy="1097280"/>
          </a:xfrm>
          <a:prstGeom prst="rect">
            <a:avLst/>
          </a:prstGeom>
          <a:noFill/>
          <a:ln/>
        </p:spPr>
        <p:txBody>
          <a:bodyPr wrap="square" lIns="0" tIns="0" rIns="0" bIns="0" rtlCol="0" anchor="ctr"/>
          <a:lstStyle/>
          <a:p>
            <a:pPr indent="0" marL="0">
              <a:lnSpc>
                <a:spcPct val="120000"/>
              </a:lnSpc>
              <a:buNone/>
            </a:pPr>
            <a:r>
              <a:rPr lang="en-US" sz="1300" dirty="0">
                <a:solidFill>
                  <a:srgbClr val="0B3042"/>
                </a:solidFill>
                <a:latin typeface="Calibri" pitchFamily="34" charset="0"/>
                <a:ea typeface="Calibri" pitchFamily="34" charset="-122"/>
                <a:cs typeface="Calibri" pitchFamily="34" charset="-120"/>
              </a:rPr>
              <a:t>Presentation and case-study analysis of real-world reviewer summary statements, in small groups.</a:t>
            </a:r>
            <a:endParaRPr lang="en-US" sz="1300" dirty="0"/>
          </a:p>
        </p:txBody>
      </p:sp>
      <p:sp>
        <p:nvSpPr>
          <p:cNvPr id="18" name="Text 14"/>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2 of 9</a:t>
            </a:r>
            <a:endParaRPr lang="en-US" sz="950" dirty="0"/>
          </a:p>
        </p:txBody>
      </p:sp>
      <p:sp>
        <p:nvSpPr>
          <p:cNvPr id="19" name="Text 15"/>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7 — Learning from Reviewers' Comments &amp; Scoring Rubrics</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7.1</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Why Scoring Criteria Should Drive How You Write</a:t>
            </a:r>
            <a:endParaRPr lang="en-US" sz="2400" dirty="0"/>
          </a:p>
        </p:txBody>
      </p:sp>
      <p:sp>
        <p:nvSpPr>
          <p:cNvPr id="10" name="Shape 6"/>
          <p:cNvSpPr/>
          <p:nvPr/>
        </p:nvSpPr>
        <p:spPr>
          <a:xfrm>
            <a:off x="841248" y="1417320"/>
            <a:ext cx="10058400" cy="0"/>
          </a:xfrm>
          <a:prstGeom prst="line">
            <a:avLst/>
          </a:prstGeom>
          <a:noFill/>
          <a:ln w="12700">
            <a:solidFill>
              <a:srgbClr val="D8DCE8"/>
            </a:solidFill>
            <a:prstDash val="solid"/>
          </a:ln>
        </p:spPr>
      </p:sp>
      <p:sp>
        <p:nvSpPr>
          <p:cNvPr id="11" name="Text 7"/>
          <p:cNvSpPr txBox="1"/>
          <p:nvPr/>
        </p:nvSpPr>
        <p:spPr>
          <a:xfrm>
            <a:off x="841248" y="1737360"/>
            <a:ext cx="10515600" cy="914400"/>
          </a:xfrm>
          <a:prstGeom prst="rect">
            <a:avLst/>
          </a:prstGeom>
          <a:noFill/>
          <a:ln/>
        </p:spPr>
        <p:txBody>
          <a:bodyPr wrap="square" lIns="0" tIns="0" rIns="0" bIns="0" rtlCol="0" anchor="ctr"/>
          <a:lstStyle/>
          <a:p>
            <a:pPr indent="0" marL="0">
              <a:lnSpc>
                <a:spcPct val="130000"/>
              </a:lnSpc>
              <a:buNone/>
            </a:pPr>
            <a:r>
              <a:rPr lang="en-US" sz="1500" i="1" dirty="0">
                <a:solidFill>
                  <a:srgbClr val="0B3042"/>
                </a:solidFill>
                <a:latin typeface="Calibri" pitchFamily="34" charset="0"/>
                <a:ea typeface="Calibri" pitchFamily="34" charset="-122"/>
                <a:cs typeface="Calibri" pitchFamily="34" charset="-120"/>
              </a:rPr>
              <a:t>Grant applications are not judged against an abstract notion of quality; they are judged against a specific, published rubric applied by reviewers reading dozens of proposals under time pressure.</a:t>
            </a:r>
            <a:endParaRPr lang="en-US" sz="1500" dirty="0"/>
          </a:p>
        </p:txBody>
      </p:sp>
      <p:sp>
        <p:nvSpPr>
          <p:cNvPr id="12" name="Shape 8"/>
          <p:cNvSpPr/>
          <p:nvPr/>
        </p:nvSpPr>
        <p:spPr>
          <a:xfrm>
            <a:off x="841248" y="2880360"/>
            <a:ext cx="10515600" cy="2286000"/>
          </a:xfrm>
          <a:prstGeom prst="rect">
            <a:avLst>
              <a:gd name="adj" fmla="val 3200"/>
            </a:avLst>
          </a:prstGeom>
          <a:solidFill>
            <a:srgbClr val="EAF6FC"/>
          </a:solidFill>
          <a:ln/>
        </p:spPr>
      </p:sp>
      <p:sp>
        <p:nvSpPr>
          <p:cNvPr id="13" name="Shape 9"/>
          <p:cNvSpPr/>
          <p:nvPr/>
        </p:nvSpPr>
        <p:spPr>
          <a:xfrm>
            <a:off x="1143000" y="3200400"/>
            <a:ext cx="502920" cy="502920"/>
          </a:xfrm>
          <a:prstGeom prst="ellipse">
            <a:avLst/>
          </a:prstGeom>
          <a:solidFill>
            <a:srgbClr val="1C6E96"/>
          </a:solidFill>
          <a:ln/>
        </p:spPr>
      </p:sp>
      <p:sp>
        <p:nvSpPr>
          <p:cNvPr id="14" name="Text 10"/>
          <p:cNvSpPr txBox="1"/>
          <p:nvPr/>
        </p:nvSpPr>
        <p:spPr>
          <a:xfrm>
            <a:off x="1143000" y="3200400"/>
            <a:ext cx="502920" cy="50292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a:t>
            </a:r>
            <a:endParaRPr lang="en-US" sz="2000" dirty="0"/>
          </a:p>
        </p:txBody>
      </p:sp>
      <p:sp>
        <p:nvSpPr>
          <p:cNvPr id="15" name="Text 11"/>
          <p:cNvSpPr txBox="1"/>
          <p:nvPr/>
        </p:nvSpPr>
        <p:spPr>
          <a:xfrm>
            <a:off x="1874520" y="3200400"/>
            <a:ext cx="9281160" cy="960120"/>
          </a:xfrm>
          <a:prstGeom prst="rect">
            <a:avLst/>
          </a:prstGeom>
          <a:noFill/>
          <a:ln/>
        </p:spPr>
        <p:txBody>
          <a:bodyPr wrap="square" lIns="0" tIns="0" rIns="0" bIns="0" rtlCol="0" anchor="ctr"/>
          <a:lstStyle/>
          <a:p>
            <a:pPr indent="0" marL="0">
              <a:lnSpc>
                <a:spcPct val="125000"/>
              </a:lnSpc>
              <a:buNone/>
            </a:pPr>
            <a:r>
              <a:rPr lang="en-US" sz="1400" b="1" dirty="0">
                <a:solidFill>
                  <a:srgbClr val="0B3042"/>
                </a:solidFill>
                <a:latin typeface="Calibri" pitchFamily="34" charset="0"/>
                <a:ea typeface="Calibri" pitchFamily="34" charset="-122"/>
                <a:cs typeface="Calibri" pitchFamily="34" charset="-120"/>
              </a:rPr>
              <a:t>Writing with the rubric visibly in mind — mirroring the funder's own language and criterion order — measurably improves scores because it reduces the reviewer's interpretive work.</a:t>
            </a:r>
            <a:endParaRPr lang="en-US" sz="1400" dirty="0"/>
          </a:p>
        </p:txBody>
      </p:sp>
      <p:sp>
        <p:nvSpPr>
          <p:cNvPr id="16" name="Text 12"/>
          <p:cNvSpPr txBox="1"/>
          <p:nvPr/>
        </p:nvSpPr>
        <p:spPr>
          <a:xfrm>
            <a:off x="1874520" y="4160520"/>
            <a:ext cx="9281160" cy="868680"/>
          </a:xfrm>
          <a:prstGeom prst="rect">
            <a:avLst/>
          </a:prstGeom>
          <a:noFill/>
          <a:ln/>
        </p:spPr>
        <p:txBody>
          <a:bodyPr wrap="square" lIns="0" tIns="0" rIns="0" bIns="0" rtlCol="0" anchor="ctr"/>
          <a:lstStyle/>
          <a:p>
            <a:pPr indent="0" marL="0">
              <a:lnSpc>
                <a:spcPct val="125000"/>
              </a:lnSpc>
              <a:buNone/>
            </a:pPr>
            <a:r>
              <a:rPr lang="en-US" sz="1200" dirty="0">
                <a:solidFill>
                  <a:srgbClr val="5B6172"/>
                </a:solidFill>
                <a:latin typeface="Calibri" pitchFamily="34" charset="0"/>
                <a:ea typeface="Calibri" pitchFamily="34" charset="-122"/>
                <a:cs typeface="Calibri" pitchFamily="34" charset="-120"/>
              </a:rPr>
              <a:t>The reviewer should not have to hunt through your narrative to figure out which paragraph answers 'Significance' or 'Sustainability.' Structure and headings that echo the rubric do real work.</a:t>
            </a:r>
            <a:endParaRPr lang="en-US" sz="1200" dirty="0"/>
          </a:p>
        </p:txBody>
      </p:sp>
      <p:sp>
        <p:nvSpPr>
          <p:cNvPr id="17" name="Text 13"/>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3 of 9</a:t>
            </a:r>
            <a:endParaRPr lang="en-US" sz="950" dirty="0"/>
          </a:p>
        </p:txBody>
      </p:sp>
      <p:sp>
        <p:nvSpPr>
          <p:cNvPr id="18" name="Text 14"/>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7 — Learning from Reviewers' Comments &amp; Scoring Rubrics</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7.2</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NIH Review Criteria &amp; the Nine-Point Scale</a:t>
            </a:r>
            <a:endParaRPr lang="en-US" sz="2400" dirty="0"/>
          </a:p>
        </p:txBody>
      </p:sp>
      <p:sp>
        <p:nvSpPr>
          <p:cNvPr id="10" name="Shape 6"/>
          <p:cNvSpPr/>
          <p:nvPr/>
        </p:nvSpPr>
        <p:spPr>
          <a:xfrm>
            <a:off x="841248" y="1417320"/>
            <a:ext cx="10058400" cy="0"/>
          </a:xfrm>
          <a:prstGeom prst="line">
            <a:avLst/>
          </a:prstGeom>
          <a:noFill/>
          <a:ln w="12700">
            <a:solidFill>
              <a:srgbClr val="D8DCE8"/>
            </a:solidFill>
            <a:prstDash val="solid"/>
          </a:ln>
        </p:spPr>
      </p:sp>
      <p:sp>
        <p:nvSpPr>
          <p:cNvPr id="11" name="Text 7"/>
          <p:cNvSpPr txBox="1"/>
          <p:nvPr/>
        </p:nvSpPr>
        <p:spPr>
          <a:xfrm>
            <a:off x="841248" y="1536192"/>
            <a:ext cx="10515600" cy="411480"/>
          </a:xfrm>
          <a:prstGeom prst="rect">
            <a:avLst/>
          </a:prstGeom>
          <a:noFill/>
          <a:ln/>
        </p:spPr>
        <p:txBody>
          <a:bodyPr wrap="square" lIns="0" tIns="0" rIns="0" bIns="0" rtlCol="0" anchor="ctr"/>
          <a:lstStyle/>
          <a:p>
            <a:pPr indent="0" marL="0">
              <a:buNone/>
            </a:pPr>
            <a:r>
              <a:rPr lang="en-US" sz="1150" i="1" dirty="0">
                <a:solidFill>
                  <a:srgbClr val="5B6172"/>
                </a:solidFill>
                <a:latin typeface="Calibri" pitchFamily="34" charset="0"/>
                <a:ea typeface="Calibri" pitchFamily="34" charset="-122"/>
                <a:cs typeface="Calibri" pitchFamily="34" charset="-120"/>
              </a:rPr>
              <a:t>1 = exceptional, 9 = poor. Simplified Peer Review Framework (applications due Jan 2025+) reorganizes five criteria into three factors.</a:t>
            </a:r>
            <a:endParaRPr lang="en-US" sz="115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41248" y="2011680"/>
          <a:ext cx="10515600" cy="3108960"/>
        </p:xfrm>
        <a:graphic>
          <a:graphicData uri="http://schemas.openxmlformats.org/drawingml/2006/table">
            <a:tbl>
              <a:tblPr/>
              <a:tblGrid>
                <a:gridCol w="2651760"/>
                <a:gridCol w="5760720"/>
                <a:gridCol w="2103120"/>
              </a:tblGrid>
              <a:tr h="444137">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Criterion</a:t>
                      </a:r>
                      <a:endParaRPr lang="en-US" sz="11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0B3042"/>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Reviewers Assess</a:t>
                      </a:r>
                      <a:endParaRPr lang="en-US" sz="11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0B3042"/>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Scored?</a:t>
                      </a:r>
                      <a:endParaRPr lang="en-US" sz="11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0B3042"/>
                    </a:solidFill>
                  </a:tcPr>
                </a:tc>
              </a:tr>
              <a:tr h="444137">
                <a:tc>
                  <a:txBody>
                    <a:bodyPr/>
                    <a:lstStyle/>
                    <a:p>
                      <a:pPr indent="0" marL="0">
                        <a:buNone/>
                      </a:pPr>
                      <a:r>
                        <a:rPr lang="en-US" sz="1000" b="1" dirty="0">
                          <a:solidFill>
                            <a:srgbClr val="0B3042"/>
                          </a:solidFill>
                          <a:latin typeface="Calibri" pitchFamily="34" charset="0"/>
                          <a:ea typeface="Calibri" pitchFamily="34" charset="-122"/>
                          <a:cs typeface="Calibri" pitchFamily="34" charset="-120"/>
                        </a:rPr>
                        <a:t>Significance</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r>
                        <a:rPr lang="en-US" sz="1000" dirty="0">
                          <a:solidFill>
                            <a:srgbClr val="0B3042"/>
                          </a:solidFill>
                          <a:latin typeface="Calibri" pitchFamily="34" charset="0"/>
                          <a:ea typeface="Calibri" pitchFamily="34" charset="-122"/>
                          <a:cs typeface="Calibri" pitchFamily="34" charset="-120"/>
                        </a:rPr>
                        <a:t>Importance of the problem; how the project will advance the field if aims are achieved</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r>
                        <a:rPr lang="en-US" sz="1000" dirty="0">
                          <a:solidFill>
                            <a:srgbClr val="0B3042"/>
                          </a:solidFill>
                          <a:latin typeface="Calibri" pitchFamily="34" charset="0"/>
                          <a:ea typeface="Calibri" pitchFamily="34" charset="-122"/>
                          <a:cs typeface="Calibri" pitchFamily="34" charset="-120"/>
                        </a:rPr>
                        <a:t>1–9 scale</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r>
              <a:tr h="444137">
                <a:tc>
                  <a:txBody>
                    <a:bodyPr/>
                    <a:lstStyle/>
                    <a:p>
                      <a:pPr indent="0" marL="0">
                        <a:buNone/>
                      </a:pPr>
                      <a:r>
                        <a:rPr lang="en-US" sz="1000" b="1" dirty="0">
                          <a:solidFill>
                            <a:srgbClr val="0B3042"/>
                          </a:solidFill>
                          <a:latin typeface="Calibri" pitchFamily="34" charset="0"/>
                          <a:ea typeface="Calibri" pitchFamily="34" charset="-122"/>
                          <a:cs typeface="Calibri" pitchFamily="34" charset="-120"/>
                        </a:rPr>
                        <a:t>Investigator(s)</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c>
                  <a:txBody>
                    <a:bodyPr/>
                    <a:lstStyle/>
                    <a:p>
                      <a:pPr indent="0" marL="0">
                        <a:buNone/>
                      </a:pPr>
                      <a:r>
                        <a:rPr lang="en-US" sz="1000" dirty="0">
                          <a:solidFill>
                            <a:srgbClr val="0B3042"/>
                          </a:solidFill>
                          <a:latin typeface="Calibri" pitchFamily="34" charset="0"/>
                          <a:ea typeface="Calibri" pitchFamily="34" charset="-122"/>
                          <a:cs typeface="Calibri" pitchFamily="34" charset="-120"/>
                        </a:rPr>
                        <a:t>Training, track record, and complementary expertise of the team</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c>
                  <a:txBody>
                    <a:bodyPr/>
                    <a:lstStyle/>
                    <a:p>
                      <a:pPr indent="0" marL="0">
                        <a:buNone/>
                      </a:pPr>
                      <a:r>
                        <a:rPr lang="en-US" sz="1000" dirty="0">
                          <a:solidFill>
                            <a:srgbClr val="0B3042"/>
                          </a:solidFill>
                          <a:latin typeface="Calibri" pitchFamily="34" charset="0"/>
                          <a:ea typeface="Calibri" pitchFamily="34" charset="-122"/>
                          <a:cs typeface="Calibri" pitchFamily="34" charset="-120"/>
                        </a:rPr>
                        <a:t>1–9 scale</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r>
              <a:tr h="444137">
                <a:tc>
                  <a:txBody>
                    <a:bodyPr/>
                    <a:lstStyle/>
                    <a:p>
                      <a:pPr indent="0" marL="0">
                        <a:buNone/>
                      </a:pPr>
                      <a:r>
                        <a:rPr lang="en-US" sz="1000" b="1" dirty="0">
                          <a:solidFill>
                            <a:srgbClr val="0B3042"/>
                          </a:solidFill>
                          <a:latin typeface="Calibri" pitchFamily="34" charset="0"/>
                          <a:ea typeface="Calibri" pitchFamily="34" charset="-122"/>
                          <a:cs typeface="Calibri" pitchFamily="34" charset="-120"/>
                        </a:rPr>
                        <a:t>Innovation</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r>
                        <a:rPr lang="en-US" sz="1000" dirty="0">
                          <a:solidFill>
                            <a:srgbClr val="0B3042"/>
                          </a:solidFill>
                          <a:latin typeface="Calibri" pitchFamily="34" charset="0"/>
                          <a:ea typeface="Calibri" pitchFamily="34" charset="-122"/>
                          <a:cs typeface="Calibri" pitchFamily="34" charset="-120"/>
                        </a:rPr>
                        <a:t>Novelty of concepts, approaches, methods, or interventions</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r>
                        <a:rPr lang="en-US" sz="1000" dirty="0">
                          <a:solidFill>
                            <a:srgbClr val="0B3042"/>
                          </a:solidFill>
                          <a:latin typeface="Calibri" pitchFamily="34" charset="0"/>
                          <a:ea typeface="Calibri" pitchFamily="34" charset="-122"/>
                          <a:cs typeface="Calibri" pitchFamily="34" charset="-120"/>
                        </a:rPr>
                        <a:t>1–9 scale</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r>
              <a:tr h="444137">
                <a:tc>
                  <a:txBody>
                    <a:bodyPr/>
                    <a:lstStyle/>
                    <a:p>
                      <a:pPr indent="0" marL="0">
                        <a:buNone/>
                      </a:pPr>
                      <a:r>
                        <a:rPr lang="en-US" sz="1000" b="1" dirty="0">
                          <a:solidFill>
                            <a:srgbClr val="0B3042"/>
                          </a:solidFill>
                          <a:latin typeface="Calibri" pitchFamily="34" charset="0"/>
                          <a:ea typeface="Calibri" pitchFamily="34" charset="-122"/>
                          <a:cs typeface="Calibri" pitchFamily="34" charset="-120"/>
                        </a:rPr>
                        <a:t>Approach</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c>
                  <a:txBody>
                    <a:bodyPr/>
                    <a:lstStyle/>
                    <a:p>
                      <a:pPr indent="0" marL="0">
                        <a:buNone/>
                      </a:pPr>
                      <a:r>
                        <a:rPr lang="en-US" sz="1000" dirty="0">
                          <a:solidFill>
                            <a:srgbClr val="0B3042"/>
                          </a:solidFill>
                          <a:latin typeface="Calibri" pitchFamily="34" charset="0"/>
                          <a:ea typeface="Calibri" pitchFamily="34" charset="-122"/>
                          <a:cs typeface="Calibri" pitchFamily="34" charset="-120"/>
                        </a:rPr>
                        <a:t>Scientific/technical rigor, feasibility, design and analysis plan</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c>
                  <a:txBody>
                    <a:bodyPr/>
                    <a:lstStyle/>
                    <a:p>
                      <a:pPr indent="0" marL="0">
                        <a:buNone/>
                      </a:pPr>
                      <a:r>
                        <a:rPr lang="en-US" sz="1000" dirty="0">
                          <a:solidFill>
                            <a:srgbClr val="0B3042"/>
                          </a:solidFill>
                          <a:latin typeface="Calibri" pitchFamily="34" charset="0"/>
                          <a:ea typeface="Calibri" pitchFamily="34" charset="-122"/>
                          <a:cs typeface="Calibri" pitchFamily="34" charset="-120"/>
                        </a:rPr>
                        <a:t>1–9 scale</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EAF6FC"/>
                    </a:solidFill>
                  </a:tcPr>
                </a:tc>
              </a:tr>
              <a:tr h="444137">
                <a:tc>
                  <a:txBody>
                    <a:bodyPr/>
                    <a:lstStyle/>
                    <a:p>
                      <a:pPr indent="0" marL="0">
                        <a:buNone/>
                      </a:pPr>
                      <a:r>
                        <a:rPr lang="en-US" sz="1000" b="1" dirty="0">
                          <a:solidFill>
                            <a:srgbClr val="0B3042"/>
                          </a:solidFill>
                          <a:latin typeface="Calibri" pitchFamily="34" charset="0"/>
                          <a:ea typeface="Calibri" pitchFamily="34" charset="-122"/>
                          <a:cs typeface="Calibri" pitchFamily="34" charset="-120"/>
                        </a:rPr>
                        <a:t>Environment</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r>
                        <a:rPr lang="en-US" sz="1000" dirty="0">
                          <a:solidFill>
                            <a:srgbClr val="0B3042"/>
                          </a:solidFill>
                          <a:latin typeface="Calibri" pitchFamily="34" charset="0"/>
                          <a:ea typeface="Calibri" pitchFamily="34" charset="-122"/>
                          <a:cs typeface="Calibri" pitchFamily="34" charset="-120"/>
                        </a:rPr>
                        <a:t>Institutional support, resources, and infrastructure available to the team</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c>
                  <a:txBody>
                    <a:bodyPr/>
                    <a:lstStyle/>
                    <a:p>
                      <a:pPr indent="0" marL="0">
                        <a:buNone/>
                      </a:pPr>
                      <a:r>
                        <a:rPr lang="en-US" sz="1000" dirty="0">
                          <a:solidFill>
                            <a:srgbClr val="0B3042"/>
                          </a:solidFill>
                          <a:latin typeface="Calibri" pitchFamily="34" charset="0"/>
                          <a:ea typeface="Calibri" pitchFamily="34" charset="-122"/>
                          <a:cs typeface="Calibri" pitchFamily="34" charset="-120"/>
                        </a:rPr>
                        <a:t>1–9 scale</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FFF"/>
                    </a:solidFill>
                  </a:tcPr>
                </a:tc>
              </a:tr>
              <a:tr h="444137">
                <a:tc>
                  <a:txBody>
                    <a:bodyPr/>
                    <a:lstStyle/>
                    <a:p>
                      <a:pPr indent="0" marL="0">
                        <a:buNone/>
                      </a:pPr>
                      <a:r>
                        <a:rPr lang="en-US" sz="1000" b="1" dirty="0">
                          <a:solidFill>
                            <a:srgbClr val="0B3042"/>
                          </a:solidFill>
                          <a:latin typeface="Calibri" pitchFamily="34" charset="0"/>
                          <a:ea typeface="Calibri" pitchFamily="34" charset="-122"/>
                          <a:cs typeface="Calibri" pitchFamily="34" charset="-120"/>
                        </a:rPr>
                        <a:t>Additional Review Criteria</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6DC"/>
                    </a:solidFill>
                  </a:tcPr>
                </a:tc>
                <a:tc>
                  <a:txBody>
                    <a:bodyPr/>
                    <a:lstStyle/>
                    <a:p>
                      <a:pPr indent="0" marL="0">
                        <a:buNone/>
                      </a:pPr>
                      <a:r>
                        <a:rPr lang="en-US" sz="1000" i="1" dirty="0">
                          <a:solidFill>
                            <a:srgbClr val="0B3042"/>
                          </a:solidFill>
                          <a:latin typeface="Calibri" pitchFamily="34" charset="0"/>
                          <a:ea typeface="Calibri" pitchFamily="34" charset="-122"/>
                          <a:cs typeface="Calibri" pitchFamily="34" charset="-120"/>
                        </a:rPr>
                        <a:t>Protection of human subjects; inclusion of women, minorities, children; biohazards</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6DC"/>
                    </a:solidFill>
                  </a:tcPr>
                </a:tc>
                <a:tc>
                  <a:txBody>
                    <a:bodyPr/>
                    <a:lstStyle/>
                    <a:p>
                      <a:pPr indent="0" marL="0">
                        <a:buNone/>
                      </a:pPr>
                      <a:r>
                        <a:rPr lang="en-US" sz="1000" i="1" dirty="0">
                          <a:solidFill>
                            <a:srgbClr val="0B3042"/>
                          </a:solidFill>
                          <a:latin typeface="Calibri" pitchFamily="34" charset="0"/>
                          <a:ea typeface="Calibri" pitchFamily="34" charset="-122"/>
                          <a:cs typeface="Calibri" pitchFamily="34" charset="-120"/>
                        </a:rPr>
                        <a:t>Not scored</a:t>
                      </a:r>
                      <a:endParaRPr lang="en-US" sz="1000" dirty="0">
                        <a:latin typeface="Calibri" charset="0"/>
                        <a:ea typeface="Calibri" charset="0"/>
                        <a:cs typeface="Calibri" charset="0"/>
                      </a:endParaRPr>
                    </a:p>
                  </a:txBody>
                  <a:tcPr marL="91440" marR="91440" marT="45720" marB="45720" anchor="ctr">
                    <a:lnL w="9525" cap="flat" cmpd="sng" algn="ctr">
                      <a:solidFill>
                        <a:srgbClr val="D8DCE8"/>
                      </a:solidFill>
                      <a:prstDash val="solid"/>
                      <a:round/>
                      <a:headEnd type="none" w="med" len="med"/>
                      <a:tailEnd type="none" w="med" len="med"/>
                    </a:lnL>
                    <a:lnR w="9525" cap="flat" cmpd="sng" algn="ctr">
                      <a:solidFill>
                        <a:srgbClr val="D8DCE8"/>
                      </a:solidFill>
                      <a:prstDash val="solid"/>
                      <a:round/>
                      <a:headEnd type="none" w="med" len="med"/>
                      <a:tailEnd type="none" w="med" len="med"/>
                    </a:lnR>
                    <a:lnT w="9525" cap="flat" cmpd="sng" algn="ctr">
                      <a:solidFill>
                        <a:srgbClr val="D8DCE8"/>
                      </a:solidFill>
                      <a:prstDash val="solid"/>
                      <a:round/>
                      <a:headEnd type="none" w="med" len="med"/>
                      <a:tailEnd type="none" w="med" len="med"/>
                    </a:lnT>
                    <a:lnB w="9525" cap="flat" cmpd="sng" algn="ctr">
                      <a:solidFill>
                        <a:srgbClr val="D8DCE8"/>
                      </a:solidFill>
                      <a:prstDash val="solid"/>
                      <a:round/>
                      <a:headEnd type="none" w="med" len="med"/>
                      <a:tailEnd type="none" w="med" len="med"/>
                    </a:lnB>
                    <a:solidFill>
                      <a:srgbClr val="FFF6DC"/>
                    </a:solidFill>
                  </a:tcPr>
                </a:tc>
              </a:tr>
            </a:tbl>
          </a:graphicData>
        </a:graphic>
      </p:graphicFrame>
      <p:sp>
        <p:nvSpPr>
          <p:cNvPr id="13" name="Text 8"/>
          <p:cNvSpPr txBox="1"/>
          <p:nvPr/>
        </p:nvSpPr>
        <p:spPr>
          <a:xfrm>
            <a:off x="841248" y="5166360"/>
            <a:ext cx="10424160" cy="256032"/>
          </a:xfrm>
          <a:prstGeom prst="rect">
            <a:avLst/>
          </a:prstGeom>
          <a:noFill/>
          <a:ln/>
        </p:spPr>
        <p:txBody>
          <a:bodyPr wrap="square" lIns="0" tIns="0" rIns="0" bIns="0" rtlCol="0" anchor="ctr"/>
          <a:lstStyle/>
          <a:p>
            <a:pPr indent="0" marL="0">
              <a:buNone/>
            </a:pPr>
            <a:r>
              <a:rPr lang="en-US" sz="1050" i="1" dirty="0">
                <a:solidFill>
                  <a:srgbClr val="5B6172"/>
                </a:solidFill>
                <a:latin typeface="Calibri" pitchFamily="34" charset="0"/>
                <a:ea typeface="Calibri" pitchFamily="34" charset="-122"/>
                <a:cs typeface="Calibri" pitchFamily="34" charset="-120"/>
              </a:rPr>
              <a:t>A score of 5 = average, fundable-quality. Use the full 1–9 range — don't cluster at the middle.</a:t>
            </a:r>
            <a:endParaRPr lang="en-US" sz="1050" dirty="0"/>
          </a:p>
        </p:txBody>
      </p:sp>
      <p:sp>
        <p:nvSpPr>
          <p:cNvPr id="14" name="Text 9"/>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4 of 9</a:t>
            </a:r>
            <a:endParaRPr lang="en-US" sz="950" dirty="0"/>
          </a:p>
        </p:txBody>
      </p:sp>
      <p:sp>
        <p:nvSpPr>
          <p:cNvPr id="15" name="Text 10"/>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7 — Learning from Reviewers' Comments &amp; Scoring Rubrics</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7.3</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Global Fund Technical Review Panel (TRP) Criteria</a:t>
            </a:r>
            <a:endParaRPr lang="en-US" sz="2400" dirty="0"/>
          </a:p>
        </p:txBody>
      </p:sp>
      <p:sp>
        <p:nvSpPr>
          <p:cNvPr id="10" name="Shape 6"/>
          <p:cNvSpPr/>
          <p:nvPr/>
        </p:nvSpPr>
        <p:spPr>
          <a:xfrm>
            <a:off x="841248" y="1417320"/>
            <a:ext cx="10058400" cy="0"/>
          </a:xfrm>
          <a:prstGeom prst="line">
            <a:avLst/>
          </a:prstGeom>
          <a:noFill/>
          <a:ln w="12700">
            <a:solidFill>
              <a:srgbClr val="D8DCE8"/>
            </a:solidFill>
            <a:prstDash val="solid"/>
          </a:ln>
        </p:spPr>
      </p:sp>
      <p:sp>
        <p:nvSpPr>
          <p:cNvPr id="11" name="Text 7"/>
          <p:cNvSpPr txBox="1"/>
          <p:nvPr/>
        </p:nvSpPr>
        <p:spPr>
          <a:xfrm>
            <a:off x="841248" y="1536192"/>
            <a:ext cx="10515600" cy="457200"/>
          </a:xfrm>
          <a:prstGeom prst="rect">
            <a:avLst/>
          </a:prstGeom>
          <a:noFill/>
          <a:ln/>
        </p:spPr>
        <p:txBody>
          <a:bodyPr wrap="square" lIns="0" tIns="0" rIns="0" bIns="0" rtlCol="0" anchor="ctr"/>
          <a:lstStyle/>
          <a:p>
            <a:pPr indent="0" marL="0">
              <a:lnSpc>
                <a:spcPct val="115000"/>
              </a:lnSpc>
              <a:buNone/>
            </a:pPr>
            <a:r>
              <a:rPr lang="en-US" sz="1200" i="1" dirty="0">
                <a:solidFill>
                  <a:srgbClr val="5B6172"/>
                </a:solidFill>
                <a:latin typeface="Calibri" pitchFamily="34" charset="0"/>
                <a:ea typeface="Calibri" pitchFamily="34" charset="-122"/>
                <a:cs typeface="Calibri" pitchFamily="34" charset="-120"/>
              </a:rPr>
              <a:t>An independent panel of disease, health-systems, gender and financing experts assesses funding requests against the Global Fund Strategy (2023–2028).</a:t>
            </a:r>
            <a:endParaRPr lang="en-US" sz="1200" dirty="0"/>
          </a:p>
        </p:txBody>
      </p:sp>
      <p:sp>
        <p:nvSpPr>
          <p:cNvPr id="12" name="Shape 8"/>
          <p:cNvSpPr/>
          <p:nvPr/>
        </p:nvSpPr>
        <p:spPr>
          <a:xfrm>
            <a:off x="841248" y="1965960"/>
            <a:ext cx="2651760" cy="475488"/>
          </a:xfrm>
          <a:prstGeom prst="rect">
            <a:avLst/>
          </a:prstGeom>
          <a:solidFill>
            <a:srgbClr val="0B3042"/>
          </a:solidFill>
          <a:ln/>
        </p:spPr>
      </p:sp>
      <p:sp>
        <p:nvSpPr>
          <p:cNvPr id="13" name="Text 9"/>
          <p:cNvSpPr txBox="1"/>
          <p:nvPr/>
        </p:nvSpPr>
        <p:spPr>
          <a:xfrm>
            <a:off x="841248" y="1965960"/>
            <a:ext cx="2651760" cy="475488"/>
          </a:xfrm>
          <a:prstGeom prst="rect">
            <a:avLst/>
          </a:prstGeom>
          <a:noFill/>
          <a:ln/>
        </p:spPr>
        <p:txBody>
          <a:bodyPr wrap="square" lIns="635" tIns="635" rIns="635" bIns="635"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Strategic Focus</a:t>
            </a:r>
            <a:endParaRPr lang="en-US" sz="1100" dirty="0"/>
          </a:p>
        </p:txBody>
      </p:sp>
      <p:sp>
        <p:nvSpPr>
          <p:cNvPr id="14" name="Text 10"/>
          <p:cNvSpPr txBox="1"/>
          <p:nvPr/>
        </p:nvSpPr>
        <p:spPr>
          <a:xfrm>
            <a:off x="3657600" y="1965960"/>
            <a:ext cx="7680960" cy="475488"/>
          </a:xfrm>
          <a:prstGeom prst="rect">
            <a:avLst/>
          </a:prstGeom>
          <a:noFill/>
          <a:ln/>
        </p:spPr>
        <p:txBody>
          <a:bodyPr wrap="square" lIns="0" tIns="0" rIns="0" bIns="0" rtlCol="0" anchor="ctr"/>
          <a:lstStyle/>
          <a:p>
            <a:pPr indent="0" marL="0">
              <a:buNone/>
            </a:pPr>
            <a:r>
              <a:rPr lang="en-US" sz="1050" dirty="0">
                <a:solidFill>
                  <a:srgbClr val="0B3042"/>
                </a:solidFill>
                <a:latin typeface="Calibri" pitchFamily="34" charset="0"/>
                <a:ea typeface="Calibri" pitchFamily="34" charset="-122"/>
                <a:cs typeface="Calibri" pitchFamily="34" charset="-120"/>
              </a:rPr>
              <a:t>Is the request aligned with the national disease strategy and the Global Fund Strategy 2023–2028?</a:t>
            </a:r>
            <a:endParaRPr lang="en-US" sz="1050" dirty="0"/>
          </a:p>
        </p:txBody>
      </p:sp>
      <p:sp>
        <p:nvSpPr>
          <p:cNvPr id="15" name="Shape 11"/>
          <p:cNvSpPr/>
          <p:nvPr/>
        </p:nvSpPr>
        <p:spPr>
          <a:xfrm>
            <a:off x="841248" y="2496312"/>
            <a:ext cx="2651760" cy="475488"/>
          </a:xfrm>
          <a:prstGeom prst="rect">
            <a:avLst/>
          </a:prstGeom>
          <a:solidFill>
            <a:srgbClr val="1A506A"/>
          </a:solidFill>
          <a:ln/>
        </p:spPr>
      </p:sp>
      <p:sp>
        <p:nvSpPr>
          <p:cNvPr id="16" name="Text 12"/>
          <p:cNvSpPr txBox="1"/>
          <p:nvPr/>
        </p:nvSpPr>
        <p:spPr>
          <a:xfrm>
            <a:off x="841248" y="2496312"/>
            <a:ext cx="2651760" cy="475488"/>
          </a:xfrm>
          <a:prstGeom prst="rect">
            <a:avLst/>
          </a:prstGeom>
          <a:noFill/>
          <a:ln/>
        </p:spPr>
        <p:txBody>
          <a:bodyPr wrap="square" lIns="635" tIns="635" rIns="635" bIns="635"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Technical Soundness</a:t>
            </a:r>
            <a:endParaRPr lang="en-US" sz="1100" dirty="0"/>
          </a:p>
        </p:txBody>
      </p:sp>
      <p:sp>
        <p:nvSpPr>
          <p:cNvPr id="17" name="Text 13"/>
          <p:cNvSpPr txBox="1"/>
          <p:nvPr/>
        </p:nvSpPr>
        <p:spPr>
          <a:xfrm>
            <a:off x="3657600" y="2496312"/>
            <a:ext cx="7680960" cy="475488"/>
          </a:xfrm>
          <a:prstGeom prst="rect">
            <a:avLst/>
          </a:prstGeom>
          <a:noFill/>
          <a:ln/>
        </p:spPr>
        <p:txBody>
          <a:bodyPr wrap="square" lIns="0" tIns="0" rIns="0" bIns="0" rtlCol="0" anchor="ctr"/>
          <a:lstStyle/>
          <a:p>
            <a:pPr indent="0" marL="0">
              <a:buNone/>
            </a:pPr>
            <a:r>
              <a:rPr lang="en-US" sz="1050" dirty="0">
                <a:solidFill>
                  <a:srgbClr val="0B3042"/>
                </a:solidFill>
                <a:latin typeface="Calibri" pitchFamily="34" charset="0"/>
                <a:ea typeface="Calibri" pitchFamily="34" charset="-122"/>
                <a:cs typeface="Calibri" pitchFamily="34" charset="-120"/>
              </a:rPr>
              <a:t>Are proposed interventions evidence-based, feasible, and matched to the epidemiological and health-system context?</a:t>
            </a:r>
            <a:endParaRPr lang="en-US" sz="1050" dirty="0"/>
          </a:p>
        </p:txBody>
      </p:sp>
      <p:sp>
        <p:nvSpPr>
          <p:cNvPr id="18" name="Shape 14"/>
          <p:cNvSpPr/>
          <p:nvPr/>
        </p:nvSpPr>
        <p:spPr>
          <a:xfrm>
            <a:off x="841248" y="3026664"/>
            <a:ext cx="2651760" cy="475488"/>
          </a:xfrm>
          <a:prstGeom prst="rect">
            <a:avLst/>
          </a:prstGeom>
          <a:solidFill>
            <a:srgbClr val="297091"/>
          </a:solidFill>
          <a:ln/>
        </p:spPr>
      </p:sp>
      <p:sp>
        <p:nvSpPr>
          <p:cNvPr id="19" name="Text 15"/>
          <p:cNvSpPr txBox="1"/>
          <p:nvPr/>
        </p:nvSpPr>
        <p:spPr>
          <a:xfrm>
            <a:off x="841248" y="3026664"/>
            <a:ext cx="2651760" cy="475488"/>
          </a:xfrm>
          <a:prstGeom prst="rect">
            <a:avLst/>
          </a:prstGeom>
          <a:noFill/>
          <a:ln/>
        </p:spPr>
        <p:txBody>
          <a:bodyPr wrap="square" lIns="635" tIns="635" rIns="635" bIns="635"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Potential for Impact</a:t>
            </a:r>
            <a:endParaRPr lang="en-US" sz="1100" dirty="0"/>
          </a:p>
        </p:txBody>
      </p:sp>
      <p:sp>
        <p:nvSpPr>
          <p:cNvPr id="20" name="Text 16"/>
          <p:cNvSpPr txBox="1"/>
          <p:nvPr/>
        </p:nvSpPr>
        <p:spPr>
          <a:xfrm>
            <a:off x="3657600" y="3026664"/>
            <a:ext cx="7680960" cy="475488"/>
          </a:xfrm>
          <a:prstGeom prst="rect">
            <a:avLst/>
          </a:prstGeom>
          <a:noFill/>
          <a:ln/>
        </p:spPr>
        <p:txBody>
          <a:bodyPr wrap="square" lIns="0" tIns="0" rIns="0" bIns="0" rtlCol="0" anchor="ctr"/>
          <a:lstStyle/>
          <a:p>
            <a:pPr indent="0" marL="0">
              <a:buNone/>
            </a:pPr>
            <a:r>
              <a:rPr lang="en-US" sz="1050" dirty="0">
                <a:solidFill>
                  <a:srgbClr val="0B3042"/>
                </a:solidFill>
                <a:latin typeface="Calibri" pitchFamily="34" charset="0"/>
                <a:ea typeface="Calibri" pitchFamily="34" charset="-122"/>
                <a:cs typeface="Calibri" pitchFamily="34" charset="-120"/>
              </a:rPr>
              <a:t>Will the investment plausibly move key HIV/TB/malaria and health-system outcomes?</a:t>
            </a:r>
            <a:endParaRPr lang="en-US" sz="1050" dirty="0"/>
          </a:p>
        </p:txBody>
      </p:sp>
      <p:sp>
        <p:nvSpPr>
          <p:cNvPr id="21" name="Shape 17"/>
          <p:cNvSpPr/>
          <p:nvPr/>
        </p:nvSpPr>
        <p:spPr>
          <a:xfrm>
            <a:off x="841248" y="3557016"/>
            <a:ext cx="2651760" cy="475488"/>
          </a:xfrm>
          <a:prstGeom prst="rect">
            <a:avLst/>
          </a:prstGeom>
          <a:solidFill>
            <a:srgbClr val="3790B9"/>
          </a:solidFill>
          <a:ln/>
        </p:spPr>
      </p:sp>
      <p:sp>
        <p:nvSpPr>
          <p:cNvPr id="22" name="Text 18"/>
          <p:cNvSpPr txBox="1"/>
          <p:nvPr/>
        </p:nvSpPr>
        <p:spPr>
          <a:xfrm>
            <a:off x="841248" y="3557016"/>
            <a:ext cx="2651760" cy="475488"/>
          </a:xfrm>
          <a:prstGeom prst="rect">
            <a:avLst/>
          </a:prstGeom>
          <a:noFill/>
          <a:ln/>
        </p:spPr>
        <p:txBody>
          <a:bodyPr wrap="square" lIns="635" tIns="635" rIns="635" bIns="635"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Sustainability</a:t>
            </a:r>
            <a:endParaRPr lang="en-US" sz="1100" dirty="0"/>
          </a:p>
        </p:txBody>
      </p:sp>
      <p:sp>
        <p:nvSpPr>
          <p:cNvPr id="23" name="Text 19"/>
          <p:cNvSpPr txBox="1"/>
          <p:nvPr/>
        </p:nvSpPr>
        <p:spPr>
          <a:xfrm>
            <a:off x="3657600" y="3557016"/>
            <a:ext cx="7680960" cy="475488"/>
          </a:xfrm>
          <a:prstGeom prst="rect">
            <a:avLst/>
          </a:prstGeom>
          <a:noFill/>
          <a:ln/>
        </p:spPr>
        <p:txBody>
          <a:bodyPr wrap="square" lIns="0" tIns="0" rIns="0" bIns="0" rtlCol="0" anchor="ctr"/>
          <a:lstStyle/>
          <a:p>
            <a:pPr indent="0" marL="0">
              <a:buNone/>
            </a:pPr>
            <a:r>
              <a:rPr lang="en-US" sz="1050" dirty="0">
                <a:solidFill>
                  <a:srgbClr val="0B3042"/>
                </a:solidFill>
                <a:latin typeface="Calibri" pitchFamily="34" charset="0"/>
                <a:ea typeface="Calibri" pitchFamily="34" charset="-122"/>
                <a:cs typeface="Calibri" pitchFamily="34" charset="-120"/>
              </a:rPr>
              <a:t>Is there a credible transition and co-financing pathway once external funding ends?</a:t>
            </a:r>
            <a:endParaRPr lang="en-US" sz="1050" dirty="0"/>
          </a:p>
        </p:txBody>
      </p:sp>
      <p:sp>
        <p:nvSpPr>
          <p:cNvPr id="24" name="Shape 20"/>
          <p:cNvSpPr/>
          <p:nvPr/>
        </p:nvSpPr>
        <p:spPr>
          <a:xfrm>
            <a:off x="841248" y="4087368"/>
            <a:ext cx="2651760" cy="475488"/>
          </a:xfrm>
          <a:prstGeom prst="rect">
            <a:avLst/>
          </a:prstGeom>
          <a:solidFill>
            <a:srgbClr val="46B0E0"/>
          </a:solidFill>
          <a:ln/>
        </p:spPr>
      </p:sp>
      <p:sp>
        <p:nvSpPr>
          <p:cNvPr id="25" name="Text 21"/>
          <p:cNvSpPr txBox="1"/>
          <p:nvPr/>
        </p:nvSpPr>
        <p:spPr>
          <a:xfrm>
            <a:off x="841248" y="4087368"/>
            <a:ext cx="2651760" cy="475488"/>
          </a:xfrm>
          <a:prstGeom prst="rect">
            <a:avLst/>
          </a:prstGeom>
          <a:noFill/>
          <a:ln/>
        </p:spPr>
        <p:txBody>
          <a:bodyPr wrap="square" lIns="635" tIns="635" rIns="635" bIns="635" rtlCol="0" anchor="ctr"/>
          <a:lstStyle/>
          <a:p>
            <a:pPr algn="ctr" indent="0" marL="0">
              <a:buNone/>
            </a:pPr>
            <a:r>
              <a:rPr lang="en-US" sz="1100" b="1" dirty="0">
                <a:solidFill>
                  <a:srgbClr val="FFFFFF"/>
                </a:solidFill>
                <a:latin typeface="Cambria" pitchFamily="34" charset="0"/>
                <a:ea typeface="Cambria" pitchFamily="34" charset="-122"/>
                <a:cs typeface="Cambria" pitchFamily="34" charset="-120"/>
              </a:rPr>
              <a:t>Value for Money</a:t>
            </a:r>
            <a:endParaRPr lang="en-US" sz="1100" dirty="0"/>
          </a:p>
        </p:txBody>
      </p:sp>
      <p:sp>
        <p:nvSpPr>
          <p:cNvPr id="26" name="Text 22"/>
          <p:cNvSpPr txBox="1"/>
          <p:nvPr/>
        </p:nvSpPr>
        <p:spPr>
          <a:xfrm>
            <a:off x="3657600" y="4087368"/>
            <a:ext cx="7680960" cy="475488"/>
          </a:xfrm>
          <a:prstGeom prst="rect">
            <a:avLst/>
          </a:prstGeom>
          <a:noFill/>
          <a:ln/>
        </p:spPr>
        <p:txBody>
          <a:bodyPr wrap="square" lIns="0" tIns="0" rIns="0" bIns="0" rtlCol="0" anchor="ctr"/>
          <a:lstStyle/>
          <a:p>
            <a:pPr indent="0" marL="0">
              <a:buNone/>
            </a:pPr>
            <a:r>
              <a:rPr lang="en-US" sz="1050" dirty="0">
                <a:solidFill>
                  <a:srgbClr val="0B3042"/>
                </a:solidFill>
                <a:latin typeface="Calibri" pitchFamily="34" charset="0"/>
                <a:ea typeface="Calibri" pitchFamily="34" charset="-122"/>
                <a:cs typeface="Calibri" pitchFamily="34" charset="-120"/>
              </a:rPr>
              <a:t>Is the requested budget efficient relative to expected coverage and outcomes?</a:t>
            </a:r>
            <a:endParaRPr lang="en-US" sz="1050" dirty="0"/>
          </a:p>
        </p:txBody>
      </p:sp>
      <p:sp>
        <p:nvSpPr>
          <p:cNvPr id="27" name="Shape 23"/>
          <p:cNvSpPr/>
          <p:nvPr/>
        </p:nvSpPr>
        <p:spPr>
          <a:xfrm>
            <a:off x="841248" y="4663440"/>
            <a:ext cx="10515600" cy="512064"/>
          </a:xfrm>
          <a:prstGeom prst="rect">
            <a:avLst>
              <a:gd name="adj" fmla="val 10714"/>
            </a:avLst>
          </a:prstGeom>
          <a:solidFill>
            <a:srgbClr val="EAF6FC"/>
          </a:solidFill>
          <a:ln/>
        </p:spPr>
      </p:sp>
      <p:sp>
        <p:nvSpPr>
          <p:cNvPr id="28" name="Text 24"/>
          <p:cNvSpPr txBox="1"/>
          <p:nvPr/>
        </p:nvSpPr>
        <p:spPr>
          <a:xfrm>
            <a:off x="1051560" y="4709160"/>
            <a:ext cx="10058400" cy="420624"/>
          </a:xfrm>
          <a:prstGeom prst="rect">
            <a:avLst/>
          </a:prstGeom>
          <a:noFill/>
          <a:ln/>
        </p:spPr>
        <p:txBody>
          <a:bodyPr wrap="square" lIns="0" tIns="0" rIns="0" bIns="0" rtlCol="0" anchor="ctr"/>
          <a:lstStyle/>
          <a:p>
            <a:pPr indent="0" marL="0">
              <a:lnSpc>
                <a:spcPct val="108000"/>
              </a:lnSpc>
              <a:buNone/>
            </a:pPr>
            <a:r>
              <a:rPr lang="en-US" sz="980" i="1" dirty="0">
                <a:solidFill>
                  <a:srgbClr val="0B3042"/>
                </a:solidFill>
                <a:latin typeface="Calibri" pitchFamily="34" charset="0"/>
                <a:ea typeface="Calibri" pitchFamily="34" charset="-122"/>
                <a:cs typeface="Calibri" pitchFamily="34" charset="-120"/>
              </a:rPr>
              <a:t>TRP members are barred from assisting with proposal development or mock-review workshops while serving and for one year after — mock-panel facilitators must be independent of the funder's actual review body.</a:t>
            </a:r>
            <a:endParaRPr lang="en-US" sz="980" dirty="0"/>
          </a:p>
        </p:txBody>
      </p:sp>
      <p:sp>
        <p:nvSpPr>
          <p:cNvPr id="29" name="Text 25"/>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5 of 9</a:t>
            </a:r>
            <a:endParaRPr lang="en-US" sz="950" dirty="0"/>
          </a:p>
        </p:txBody>
      </p:sp>
      <p:sp>
        <p:nvSpPr>
          <p:cNvPr id="30" name="Text 26"/>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7 — Learning from Reviewers' Comments &amp; Scoring Rubrics</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7.4</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IDRC / CRDI Research Quality Plus (RQ+) Criteria</a:t>
            </a:r>
            <a:endParaRPr lang="en-US" sz="2400" dirty="0"/>
          </a:p>
        </p:txBody>
      </p:sp>
      <p:sp>
        <p:nvSpPr>
          <p:cNvPr id="10" name="Shape 6"/>
          <p:cNvSpPr/>
          <p:nvPr/>
        </p:nvSpPr>
        <p:spPr>
          <a:xfrm>
            <a:off x="841248" y="1417320"/>
            <a:ext cx="10058400" cy="0"/>
          </a:xfrm>
          <a:prstGeom prst="line">
            <a:avLst/>
          </a:prstGeom>
          <a:noFill/>
          <a:ln w="12700">
            <a:solidFill>
              <a:srgbClr val="D8DCE8"/>
            </a:solidFill>
            <a:prstDash val="solid"/>
          </a:ln>
        </p:spPr>
      </p:sp>
      <p:sp>
        <p:nvSpPr>
          <p:cNvPr id="11" name="Text 7"/>
          <p:cNvSpPr txBox="1"/>
          <p:nvPr/>
        </p:nvSpPr>
        <p:spPr>
          <a:xfrm>
            <a:off x="841248" y="1536192"/>
            <a:ext cx="10515600" cy="411480"/>
          </a:xfrm>
          <a:prstGeom prst="rect">
            <a:avLst/>
          </a:prstGeom>
          <a:noFill/>
          <a:ln/>
        </p:spPr>
        <p:txBody>
          <a:bodyPr wrap="square" lIns="0" tIns="0" rIns="0" bIns="0" rtlCol="0" anchor="ctr"/>
          <a:lstStyle/>
          <a:p>
            <a:pPr indent="0" marL="0">
              <a:buNone/>
            </a:pPr>
            <a:r>
              <a:rPr lang="en-US" sz="1250" i="1" dirty="0">
                <a:solidFill>
                  <a:srgbClr val="5B6172"/>
                </a:solidFill>
                <a:latin typeface="Calibri" pitchFamily="34" charset="0"/>
                <a:ea typeface="Calibri" pitchFamily="34" charset="-122"/>
                <a:cs typeface="Calibri" pitchFamily="34" charset="-120"/>
              </a:rPr>
              <a:t>RQ+ treats scientific merit as necessary but not sufficient — it must be combined with legitimacy, relevance, and positioning for use.</a:t>
            </a:r>
            <a:endParaRPr lang="en-US" sz="1250" dirty="0"/>
          </a:p>
        </p:txBody>
      </p:sp>
      <p:sp>
        <p:nvSpPr>
          <p:cNvPr id="12" name="Shape 8"/>
          <p:cNvSpPr/>
          <p:nvPr/>
        </p:nvSpPr>
        <p:spPr>
          <a:xfrm>
            <a:off x="841248" y="2103120"/>
            <a:ext cx="2468880" cy="2148840"/>
          </a:xfrm>
          <a:prstGeom prst="rect">
            <a:avLst>
              <a:gd name="adj" fmla="val 3404"/>
            </a:avLst>
          </a:prstGeom>
          <a:solidFill>
            <a:srgbClr val="EAF6FC"/>
          </a:solidFill>
          <a:ln/>
        </p:spPr>
      </p:sp>
      <p:sp>
        <p:nvSpPr>
          <p:cNvPr id="13" name="Shape 9"/>
          <p:cNvSpPr/>
          <p:nvPr/>
        </p:nvSpPr>
        <p:spPr>
          <a:xfrm>
            <a:off x="841248" y="2103120"/>
            <a:ext cx="2468880" cy="502920"/>
          </a:xfrm>
          <a:prstGeom prst="rect">
            <a:avLst>
              <a:gd name="adj" fmla="val 14545"/>
            </a:avLst>
          </a:prstGeom>
          <a:solidFill>
            <a:srgbClr val="0B3042"/>
          </a:solidFill>
          <a:ln/>
        </p:spPr>
      </p:sp>
      <p:sp>
        <p:nvSpPr>
          <p:cNvPr id="14" name="Text 10"/>
          <p:cNvSpPr txBox="1"/>
          <p:nvPr/>
        </p:nvSpPr>
        <p:spPr>
          <a:xfrm>
            <a:off x="950976" y="2103120"/>
            <a:ext cx="2249424" cy="502920"/>
          </a:xfrm>
          <a:prstGeom prst="rect">
            <a:avLst/>
          </a:prstGeom>
          <a:noFill/>
          <a:ln/>
        </p:spPr>
        <p:txBody>
          <a:bodyPr wrap="square" lIns="0" tIns="0" rIns="0" bIns="0" rtlCol="0" anchor="ctr"/>
          <a:lstStyle/>
          <a:p>
            <a:pPr indent="0" marL="0">
              <a:buNone/>
            </a:pPr>
            <a:r>
              <a:rPr lang="en-US" sz="1150" b="1" dirty="0">
                <a:solidFill>
                  <a:srgbClr val="FFFFFF"/>
                </a:solidFill>
                <a:latin typeface="Cambria" pitchFamily="34" charset="0"/>
                <a:ea typeface="Cambria" pitchFamily="34" charset="-122"/>
                <a:cs typeface="Cambria" pitchFamily="34" charset="-120"/>
              </a:rPr>
              <a:t>Scientific Rigour</a:t>
            </a:r>
            <a:endParaRPr lang="en-US" sz="1150" dirty="0"/>
          </a:p>
        </p:txBody>
      </p:sp>
      <p:sp>
        <p:nvSpPr>
          <p:cNvPr id="15" name="Text 11"/>
          <p:cNvSpPr txBox="1"/>
          <p:nvPr/>
        </p:nvSpPr>
        <p:spPr>
          <a:xfrm>
            <a:off x="978408" y="2743200"/>
            <a:ext cx="2194560" cy="1417320"/>
          </a:xfrm>
          <a:prstGeom prst="rect">
            <a:avLst/>
          </a:prstGeom>
          <a:noFill/>
          <a:ln/>
        </p:spPr>
        <p:txBody>
          <a:bodyPr wrap="square" lIns="0" tIns="0" rIns="0" bIns="0" rtlCol="0" anchor="ctr"/>
          <a:lstStyle/>
          <a:p>
            <a:pPr indent="0" marL="0">
              <a:lnSpc>
                <a:spcPct val="118000"/>
              </a:lnSpc>
              <a:buNone/>
            </a:pPr>
            <a:r>
              <a:rPr lang="en-US" sz="1050" dirty="0">
                <a:solidFill>
                  <a:srgbClr val="0B3042"/>
                </a:solidFill>
                <a:latin typeface="Calibri" pitchFamily="34" charset="0"/>
                <a:ea typeface="Calibri" pitchFamily="34" charset="-122"/>
                <a:cs typeface="Calibri" pitchFamily="34" charset="-120"/>
              </a:rPr>
              <a:t>Technical merit of the design: framing in current knowledge, clear questions, sound data-collection and analysis strategy</a:t>
            </a:r>
            <a:endParaRPr lang="en-US" sz="1050" dirty="0"/>
          </a:p>
        </p:txBody>
      </p:sp>
      <p:sp>
        <p:nvSpPr>
          <p:cNvPr id="16" name="Shape 12"/>
          <p:cNvSpPr/>
          <p:nvPr/>
        </p:nvSpPr>
        <p:spPr>
          <a:xfrm>
            <a:off x="3493008" y="2103120"/>
            <a:ext cx="2468880" cy="2148840"/>
          </a:xfrm>
          <a:prstGeom prst="rect">
            <a:avLst>
              <a:gd name="adj" fmla="val 3404"/>
            </a:avLst>
          </a:prstGeom>
          <a:solidFill>
            <a:srgbClr val="EAF6FC"/>
          </a:solidFill>
          <a:ln/>
        </p:spPr>
      </p:sp>
      <p:sp>
        <p:nvSpPr>
          <p:cNvPr id="17" name="Shape 13"/>
          <p:cNvSpPr/>
          <p:nvPr/>
        </p:nvSpPr>
        <p:spPr>
          <a:xfrm>
            <a:off x="3493008" y="2103120"/>
            <a:ext cx="2468880" cy="502920"/>
          </a:xfrm>
          <a:prstGeom prst="rect">
            <a:avLst>
              <a:gd name="adj" fmla="val 14545"/>
            </a:avLst>
          </a:prstGeom>
          <a:solidFill>
            <a:srgbClr val="1F5B77"/>
          </a:solidFill>
          <a:ln/>
        </p:spPr>
      </p:sp>
      <p:sp>
        <p:nvSpPr>
          <p:cNvPr id="18" name="Text 14"/>
          <p:cNvSpPr txBox="1"/>
          <p:nvPr/>
        </p:nvSpPr>
        <p:spPr>
          <a:xfrm>
            <a:off x="3602736" y="2103120"/>
            <a:ext cx="2249424" cy="502920"/>
          </a:xfrm>
          <a:prstGeom prst="rect">
            <a:avLst/>
          </a:prstGeom>
          <a:noFill/>
          <a:ln/>
        </p:spPr>
        <p:txBody>
          <a:bodyPr wrap="square" lIns="0" tIns="0" rIns="0" bIns="0" rtlCol="0" anchor="ctr"/>
          <a:lstStyle/>
          <a:p>
            <a:pPr indent="0" marL="0">
              <a:buNone/>
            </a:pPr>
            <a:r>
              <a:rPr lang="en-US" sz="1150" b="1" dirty="0">
                <a:solidFill>
                  <a:srgbClr val="FFFFFF"/>
                </a:solidFill>
                <a:latin typeface="Cambria" pitchFamily="34" charset="0"/>
                <a:ea typeface="Cambria" pitchFamily="34" charset="-122"/>
                <a:cs typeface="Cambria" pitchFamily="34" charset="-120"/>
              </a:rPr>
              <a:t>Research Legitimacy</a:t>
            </a:r>
            <a:endParaRPr lang="en-US" sz="1150" dirty="0"/>
          </a:p>
        </p:txBody>
      </p:sp>
      <p:sp>
        <p:nvSpPr>
          <p:cNvPr id="19" name="Text 15"/>
          <p:cNvSpPr txBox="1"/>
          <p:nvPr/>
        </p:nvSpPr>
        <p:spPr>
          <a:xfrm>
            <a:off x="3630168" y="2743200"/>
            <a:ext cx="2194560" cy="1417320"/>
          </a:xfrm>
          <a:prstGeom prst="rect">
            <a:avLst/>
          </a:prstGeom>
          <a:noFill/>
          <a:ln/>
        </p:spPr>
        <p:txBody>
          <a:bodyPr wrap="square" lIns="0" tIns="0" rIns="0" bIns="0" rtlCol="0" anchor="ctr"/>
          <a:lstStyle/>
          <a:p>
            <a:pPr indent="0" marL="0">
              <a:lnSpc>
                <a:spcPct val="118000"/>
              </a:lnSpc>
              <a:buNone/>
            </a:pPr>
            <a:r>
              <a:rPr lang="en-US" sz="1050" dirty="0">
                <a:solidFill>
                  <a:srgbClr val="0B3042"/>
                </a:solidFill>
                <a:latin typeface="Calibri" pitchFamily="34" charset="0"/>
                <a:ea typeface="Calibri" pitchFamily="34" charset="-122"/>
                <a:cs typeface="Calibri" pitchFamily="34" charset="-120"/>
              </a:rPr>
              <a:t>Whether the process fairly accounts for stakeholders' concerns, insights, and values</a:t>
            </a:r>
            <a:endParaRPr lang="en-US" sz="1050" dirty="0"/>
          </a:p>
        </p:txBody>
      </p:sp>
      <p:sp>
        <p:nvSpPr>
          <p:cNvPr id="20" name="Shape 16"/>
          <p:cNvSpPr/>
          <p:nvPr/>
        </p:nvSpPr>
        <p:spPr>
          <a:xfrm>
            <a:off x="6144768" y="2103120"/>
            <a:ext cx="2468880" cy="2148840"/>
          </a:xfrm>
          <a:prstGeom prst="rect">
            <a:avLst>
              <a:gd name="adj" fmla="val 3404"/>
            </a:avLst>
          </a:prstGeom>
          <a:solidFill>
            <a:srgbClr val="EAF6FC"/>
          </a:solidFill>
          <a:ln/>
        </p:spPr>
      </p:sp>
      <p:sp>
        <p:nvSpPr>
          <p:cNvPr id="21" name="Shape 17"/>
          <p:cNvSpPr/>
          <p:nvPr/>
        </p:nvSpPr>
        <p:spPr>
          <a:xfrm>
            <a:off x="6144768" y="2103120"/>
            <a:ext cx="2468880" cy="502920"/>
          </a:xfrm>
          <a:prstGeom prst="rect">
            <a:avLst>
              <a:gd name="adj" fmla="val 14545"/>
            </a:avLst>
          </a:prstGeom>
          <a:solidFill>
            <a:srgbClr val="3285AB"/>
          </a:solidFill>
          <a:ln/>
        </p:spPr>
      </p:sp>
      <p:sp>
        <p:nvSpPr>
          <p:cNvPr id="22" name="Text 18"/>
          <p:cNvSpPr txBox="1"/>
          <p:nvPr/>
        </p:nvSpPr>
        <p:spPr>
          <a:xfrm>
            <a:off x="6254496" y="2103120"/>
            <a:ext cx="2249424" cy="502920"/>
          </a:xfrm>
          <a:prstGeom prst="rect">
            <a:avLst/>
          </a:prstGeom>
          <a:noFill/>
          <a:ln/>
        </p:spPr>
        <p:txBody>
          <a:bodyPr wrap="square" lIns="0" tIns="0" rIns="0" bIns="0" rtlCol="0" anchor="ctr"/>
          <a:lstStyle/>
          <a:p>
            <a:pPr indent="0" marL="0">
              <a:buNone/>
            </a:pPr>
            <a:r>
              <a:rPr lang="en-US" sz="1150" b="1" dirty="0">
                <a:solidFill>
                  <a:srgbClr val="FFFFFF"/>
                </a:solidFill>
                <a:latin typeface="Cambria" pitchFamily="34" charset="0"/>
                <a:ea typeface="Cambria" pitchFamily="34" charset="-122"/>
                <a:cs typeface="Cambria" pitchFamily="34" charset="-120"/>
              </a:rPr>
              <a:t>Importance / Relevance</a:t>
            </a:r>
            <a:endParaRPr lang="en-US" sz="1150" dirty="0"/>
          </a:p>
        </p:txBody>
      </p:sp>
      <p:sp>
        <p:nvSpPr>
          <p:cNvPr id="23" name="Text 19"/>
          <p:cNvSpPr txBox="1"/>
          <p:nvPr/>
        </p:nvSpPr>
        <p:spPr>
          <a:xfrm>
            <a:off x="6281928" y="2743200"/>
            <a:ext cx="2194560" cy="1417320"/>
          </a:xfrm>
          <a:prstGeom prst="rect">
            <a:avLst/>
          </a:prstGeom>
          <a:noFill/>
          <a:ln/>
        </p:spPr>
        <p:txBody>
          <a:bodyPr wrap="square" lIns="0" tIns="0" rIns="0" bIns="0" rtlCol="0" anchor="ctr"/>
          <a:lstStyle/>
          <a:p>
            <a:pPr indent="0" marL="0">
              <a:lnSpc>
                <a:spcPct val="118000"/>
              </a:lnSpc>
              <a:buNone/>
            </a:pPr>
            <a:r>
              <a:rPr lang="en-US" sz="1050" dirty="0">
                <a:solidFill>
                  <a:srgbClr val="0B3042"/>
                </a:solidFill>
                <a:latin typeface="Calibri" pitchFamily="34" charset="0"/>
                <a:ea typeface="Calibri" pitchFamily="34" charset="-122"/>
                <a:cs typeface="Calibri" pitchFamily="34" charset="-120"/>
              </a:rPr>
              <a:t>Extent to which the research addresses a real development or health-system problem</a:t>
            </a:r>
            <a:endParaRPr lang="en-US" sz="1050" dirty="0"/>
          </a:p>
        </p:txBody>
      </p:sp>
      <p:sp>
        <p:nvSpPr>
          <p:cNvPr id="24" name="Shape 20"/>
          <p:cNvSpPr/>
          <p:nvPr/>
        </p:nvSpPr>
        <p:spPr>
          <a:xfrm>
            <a:off x="8796528" y="2103120"/>
            <a:ext cx="2468880" cy="2148840"/>
          </a:xfrm>
          <a:prstGeom prst="rect">
            <a:avLst>
              <a:gd name="adj" fmla="val 3404"/>
            </a:avLst>
          </a:prstGeom>
          <a:solidFill>
            <a:srgbClr val="EAF6FC"/>
          </a:solidFill>
          <a:ln/>
        </p:spPr>
      </p:sp>
      <p:sp>
        <p:nvSpPr>
          <p:cNvPr id="25" name="Shape 21"/>
          <p:cNvSpPr/>
          <p:nvPr/>
        </p:nvSpPr>
        <p:spPr>
          <a:xfrm>
            <a:off x="8796528" y="2103120"/>
            <a:ext cx="2468880" cy="502920"/>
          </a:xfrm>
          <a:prstGeom prst="rect">
            <a:avLst>
              <a:gd name="adj" fmla="val 14545"/>
            </a:avLst>
          </a:prstGeom>
          <a:solidFill>
            <a:srgbClr val="46B0E0"/>
          </a:solidFill>
          <a:ln/>
        </p:spPr>
      </p:sp>
      <p:sp>
        <p:nvSpPr>
          <p:cNvPr id="26" name="Text 22"/>
          <p:cNvSpPr txBox="1"/>
          <p:nvPr/>
        </p:nvSpPr>
        <p:spPr>
          <a:xfrm>
            <a:off x="8906256" y="2103120"/>
            <a:ext cx="2249424" cy="502920"/>
          </a:xfrm>
          <a:prstGeom prst="rect">
            <a:avLst/>
          </a:prstGeom>
          <a:noFill/>
          <a:ln/>
        </p:spPr>
        <p:txBody>
          <a:bodyPr wrap="square" lIns="0" tIns="0" rIns="0" bIns="0" rtlCol="0" anchor="ctr"/>
          <a:lstStyle/>
          <a:p>
            <a:pPr indent="0" marL="0">
              <a:buNone/>
            </a:pPr>
            <a:r>
              <a:rPr lang="en-US" sz="1150" b="1" dirty="0">
                <a:solidFill>
                  <a:srgbClr val="FFFFFF"/>
                </a:solidFill>
                <a:latin typeface="Cambria" pitchFamily="34" charset="0"/>
                <a:ea typeface="Cambria" pitchFamily="34" charset="-122"/>
                <a:cs typeface="Cambria" pitchFamily="34" charset="-120"/>
              </a:rPr>
              <a:t>Positioning for Use</a:t>
            </a:r>
            <a:endParaRPr lang="en-US" sz="1150" dirty="0"/>
          </a:p>
        </p:txBody>
      </p:sp>
      <p:sp>
        <p:nvSpPr>
          <p:cNvPr id="27" name="Text 23"/>
          <p:cNvSpPr txBox="1"/>
          <p:nvPr/>
        </p:nvSpPr>
        <p:spPr>
          <a:xfrm>
            <a:off x="8933688" y="2743200"/>
            <a:ext cx="2194560" cy="1417320"/>
          </a:xfrm>
          <a:prstGeom prst="rect">
            <a:avLst/>
          </a:prstGeom>
          <a:noFill/>
          <a:ln/>
        </p:spPr>
        <p:txBody>
          <a:bodyPr wrap="square" lIns="0" tIns="0" rIns="0" bIns="0" rtlCol="0" anchor="ctr"/>
          <a:lstStyle/>
          <a:p>
            <a:pPr indent="0" marL="0">
              <a:lnSpc>
                <a:spcPct val="118000"/>
              </a:lnSpc>
              <a:buNone/>
            </a:pPr>
            <a:r>
              <a:rPr lang="en-US" sz="1050" dirty="0">
                <a:solidFill>
                  <a:srgbClr val="0B3042"/>
                </a:solidFill>
                <a:latin typeface="Calibri" pitchFamily="34" charset="0"/>
                <a:ea typeface="Calibri" pitchFamily="34" charset="-122"/>
                <a:cs typeface="Calibri" pitchFamily="34" charset="-120"/>
              </a:rPr>
              <a:t>Quality of the user-engagement and knowledge-sharing plan that will drive uptake and impact</a:t>
            </a:r>
            <a:endParaRPr lang="en-US" sz="1050" dirty="0"/>
          </a:p>
        </p:txBody>
      </p:sp>
      <p:sp>
        <p:nvSpPr>
          <p:cNvPr id="28" name="Shape 24"/>
          <p:cNvSpPr/>
          <p:nvPr/>
        </p:nvSpPr>
        <p:spPr>
          <a:xfrm>
            <a:off x="841248" y="4434840"/>
            <a:ext cx="10515600" cy="731520"/>
          </a:xfrm>
          <a:prstGeom prst="rect">
            <a:avLst>
              <a:gd name="adj" fmla="val 7500"/>
            </a:avLst>
          </a:prstGeom>
          <a:solidFill>
            <a:srgbClr val="FFF6DC"/>
          </a:solidFill>
          <a:ln/>
        </p:spPr>
      </p:sp>
      <p:sp>
        <p:nvSpPr>
          <p:cNvPr id="29" name="Text 25"/>
          <p:cNvSpPr txBox="1"/>
          <p:nvPr/>
        </p:nvSpPr>
        <p:spPr>
          <a:xfrm>
            <a:off x="1051560" y="4526280"/>
            <a:ext cx="10058400" cy="548640"/>
          </a:xfrm>
          <a:prstGeom prst="rect">
            <a:avLst/>
          </a:prstGeom>
          <a:noFill/>
          <a:ln/>
        </p:spPr>
        <p:txBody>
          <a:bodyPr wrap="square" lIns="0" tIns="0" rIns="0" bIns="0" rtlCol="0" anchor="ctr"/>
          <a:lstStyle/>
          <a:p>
            <a:pPr indent="0" marL="0">
              <a:lnSpc>
                <a:spcPct val="115000"/>
              </a:lnSpc>
              <a:buNone/>
            </a:pPr>
            <a:r>
              <a:rPr lang="en-US" sz="1100" dirty="0">
                <a:solidFill>
                  <a:srgbClr val="0B3042"/>
                </a:solidFill>
                <a:latin typeface="Calibri" pitchFamily="34" charset="0"/>
                <a:ea typeface="Calibri" pitchFamily="34" charset="-122"/>
                <a:cs typeface="Calibri" pitchFamily="34" charset="-120"/>
              </a:rPr>
              <a:t>IDRC award guidelines also commonly score gender-equality-and-inclusion considerations, risk-management planning, and benefit to the communities involved in the research — as explicit, separate line items.</a:t>
            </a:r>
            <a:endParaRPr lang="en-US" sz="1100" dirty="0"/>
          </a:p>
        </p:txBody>
      </p:sp>
      <p:sp>
        <p:nvSpPr>
          <p:cNvPr id="30" name="Text 26"/>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6 of 9</a:t>
            </a:r>
            <a:endParaRPr lang="en-US" sz="950" dirty="0"/>
          </a:p>
        </p:txBody>
      </p:sp>
      <p:sp>
        <p:nvSpPr>
          <p:cNvPr id="31" name="Text 27"/>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7 — Learning from Reviewers' Comments &amp; Scoring Rubrics</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7.5</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Decoding Reviewer Comments: Complementary vs. Critical</a:t>
            </a:r>
            <a:endParaRPr lang="en-US" sz="2400" dirty="0"/>
          </a:p>
        </p:txBody>
      </p:sp>
      <p:sp>
        <p:nvSpPr>
          <p:cNvPr id="10" name="Shape 6"/>
          <p:cNvSpPr/>
          <p:nvPr/>
        </p:nvSpPr>
        <p:spPr>
          <a:xfrm>
            <a:off x="841248" y="1417320"/>
            <a:ext cx="10058400" cy="0"/>
          </a:xfrm>
          <a:prstGeom prst="line">
            <a:avLst/>
          </a:prstGeom>
          <a:noFill/>
          <a:ln w="12700">
            <a:solidFill>
              <a:srgbClr val="D8DCE8"/>
            </a:solidFill>
            <a:prstDash val="solid"/>
          </a:ln>
        </p:spPr>
      </p:sp>
      <p:sp>
        <p:nvSpPr>
          <p:cNvPr id="11" name="Text 7"/>
          <p:cNvSpPr txBox="1"/>
          <p:nvPr/>
        </p:nvSpPr>
        <p:spPr>
          <a:xfrm>
            <a:off x="841248" y="1536192"/>
            <a:ext cx="10515600" cy="411480"/>
          </a:xfrm>
          <a:prstGeom prst="rect">
            <a:avLst/>
          </a:prstGeom>
          <a:noFill/>
          <a:ln/>
        </p:spPr>
        <p:txBody>
          <a:bodyPr wrap="square" lIns="0" tIns="0" rIns="0" bIns="0" rtlCol="0" anchor="ctr"/>
          <a:lstStyle/>
          <a:p>
            <a:pPr indent="0" marL="0">
              <a:buNone/>
            </a:pPr>
            <a:r>
              <a:rPr lang="en-US" sz="1250" i="1" dirty="0">
                <a:solidFill>
                  <a:srgbClr val="5B6172"/>
                </a:solidFill>
                <a:latin typeface="Calibri" pitchFamily="34" charset="0"/>
                <a:ea typeface="Calibri" pitchFamily="34" charset="-122"/>
                <a:cs typeface="Calibri" pitchFamily="34" charset="-120"/>
              </a:rPr>
              <a:t>Reviewer summary statements typically mix three kinds of comments — distinguishing them shapes how a resubmission should respond.</a:t>
            </a:r>
            <a:endParaRPr lang="en-US" sz="1250" dirty="0"/>
          </a:p>
        </p:txBody>
      </p:sp>
      <p:sp>
        <p:nvSpPr>
          <p:cNvPr id="12" name="Shape 8"/>
          <p:cNvSpPr/>
          <p:nvPr/>
        </p:nvSpPr>
        <p:spPr>
          <a:xfrm>
            <a:off x="841248" y="2057400"/>
            <a:ext cx="384048" cy="384048"/>
          </a:xfrm>
          <a:prstGeom prst="ellipse">
            <a:avLst/>
          </a:prstGeom>
          <a:solidFill>
            <a:srgbClr val="0B3042"/>
          </a:solidFill>
          <a:ln/>
        </p:spPr>
      </p:sp>
      <p:sp>
        <p:nvSpPr>
          <p:cNvPr id="13" name="Text 9"/>
          <p:cNvSpPr txBox="1"/>
          <p:nvPr/>
        </p:nvSpPr>
        <p:spPr>
          <a:xfrm>
            <a:off x="841248" y="205740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14" name="Text 10"/>
          <p:cNvSpPr txBox="1"/>
          <p:nvPr/>
        </p:nvSpPr>
        <p:spPr>
          <a:xfrm>
            <a:off x="1417320" y="1965960"/>
            <a:ext cx="5029200" cy="731520"/>
          </a:xfrm>
          <a:prstGeom prst="rect">
            <a:avLst/>
          </a:prstGeom>
          <a:noFill/>
          <a:ln/>
        </p:spPr>
        <p:txBody>
          <a:bodyPr wrap="square" lIns="0" tIns="0" rIns="0" bIns="0" rtlCol="0" anchor="ctr"/>
          <a:lstStyle/>
          <a:p>
            <a:pPr indent="0" marL="0">
              <a:lnSpc>
                <a:spcPct val="110000"/>
              </a:lnSpc>
              <a:buNone/>
            </a:pPr>
            <a:r>
              <a:rPr lang="en-US" sz="1300" b="1" dirty="0">
                <a:solidFill>
                  <a:srgbClr val="0B3042"/>
                </a:solidFill>
                <a:latin typeface="Cambria" pitchFamily="34" charset="0"/>
                <a:ea typeface="Cambria" pitchFamily="34" charset="-122"/>
                <a:cs typeface="Cambria" pitchFamily="34" charset="-120"/>
              </a:rPr>
              <a:t>Complementary / Strength Comments</a:t>
            </a:r>
            <a:endParaRPr lang="en-US" sz="1300" dirty="0"/>
          </a:p>
        </p:txBody>
      </p:sp>
      <p:sp>
        <p:nvSpPr>
          <p:cNvPr id="15" name="Text 11"/>
          <p:cNvSpPr txBox="1"/>
          <p:nvPr/>
        </p:nvSpPr>
        <p:spPr>
          <a:xfrm>
            <a:off x="6309360" y="1965960"/>
            <a:ext cx="4160520" cy="731520"/>
          </a:xfrm>
          <a:prstGeom prst="rect">
            <a:avLst/>
          </a:prstGeom>
          <a:noFill/>
          <a:ln/>
        </p:spPr>
        <p:txBody>
          <a:bodyPr wrap="square" lIns="0" tIns="0" rIns="0" bIns="0" rtlCol="0" anchor="ctr"/>
          <a:lstStyle/>
          <a:p>
            <a:pPr indent="0" marL="0">
              <a:lnSpc>
                <a:spcPct val="115000"/>
              </a:lnSpc>
              <a:buNone/>
            </a:pPr>
            <a:r>
              <a:rPr lang="en-US" sz="1050" dirty="0">
                <a:solidFill>
                  <a:srgbClr val="5B6172"/>
                </a:solidFill>
                <a:latin typeface="Calibri" pitchFamily="34" charset="0"/>
                <a:ea typeface="Calibri" pitchFamily="34" charset="-122"/>
                <a:cs typeface="Calibri" pitchFamily="34" charset="-120"/>
              </a:rPr>
              <a:t>Confirm what is working; retain these elements unchanged in a resubmission and do not over-explain them.</a:t>
            </a:r>
            <a:endParaRPr lang="en-US" sz="1050" dirty="0"/>
          </a:p>
        </p:txBody>
      </p:sp>
      <p:sp>
        <p:nvSpPr>
          <p:cNvPr id="16" name="Shape 12"/>
          <p:cNvSpPr/>
          <p:nvPr/>
        </p:nvSpPr>
        <p:spPr>
          <a:xfrm>
            <a:off x="10561320" y="2121408"/>
            <a:ext cx="822960" cy="420624"/>
          </a:xfrm>
          <a:prstGeom prst="rect">
            <a:avLst>
              <a:gd name="adj" fmla="val 10870"/>
            </a:avLst>
          </a:prstGeom>
          <a:solidFill>
            <a:srgbClr val="EAF6FC"/>
          </a:solidFill>
          <a:ln/>
        </p:spPr>
      </p:sp>
      <p:sp>
        <p:nvSpPr>
          <p:cNvPr id="17" name="Text 13"/>
          <p:cNvSpPr txBox="1"/>
          <p:nvPr/>
        </p:nvSpPr>
        <p:spPr>
          <a:xfrm>
            <a:off x="10515600" y="2121408"/>
            <a:ext cx="914400" cy="420624"/>
          </a:xfrm>
          <a:prstGeom prst="rect">
            <a:avLst/>
          </a:prstGeom>
          <a:noFill/>
          <a:ln/>
        </p:spPr>
        <p:txBody>
          <a:bodyPr wrap="square" lIns="0" tIns="0" rIns="0" bIns="0" rtlCol="0" anchor="ctr"/>
          <a:lstStyle/>
          <a:p>
            <a:pPr algn="ctr" indent="0" marL="0">
              <a:buNone/>
            </a:pPr>
            <a:r>
              <a:rPr lang="en-US" sz="700" b="1" dirty="0">
                <a:solidFill>
                  <a:srgbClr val="0B3042"/>
                </a:solidFill>
                <a:latin typeface="Calibri" pitchFamily="34" charset="0"/>
                <a:ea typeface="Calibri" pitchFamily="34" charset="-122"/>
                <a:cs typeface="Calibri" pitchFamily="34" charset="-120"/>
              </a:rPr>
              <a:t>KEEP AS-IS</a:t>
            </a:r>
            <a:endParaRPr lang="en-US" sz="700" dirty="0"/>
          </a:p>
        </p:txBody>
      </p:sp>
      <p:sp>
        <p:nvSpPr>
          <p:cNvPr id="18" name="Shape 14"/>
          <p:cNvSpPr/>
          <p:nvPr/>
        </p:nvSpPr>
        <p:spPr>
          <a:xfrm>
            <a:off x="841248" y="2898648"/>
            <a:ext cx="384048" cy="384048"/>
          </a:xfrm>
          <a:prstGeom prst="ellipse">
            <a:avLst/>
          </a:prstGeom>
          <a:solidFill>
            <a:srgbClr val="297091"/>
          </a:solidFill>
          <a:ln/>
        </p:spPr>
      </p:sp>
      <p:sp>
        <p:nvSpPr>
          <p:cNvPr id="19" name="Text 15"/>
          <p:cNvSpPr txBox="1"/>
          <p:nvPr/>
        </p:nvSpPr>
        <p:spPr>
          <a:xfrm>
            <a:off x="841248" y="2898648"/>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20" name="Text 16"/>
          <p:cNvSpPr txBox="1"/>
          <p:nvPr/>
        </p:nvSpPr>
        <p:spPr>
          <a:xfrm>
            <a:off x="1417320" y="2807208"/>
            <a:ext cx="5029200" cy="731520"/>
          </a:xfrm>
          <a:prstGeom prst="rect">
            <a:avLst/>
          </a:prstGeom>
          <a:noFill/>
          <a:ln/>
        </p:spPr>
        <p:txBody>
          <a:bodyPr wrap="square" lIns="0" tIns="0" rIns="0" bIns="0" rtlCol="0" anchor="ctr"/>
          <a:lstStyle/>
          <a:p>
            <a:pPr indent="0" marL="0">
              <a:lnSpc>
                <a:spcPct val="110000"/>
              </a:lnSpc>
              <a:buNone/>
            </a:pPr>
            <a:r>
              <a:rPr lang="en-US" sz="1300" b="1" dirty="0">
                <a:solidFill>
                  <a:srgbClr val="0B3042"/>
                </a:solidFill>
                <a:latin typeface="Cambria" pitchFamily="34" charset="0"/>
                <a:ea typeface="Cambria" pitchFamily="34" charset="-122"/>
                <a:cs typeface="Cambria" pitchFamily="34" charset="-120"/>
              </a:rPr>
              <a:t>Critical but Fixable Comments</a:t>
            </a:r>
            <a:endParaRPr lang="en-US" sz="1300" dirty="0"/>
          </a:p>
        </p:txBody>
      </p:sp>
      <p:sp>
        <p:nvSpPr>
          <p:cNvPr id="21" name="Text 17"/>
          <p:cNvSpPr txBox="1"/>
          <p:nvPr/>
        </p:nvSpPr>
        <p:spPr>
          <a:xfrm>
            <a:off x="6309360" y="2807208"/>
            <a:ext cx="4160520" cy="731520"/>
          </a:xfrm>
          <a:prstGeom prst="rect">
            <a:avLst/>
          </a:prstGeom>
          <a:noFill/>
          <a:ln/>
        </p:spPr>
        <p:txBody>
          <a:bodyPr wrap="square" lIns="0" tIns="0" rIns="0" bIns="0" rtlCol="0" anchor="ctr"/>
          <a:lstStyle/>
          <a:p>
            <a:pPr indent="0" marL="0">
              <a:lnSpc>
                <a:spcPct val="115000"/>
              </a:lnSpc>
              <a:buNone/>
            </a:pPr>
            <a:r>
              <a:rPr lang="en-US" sz="1050" dirty="0">
                <a:solidFill>
                  <a:srgbClr val="5B6172"/>
                </a:solidFill>
                <a:latin typeface="Calibri" pitchFamily="34" charset="0"/>
                <a:ea typeface="Calibri" pitchFamily="34" charset="-122"/>
                <a:cs typeface="Calibri" pitchFamily="34" charset="-120"/>
              </a:rPr>
              <a:t>Specific, actionable concerns (e.g., sample-size justification, unclear consent procedure); address each point-by-point in a response-to-reviewers memo.</a:t>
            </a:r>
            <a:endParaRPr lang="en-US" sz="1050" dirty="0"/>
          </a:p>
        </p:txBody>
      </p:sp>
      <p:sp>
        <p:nvSpPr>
          <p:cNvPr id="22" name="Shape 18"/>
          <p:cNvSpPr/>
          <p:nvPr/>
        </p:nvSpPr>
        <p:spPr>
          <a:xfrm>
            <a:off x="10561320" y="2962656"/>
            <a:ext cx="822960" cy="420624"/>
          </a:xfrm>
          <a:prstGeom prst="rect">
            <a:avLst>
              <a:gd name="adj" fmla="val 10870"/>
            </a:avLst>
          </a:prstGeom>
          <a:solidFill>
            <a:srgbClr val="EAF6FC"/>
          </a:solidFill>
          <a:ln/>
        </p:spPr>
      </p:sp>
      <p:sp>
        <p:nvSpPr>
          <p:cNvPr id="23" name="Text 19"/>
          <p:cNvSpPr txBox="1"/>
          <p:nvPr/>
        </p:nvSpPr>
        <p:spPr>
          <a:xfrm>
            <a:off x="10515600" y="2962656"/>
            <a:ext cx="914400" cy="420624"/>
          </a:xfrm>
          <a:prstGeom prst="rect">
            <a:avLst/>
          </a:prstGeom>
          <a:noFill/>
          <a:ln/>
        </p:spPr>
        <p:txBody>
          <a:bodyPr wrap="square" lIns="0" tIns="0" rIns="0" bIns="0" rtlCol="0" anchor="ctr"/>
          <a:lstStyle/>
          <a:p>
            <a:pPr algn="ctr" indent="0" marL="0">
              <a:buNone/>
            </a:pPr>
            <a:r>
              <a:rPr lang="en-US" sz="700" b="1" dirty="0">
                <a:solidFill>
                  <a:srgbClr val="297091"/>
                </a:solidFill>
                <a:latin typeface="Calibri" pitchFamily="34" charset="0"/>
                <a:ea typeface="Calibri" pitchFamily="34" charset="-122"/>
                <a:cs typeface="Calibri" pitchFamily="34" charset="-120"/>
              </a:rPr>
              <a:t>RESPOND POINT-BY-POINT</a:t>
            </a:r>
            <a:endParaRPr lang="en-US" sz="700" dirty="0"/>
          </a:p>
        </p:txBody>
      </p:sp>
      <p:sp>
        <p:nvSpPr>
          <p:cNvPr id="24" name="Shape 20"/>
          <p:cNvSpPr/>
          <p:nvPr/>
        </p:nvSpPr>
        <p:spPr>
          <a:xfrm>
            <a:off x="841248" y="3739896"/>
            <a:ext cx="384048" cy="384048"/>
          </a:xfrm>
          <a:prstGeom prst="ellipse">
            <a:avLst/>
          </a:prstGeom>
          <a:solidFill>
            <a:srgbClr val="46B0E0"/>
          </a:solidFill>
          <a:ln/>
        </p:spPr>
      </p:sp>
      <p:sp>
        <p:nvSpPr>
          <p:cNvPr id="25" name="Text 21"/>
          <p:cNvSpPr txBox="1"/>
          <p:nvPr/>
        </p:nvSpPr>
        <p:spPr>
          <a:xfrm>
            <a:off x="841248" y="3739896"/>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26" name="Text 22"/>
          <p:cNvSpPr txBox="1"/>
          <p:nvPr/>
        </p:nvSpPr>
        <p:spPr>
          <a:xfrm>
            <a:off x="1417320" y="3648456"/>
            <a:ext cx="5029200" cy="731520"/>
          </a:xfrm>
          <a:prstGeom prst="rect">
            <a:avLst/>
          </a:prstGeom>
          <a:noFill/>
          <a:ln/>
        </p:spPr>
        <p:txBody>
          <a:bodyPr wrap="square" lIns="0" tIns="0" rIns="0" bIns="0" rtlCol="0" anchor="ctr"/>
          <a:lstStyle/>
          <a:p>
            <a:pPr indent="0" marL="0">
              <a:lnSpc>
                <a:spcPct val="110000"/>
              </a:lnSpc>
              <a:buNone/>
            </a:pPr>
            <a:r>
              <a:rPr lang="en-US" sz="1300" b="1" dirty="0">
                <a:solidFill>
                  <a:srgbClr val="0B3042"/>
                </a:solidFill>
                <a:latin typeface="Cambria" pitchFamily="34" charset="0"/>
                <a:ea typeface="Cambria" pitchFamily="34" charset="-122"/>
                <a:cs typeface="Cambria" pitchFamily="34" charset="-120"/>
              </a:rPr>
              <a:t>Critical and Structural Comments</a:t>
            </a:r>
            <a:endParaRPr lang="en-US" sz="1300" dirty="0"/>
          </a:p>
        </p:txBody>
      </p:sp>
      <p:sp>
        <p:nvSpPr>
          <p:cNvPr id="27" name="Text 23"/>
          <p:cNvSpPr txBox="1"/>
          <p:nvPr/>
        </p:nvSpPr>
        <p:spPr>
          <a:xfrm>
            <a:off x="6309360" y="3648456"/>
            <a:ext cx="4160520" cy="731520"/>
          </a:xfrm>
          <a:prstGeom prst="rect">
            <a:avLst/>
          </a:prstGeom>
          <a:noFill/>
          <a:ln/>
        </p:spPr>
        <p:txBody>
          <a:bodyPr wrap="square" lIns="0" tIns="0" rIns="0" bIns="0" rtlCol="0" anchor="ctr"/>
          <a:lstStyle/>
          <a:p>
            <a:pPr indent="0" marL="0">
              <a:lnSpc>
                <a:spcPct val="115000"/>
              </a:lnSpc>
              <a:buNone/>
            </a:pPr>
            <a:r>
              <a:rPr lang="en-US" sz="1050" dirty="0">
                <a:solidFill>
                  <a:srgbClr val="5B6172"/>
                </a:solidFill>
                <a:latin typeface="Calibri" pitchFamily="34" charset="0"/>
                <a:ea typeface="Calibri" pitchFamily="34" charset="-122"/>
                <a:cs typeface="Calibri" pitchFamily="34" charset="-120"/>
              </a:rPr>
              <a:t>Concerns about significance or approach that require redesign rather than clarification; these should trigger a genuine revision, not a defensive rebuttal.</a:t>
            </a:r>
            <a:endParaRPr lang="en-US" sz="1050" dirty="0"/>
          </a:p>
        </p:txBody>
      </p:sp>
      <p:sp>
        <p:nvSpPr>
          <p:cNvPr id="28" name="Shape 24"/>
          <p:cNvSpPr/>
          <p:nvPr/>
        </p:nvSpPr>
        <p:spPr>
          <a:xfrm>
            <a:off x="10561320" y="3803904"/>
            <a:ext cx="822960" cy="420624"/>
          </a:xfrm>
          <a:prstGeom prst="rect">
            <a:avLst>
              <a:gd name="adj" fmla="val 10870"/>
            </a:avLst>
          </a:prstGeom>
          <a:solidFill>
            <a:srgbClr val="EAF6FC"/>
          </a:solidFill>
          <a:ln/>
        </p:spPr>
      </p:sp>
      <p:sp>
        <p:nvSpPr>
          <p:cNvPr id="29" name="Text 25"/>
          <p:cNvSpPr txBox="1"/>
          <p:nvPr/>
        </p:nvSpPr>
        <p:spPr>
          <a:xfrm>
            <a:off x="10515600" y="3803904"/>
            <a:ext cx="914400" cy="420624"/>
          </a:xfrm>
          <a:prstGeom prst="rect">
            <a:avLst/>
          </a:prstGeom>
          <a:noFill/>
          <a:ln/>
        </p:spPr>
        <p:txBody>
          <a:bodyPr wrap="square" lIns="0" tIns="0" rIns="0" bIns="0" rtlCol="0" anchor="ctr"/>
          <a:lstStyle/>
          <a:p>
            <a:pPr algn="ctr" indent="0" marL="0">
              <a:buNone/>
            </a:pPr>
            <a:r>
              <a:rPr lang="en-US" sz="700" b="1" dirty="0">
                <a:solidFill>
                  <a:srgbClr val="46B0E0"/>
                </a:solidFill>
                <a:latin typeface="Calibri" pitchFamily="34" charset="0"/>
                <a:ea typeface="Calibri" pitchFamily="34" charset="-122"/>
                <a:cs typeface="Calibri" pitchFamily="34" charset="-120"/>
              </a:rPr>
              <a:t>REDESIGN, DON'T REBUT</a:t>
            </a:r>
            <a:endParaRPr lang="en-US" sz="700" dirty="0"/>
          </a:p>
        </p:txBody>
      </p:sp>
      <p:sp>
        <p:nvSpPr>
          <p:cNvPr id="30" name="Shape 26"/>
          <p:cNvSpPr/>
          <p:nvPr/>
        </p:nvSpPr>
        <p:spPr>
          <a:xfrm>
            <a:off x="841248" y="4581144"/>
            <a:ext cx="10515600" cy="594360"/>
          </a:xfrm>
          <a:prstGeom prst="rect">
            <a:avLst>
              <a:gd name="adj" fmla="val 9231"/>
            </a:avLst>
          </a:prstGeom>
          <a:solidFill>
            <a:srgbClr val="FFF6DC"/>
          </a:solidFill>
          <a:ln/>
        </p:spPr>
      </p:sp>
      <p:sp>
        <p:nvSpPr>
          <p:cNvPr id="31" name="Text 27"/>
          <p:cNvSpPr txBox="1"/>
          <p:nvPr/>
        </p:nvSpPr>
        <p:spPr>
          <a:xfrm>
            <a:off x="1051560" y="4672584"/>
            <a:ext cx="10058400" cy="438912"/>
          </a:xfrm>
          <a:prstGeom prst="rect">
            <a:avLst/>
          </a:prstGeom>
          <a:noFill/>
          <a:ln/>
        </p:spPr>
        <p:txBody>
          <a:bodyPr wrap="square" lIns="0" tIns="0" rIns="0" bIns="0" rtlCol="0" anchor="ctr"/>
          <a:lstStyle/>
          <a:p>
            <a:pPr indent="0" marL="0">
              <a:lnSpc>
                <a:spcPct val="110000"/>
              </a:lnSpc>
              <a:buNone/>
            </a:pPr>
            <a:r>
              <a:rPr lang="en-US" sz="1050" i="1" dirty="0">
                <a:solidFill>
                  <a:srgbClr val="0B3042"/>
                </a:solidFill>
                <a:latin typeface="Calibri" pitchFamily="34" charset="0"/>
                <a:ea typeface="Calibri" pitchFamily="34" charset="-122"/>
                <a:cs typeface="Calibri" pitchFamily="34" charset="-120"/>
              </a:rPr>
              <a:t>Common failure mode: treating all reviewer comments as equally weighted. Reviewers themselves weigh strengths against weaknesses holistically, not by simple count.</a:t>
            </a:r>
            <a:endParaRPr lang="en-US" sz="1050" dirty="0"/>
          </a:p>
        </p:txBody>
      </p:sp>
      <p:sp>
        <p:nvSpPr>
          <p:cNvPr id="32" name="Text 28"/>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7 of 9</a:t>
            </a:r>
            <a:endParaRPr lang="en-US" sz="950" dirty="0"/>
          </a:p>
        </p:txBody>
      </p:sp>
      <p:sp>
        <p:nvSpPr>
          <p:cNvPr id="33" name="Text 29"/>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7 — Learning from Reviewers' Comments &amp; Scoring Rubrics</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8</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7.6  ·  CASE STUDY ACTIVITY</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Classify, Map &amp; Respond</a:t>
            </a:r>
            <a:endParaRPr lang="en-US" sz="2400" dirty="0"/>
          </a:p>
        </p:txBody>
      </p:sp>
      <p:sp>
        <p:nvSpPr>
          <p:cNvPr id="10" name="Text 6"/>
          <p:cNvSpPr txBox="1"/>
          <p:nvPr/>
        </p:nvSpPr>
        <p:spPr>
          <a:xfrm>
            <a:off x="7589520" y="292608"/>
            <a:ext cx="2834640" cy="274320"/>
          </a:xfrm>
          <a:prstGeom prst="rect">
            <a:avLst/>
          </a:prstGeom>
          <a:noFill/>
          <a:ln/>
        </p:spPr>
        <p:txBody>
          <a:bodyPr wrap="square" lIns="0" tIns="0" rIns="0" bIns="0" rtlCol="0" anchor="ctr"/>
          <a:lstStyle/>
          <a:p>
            <a:pPr algn="r" indent="0" marL="0">
              <a:buNone/>
            </a:pPr>
            <a:r>
              <a:rPr lang="en-US" sz="1050" dirty="0">
                <a:solidFill>
                  <a:srgbClr val="5B6172"/>
                </a:solidFill>
                <a:latin typeface="Calibri" pitchFamily="34" charset="0"/>
                <a:ea typeface="Calibri" pitchFamily="34" charset="-122"/>
                <a:cs typeface="Calibri" pitchFamily="34" charset="-120"/>
              </a:rPr>
              <a:t>~25 min</a:t>
            </a:r>
            <a:endParaRPr lang="en-US" sz="1050" dirty="0"/>
          </a:p>
        </p:txBody>
      </p:sp>
      <p:sp>
        <p:nvSpPr>
          <p:cNvPr id="11" name="Shape 7"/>
          <p:cNvSpPr/>
          <p:nvPr/>
        </p:nvSpPr>
        <p:spPr>
          <a:xfrm>
            <a:off x="841248" y="1417320"/>
            <a:ext cx="10058400" cy="0"/>
          </a:xfrm>
          <a:prstGeom prst="line">
            <a:avLst/>
          </a:prstGeom>
          <a:noFill/>
          <a:ln w="12700">
            <a:solidFill>
              <a:srgbClr val="D8DCE8"/>
            </a:solidFill>
            <a:prstDash val="solid"/>
          </a:ln>
        </p:spPr>
      </p:sp>
      <p:sp>
        <p:nvSpPr>
          <p:cNvPr id="12" name="Text 8"/>
          <p:cNvSpPr txBox="1"/>
          <p:nvPr/>
        </p:nvSpPr>
        <p:spPr>
          <a:xfrm>
            <a:off x="841248" y="1536192"/>
            <a:ext cx="10515600" cy="594360"/>
          </a:xfrm>
          <a:prstGeom prst="rect">
            <a:avLst/>
          </a:prstGeom>
          <a:noFill/>
          <a:ln/>
        </p:spPr>
        <p:txBody>
          <a:bodyPr wrap="square" lIns="0" tIns="0" rIns="0" bIns="0" rtlCol="0" anchor="ctr"/>
          <a:lstStyle/>
          <a:p>
            <a:pPr indent="0" marL="0">
              <a:lnSpc>
                <a:spcPct val="120000"/>
              </a:lnSpc>
              <a:buNone/>
            </a:pPr>
            <a:r>
              <a:rPr lang="en-US" sz="1250" i="1" dirty="0">
                <a:solidFill>
                  <a:srgbClr val="5B6172"/>
                </a:solidFill>
                <a:latin typeface="Calibri" pitchFamily="34" charset="0"/>
                <a:ea typeface="Calibri" pitchFamily="34" charset="-122"/>
                <a:cs typeface="Calibri" pitchFamily="34" charset="-120"/>
              </a:rPr>
              <a:t>In small groups, participants review de-identified, real-world reviewer summary statements (NIH-style critiques and Global Fund/IDRC-style feedback).</a:t>
            </a:r>
            <a:endParaRPr lang="en-US" sz="1250" dirty="0"/>
          </a:p>
        </p:txBody>
      </p:sp>
      <p:sp>
        <p:nvSpPr>
          <p:cNvPr id="13" name="Shape 9"/>
          <p:cNvSpPr/>
          <p:nvPr/>
        </p:nvSpPr>
        <p:spPr>
          <a:xfrm>
            <a:off x="841248" y="2286000"/>
            <a:ext cx="502920" cy="502920"/>
          </a:xfrm>
          <a:prstGeom prst="ellipse">
            <a:avLst/>
          </a:prstGeom>
          <a:solidFill>
            <a:srgbClr val="0B3042"/>
          </a:solidFill>
          <a:ln/>
        </p:spPr>
      </p:sp>
      <p:sp>
        <p:nvSpPr>
          <p:cNvPr id="14" name="Text 10"/>
          <p:cNvSpPr txBox="1"/>
          <p:nvPr/>
        </p:nvSpPr>
        <p:spPr>
          <a:xfrm>
            <a:off x="841248" y="2286000"/>
            <a:ext cx="502920" cy="50292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15" name="Text 11"/>
          <p:cNvSpPr txBox="1"/>
          <p:nvPr/>
        </p:nvSpPr>
        <p:spPr>
          <a:xfrm>
            <a:off x="841248" y="2926080"/>
            <a:ext cx="3383280" cy="411480"/>
          </a:xfrm>
          <a:prstGeom prst="rect">
            <a:avLst/>
          </a:prstGeom>
          <a:noFill/>
          <a:ln/>
        </p:spPr>
        <p:txBody>
          <a:bodyPr wrap="square" lIns="0" tIns="0" rIns="0" bIns="0" rtlCol="0" anchor="ctr"/>
          <a:lstStyle/>
          <a:p>
            <a:pPr indent="0" marL="0">
              <a:buNone/>
            </a:pPr>
            <a:r>
              <a:rPr lang="en-US" sz="1500" b="1" dirty="0">
                <a:solidFill>
                  <a:srgbClr val="0B3042"/>
                </a:solidFill>
                <a:latin typeface="Cambria" pitchFamily="34" charset="0"/>
                <a:ea typeface="Cambria" pitchFamily="34" charset="-122"/>
                <a:cs typeface="Cambria" pitchFamily="34" charset="-120"/>
              </a:rPr>
              <a:t>Classify</a:t>
            </a:r>
            <a:endParaRPr lang="en-US" sz="1500" dirty="0"/>
          </a:p>
        </p:txBody>
      </p:sp>
      <p:sp>
        <p:nvSpPr>
          <p:cNvPr id="16" name="Text 12"/>
          <p:cNvSpPr txBox="1"/>
          <p:nvPr/>
        </p:nvSpPr>
        <p:spPr>
          <a:xfrm>
            <a:off x="841248" y="3337560"/>
            <a:ext cx="3383280" cy="1554480"/>
          </a:xfrm>
          <a:prstGeom prst="rect">
            <a:avLst/>
          </a:prstGeom>
          <a:noFill/>
          <a:ln/>
        </p:spPr>
        <p:txBody>
          <a:bodyPr wrap="square" lIns="0" tIns="0" rIns="0" bIns="0" rtlCol="0" anchor="ctr"/>
          <a:lstStyle/>
          <a:p>
            <a:pPr indent="0" marL="0">
              <a:lnSpc>
                <a:spcPct val="125000"/>
              </a:lnSpc>
              <a:buNone/>
            </a:pPr>
            <a:r>
              <a:rPr lang="en-US" sz="1150" dirty="0">
                <a:solidFill>
                  <a:srgbClr val="5B6172"/>
                </a:solidFill>
                <a:latin typeface="Calibri" pitchFamily="34" charset="0"/>
                <a:ea typeface="Calibri" pitchFamily="34" charset="-122"/>
                <a:cs typeface="Calibri" pitchFamily="34" charset="-120"/>
              </a:rPr>
              <a:t>Classify each comment as strength, fixable weakness, or structural weakness.</a:t>
            </a:r>
            <a:endParaRPr lang="en-US" sz="1150" dirty="0"/>
          </a:p>
        </p:txBody>
      </p:sp>
      <p:sp>
        <p:nvSpPr>
          <p:cNvPr id="17" name="Shape 13"/>
          <p:cNvSpPr/>
          <p:nvPr/>
        </p:nvSpPr>
        <p:spPr>
          <a:xfrm>
            <a:off x="4453128" y="2286000"/>
            <a:ext cx="502920" cy="502920"/>
          </a:xfrm>
          <a:prstGeom prst="ellipse">
            <a:avLst/>
          </a:prstGeom>
          <a:solidFill>
            <a:srgbClr val="297091"/>
          </a:solidFill>
          <a:ln/>
        </p:spPr>
      </p:sp>
      <p:sp>
        <p:nvSpPr>
          <p:cNvPr id="18" name="Text 14"/>
          <p:cNvSpPr txBox="1"/>
          <p:nvPr/>
        </p:nvSpPr>
        <p:spPr>
          <a:xfrm>
            <a:off x="4453128" y="2286000"/>
            <a:ext cx="502920" cy="50292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9" name="Text 15"/>
          <p:cNvSpPr txBox="1"/>
          <p:nvPr/>
        </p:nvSpPr>
        <p:spPr>
          <a:xfrm>
            <a:off x="4453128" y="2926080"/>
            <a:ext cx="3383280" cy="411480"/>
          </a:xfrm>
          <a:prstGeom prst="rect">
            <a:avLst/>
          </a:prstGeom>
          <a:noFill/>
          <a:ln/>
        </p:spPr>
        <p:txBody>
          <a:bodyPr wrap="square" lIns="0" tIns="0" rIns="0" bIns="0" rtlCol="0" anchor="ctr"/>
          <a:lstStyle/>
          <a:p>
            <a:pPr indent="0" marL="0">
              <a:buNone/>
            </a:pPr>
            <a:r>
              <a:rPr lang="en-US" sz="1500" b="1" dirty="0">
                <a:solidFill>
                  <a:srgbClr val="0B3042"/>
                </a:solidFill>
                <a:latin typeface="Cambria" pitchFamily="34" charset="0"/>
                <a:ea typeface="Cambria" pitchFamily="34" charset="-122"/>
                <a:cs typeface="Cambria" pitchFamily="34" charset="-120"/>
              </a:rPr>
              <a:t>Map</a:t>
            </a:r>
            <a:endParaRPr lang="en-US" sz="1500" dirty="0"/>
          </a:p>
        </p:txBody>
      </p:sp>
      <p:sp>
        <p:nvSpPr>
          <p:cNvPr id="20" name="Text 16"/>
          <p:cNvSpPr txBox="1"/>
          <p:nvPr/>
        </p:nvSpPr>
        <p:spPr>
          <a:xfrm>
            <a:off x="4453128" y="3337560"/>
            <a:ext cx="3383280" cy="1554480"/>
          </a:xfrm>
          <a:prstGeom prst="rect">
            <a:avLst/>
          </a:prstGeom>
          <a:noFill/>
          <a:ln/>
        </p:spPr>
        <p:txBody>
          <a:bodyPr wrap="square" lIns="0" tIns="0" rIns="0" bIns="0" rtlCol="0" anchor="ctr"/>
          <a:lstStyle/>
          <a:p>
            <a:pPr indent="0" marL="0">
              <a:lnSpc>
                <a:spcPct val="125000"/>
              </a:lnSpc>
              <a:buNone/>
            </a:pPr>
            <a:r>
              <a:rPr lang="en-US" sz="1150" dirty="0">
                <a:solidFill>
                  <a:srgbClr val="5B6172"/>
                </a:solidFill>
                <a:latin typeface="Calibri" pitchFamily="34" charset="0"/>
                <a:ea typeface="Calibri" pitchFamily="34" charset="-122"/>
                <a:cs typeface="Calibri" pitchFamily="34" charset="-120"/>
              </a:rPr>
              <a:t>Map each comment to the specific scoring criterion it relates to (e.g., Approach, Significance, Sustainability, Relevance).</a:t>
            </a:r>
            <a:endParaRPr lang="en-US" sz="1150" dirty="0"/>
          </a:p>
        </p:txBody>
      </p:sp>
      <p:sp>
        <p:nvSpPr>
          <p:cNvPr id="21" name="Shape 17"/>
          <p:cNvSpPr/>
          <p:nvPr/>
        </p:nvSpPr>
        <p:spPr>
          <a:xfrm>
            <a:off x="8065008" y="2286000"/>
            <a:ext cx="502920" cy="502920"/>
          </a:xfrm>
          <a:prstGeom prst="ellipse">
            <a:avLst/>
          </a:prstGeom>
          <a:solidFill>
            <a:srgbClr val="46B0E0"/>
          </a:solidFill>
          <a:ln/>
        </p:spPr>
      </p:sp>
      <p:sp>
        <p:nvSpPr>
          <p:cNvPr id="22" name="Text 18"/>
          <p:cNvSpPr txBox="1"/>
          <p:nvPr/>
        </p:nvSpPr>
        <p:spPr>
          <a:xfrm>
            <a:off x="8065008" y="2286000"/>
            <a:ext cx="502920" cy="50292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23" name="Text 19"/>
          <p:cNvSpPr txBox="1"/>
          <p:nvPr/>
        </p:nvSpPr>
        <p:spPr>
          <a:xfrm>
            <a:off x="8065008" y="2926080"/>
            <a:ext cx="3383280" cy="411480"/>
          </a:xfrm>
          <a:prstGeom prst="rect">
            <a:avLst/>
          </a:prstGeom>
          <a:noFill/>
          <a:ln/>
        </p:spPr>
        <p:txBody>
          <a:bodyPr wrap="square" lIns="0" tIns="0" rIns="0" bIns="0" rtlCol="0" anchor="ctr"/>
          <a:lstStyle/>
          <a:p>
            <a:pPr indent="0" marL="0">
              <a:buNone/>
            </a:pPr>
            <a:r>
              <a:rPr lang="en-US" sz="1500" b="1" dirty="0">
                <a:solidFill>
                  <a:srgbClr val="0B3042"/>
                </a:solidFill>
                <a:latin typeface="Cambria" pitchFamily="34" charset="0"/>
                <a:ea typeface="Cambria" pitchFamily="34" charset="-122"/>
                <a:cs typeface="Cambria" pitchFamily="34" charset="-120"/>
              </a:rPr>
              <a:t>Draft</a:t>
            </a:r>
            <a:endParaRPr lang="en-US" sz="1500" dirty="0"/>
          </a:p>
        </p:txBody>
      </p:sp>
      <p:sp>
        <p:nvSpPr>
          <p:cNvPr id="24" name="Text 20"/>
          <p:cNvSpPr txBox="1"/>
          <p:nvPr/>
        </p:nvSpPr>
        <p:spPr>
          <a:xfrm>
            <a:off x="8065008" y="3337560"/>
            <a:ext cx="3383280" cy="1554480"/>
          </a:xfrm>
          <a:prstGeom prst="rect">
            <a:avLst/>
          </a:prstGeom>
          <a:noFill/>
          <a:ln/>
        </p:spPr>
        <p:txBody>
          <a:bodyPr wrap="square" lIns="0" tIns="0" rIns="0" bIns="0" rtlCol="0" anchor="ctr"/>
          <a:lstStyle/>
          <a:p>
            <a:pPr indent="0" marL="0">
              <a:lnSpc>
                <a:spcPct val="125000"/>
              </a:lnSpc>
              <a:buNone/>
            </a:pPr>
            <a:r>
              <a:rPr lang="en-US" sz="1150" dirty="0">
                <a:solidFill>
                  <a:srgbClr val="5B6172"/>
                </a:solidFill>
                <a:latin typeface="Calibri" pitchFamily="34" charset="0"/>
                <a:ea typeface="Calibri" pitchFamily="34" charset="-122"/>
                <a:cs typeface="Calibri" pitchFamily="34" charset="-120"/>
              </a:rPr>
              <a:t>Draft one or two sentences of a response-to-reviewers memo for the two most critical comments.</a:t>
            </a:r>
            <a:endParaRPr lang="en-US" sz="1150" dirty="0"/>
          </a:p>
        </p:txBody>
      </p:sp>
      <p:sp>
        <p:nvSpPr>
          <p:cNvPr id="25" name="Text 21"/>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8 of 9</a:t>
            </a:r>
            <a:endParaRPr lang="en-US" sz="950" dirty="0"/>
          </a:p>
        </p:txBody>
      </p:sp>
      <p:sp>
        <p:nvSpPr>
          <p:cNvPr id="26" name="Text 22"/>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7 — Learning from Reviewers' Comments &amp; Scoring Rubrics</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82219" cy="3611880"/>
          </a:xfrm>
          <a:prstGeom prst="rect">
            <a:avLst/>
          </a:prstGeom>
          <a:solidFill>
            <a:srgbClr val="0B3042"/>
          </a:solidFill>
          <a:ln/>
        </p:spPr>
      </p:sp>
      <p:sp>
        <p:nvSpPr>
          <p:cNvPr id="3" name="Shape 1"/>
          <p:cNvSpPr/>
          <p:nvPr/>
        </p:nvSpPr>
        <p:spPr>
          <a:xfrm>
            <a:off x="0" y="3611880"/>
            <a:ext cx="382219" cy="3255264"/>
          </a:xfrm>
          <a:prstGeom prst="rect">
            <a:avLst/>
          </a:prstGeom>
          <a:solidFill>
            <a:srgbClr val="FFC000"/>
          </a:solidFill>
          <a:ln/>
        </p:spPr>
      </p:sp>
      <p:sp>
        <p:nvSpPr>
          <p:cNvPr id="4" name="Shape 2"/>
          <p:cNvSpPr/>
          <p:nvPr/>
        </p:nvSpPr>
        <p:spPr>
          <a:xfrm>
            <a:off x="10970971" y="-704088"/>
            <a:ext cx="1839773" cy="1773022"/>
          </a:xfrm>
          <a:prstGeom prst="ellipse">
            <a:avLst/>
          </a:prstGeom>
          <a:solidFill>
            <a:srgbClr val="46B0E0"/>
          </a:solidFill>
          <a:ln/>
        </p:spPr>
      </p:sp>
      <p:pic>
        <p:nvPicPr>
          <p:cNvPr id="5" name="Image 0" descr="/home/claude/logo1.png">    </p:cNvPr>
          <p:cNvPicPr>
            <a:picLocks noChangeAspect="1"/>
          </p:cNvPicPr>
          <p:nvPr/>
        </p:nvPicPr>
        <p:blipFill>
          <a:blip r:embed="rId1"/>
          <a:stretch>
            <a:fillRect/>
          </a:stretch>
        </p:blipFill>
        <p:spPr>
          <a:xfrm>
            <a:off x="519379" y="5668366"/>
            <a:ext cx="2207362" cy="1147572"/>
          </a:xfrm>
          <a:prstGeom prst="rect">
            <a:avLst/>
          </a:prstGeom>
        </p:spPr>
      </p:pic>
      <p:pic>
        <p:nvPicPr>
          <p:cNvPr id="6" name="Image 1" descr="/home/claude/logo2.png">    </p:cNvPr>
          <p:cNvPicPr>
            <a:picLocks noChangeAspect="1"/>
          </p:cNvPicPr>
          <p:nvPr/>
        </p:nvPicPr>
        <p:blipFill>
          <a:blip r:embed="rId2"/>
          <a:stretch>
            <a:fillRect/>
          </a:stretch>
        </p:blipFill>
        <p:spPr>
          <a:xfrm>
            <a:off x="10137953" y="5572354"/>
            <a:ext cx="2207362" cy="1478585"/>
          </a:xfrm>
          <a:prstGeom prst="rect">
            <a:avLst/>
          </a:prstGeom>
        </p:spPr>
      </p:pic>
      <p:sp>
        <p:nvSpPr>
          <p:cNvPr id="7" name="Text 3"/>
          <p:cNvSpPr txBox="1"/>
          <p:nvPr/>
        </p:nvSpPr>
        <p:spPr>
          <a:xfrm>
            <a:off x="11292840" y="91440"/>
            <a:ext cx="50292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9</a:t>
            </a:r>
            <a:endParaRPr lang="en-US" sz="1400" dirty="0"/>
          </a:p>
        </p:txBody>
      </p:sp>
      <p:sp>
        <p:nvSpPr>
          <p:cNvPr id="8" name="Text 4"/>
          <p:cNvSpPr txBox="1"/>
          <p:nvPr/>
        </p:nvSpPr>
        <p:spPr>
          <a:xfrm>
            <a:off x="841248" y="292608"/>
            <a:ext cx="6858000" cy="320040"/>
          </a:xfrm>
          <a:prstGeom prst="rect">
            <a:avLst/>
          </a:prstGeom>
          <a:noFill/>
          <a:ln/>
        </p:spPr>
        <p:txBody>
          <a:bodyPr wrap="square" lIns="0" tIns="0" rIns="0" bIns="0" rtlCol="0" anchor="ctr"/>
          <a:lstStyle/>
          <a:p>
            <a:pPr indent="0" marL="0">
              <a:buNone/>
            </a:pPr>
            <a:r>
              <a:rPr lang="en-US" sz="1250" b="1" dirty="0">
                <a:solidFill>
                  <a:srgbClr val="1C6E96"/>
                </a:solidFill>
                <a:latin typeface="Calibri" pitchFamily="34" charset="0"/>
                <a:ea typeface="Calibri" pitchFamily="34" charset="-122"/>
                <a:cs typeface="Calibri" pitchFamily="34" charset="-120"/>
              </a:rPr>
              <a:t>SESSION 7</a:t>
            </a:r>
            <a:endParaRPr lang="en-US" sz="1250" dirty="0"/>
          </a:p>
        </p:txBody>
      </p:sp>
      <p:sp>
        <p:nvSpPr>
          <p:cNvPr id="9" name="Text 5"/>
          <p:cNvSpPr txBox="1"/>
          <p:nvPr/>
        </p:nvSpPr>
        <p:spPr>
          <a:xfrm>
            <a:off x="841248" y="566928"/>
            <a:ext cx="9692640" cy="868680"/>
          </a:xfrm>
          <a:prstGeom prst="rect">
            <a:avLst/>
          </a:prstGeom>
          <a:noFill/>
          <a:ln/>
        </p:spPr>
        <p:txBody>
          <a:bodyPr wrap="square" lIns="0" tIns="0" rIns="0" bIns="0" rtlCol="0" anchor="ctr"/>
          <a:lstStyle/>
          <a:p>
            <a:pPr indent="0" marL="0">
              <a:buNone/>
            </a:pPr>
            <a:r>
              <a:rPr lang="en-US" sz="2400" b="1" dirty="0">
                <a:solidFill>
                  <a:srgbClr val="0B3042"/>
                </a:solidFill>
                <a:latin typeface="Cambria" pitchFamily="34" charset="0"/>
                <a:ea typeface="Cambria" pitchFamily="34" charset="-122"/>
                <a:cs typeface="Cambria" pitchFamily="34" charset="-120"/>
              </a:rPr>
              <a:t>Reference Materials</a:t>
            </a:r>
            <a:endParaRPr lang="en-US" sz="2400" dirty="0"/>
          </a:p>
        </p:txBody>
      </p:sp>
      <p:sp>
        <p:nvSpPr>
          <p:cNvPr id="10" name="Shape 6"/>
          <p:cNvSpPr/>
          <p:nvPr/>
        </p:nvSpPr>
        <p:spPr>
          <a:xfrm>
            <a:off x="841248" y="1417320"/>
            <a:ext cx="10058400" cy="0"/>
          </a:xfrm>
          <a:prstGeom prst="line">
            <a:avLst/>
          </a:prstGeom>
          <a:noFill/>
          <a:ln w="12700">
            <a:solidFill>
              <a:srgbClr val="D8DCE8"/>
            </a:solidFill>
            <a:prstDash val="solid"/>
          </a:ln>
        </p:spPr>
      </p:sp>
      <p:sp>
        <p:nvSpPr>
          <p:cNvPr id="11" name="Text 7"/>
          <p:cNvSpPr txBox="1"/>
          <p:nvPr/>
        </p:nvSpPr>
        <p:spPr>
          <a:xfrm>
            <a:off x="841248" y="1691640"/>
            <a:ext cx="10515600" cy="3383280"/>
          </a:xfrm>
          <a:prstGeom prst="rect">
            <a:avLst/>
          </a:prstGeom>
          <a:noFill/>
          <a:ln/>
        </p:spPr>
        <p:txBody>
          <a:bodyPr wrap="square" lIns="0" tIns="0" rIns="0" bIns="0" rtlCol="0" anchor="t"/>
          <a:lstStyle/>
          <a:p>
            <a:pPr marL="342900" indent="-342900">
              <a:lnSpc>
                <a:spcPct val="115000"/>
              </a:lnSpc>
              <a:spcAft>
                <a:spcPts val="1000"/>
              </a:spcAft>
              <a:buSzPct val="100000"/>
              <a:buChar char="•"/>
            </a:pPr>
            <a:r>
              <a:rPr lang="en-US" sz="1350" dirty="0">
                <a:solidFill>
                  <a:srgbClr val="0B3042"/>
                </a:solidFill>
                <a:latin typeface="Calibri" pitchFamily="34" charset="0"/>
                <a:ea typeface="Calibri" pitchFamily="34" charset="-122"/>
                <a:cs typeface="Calibri" pitchFamily="34" charset="-120"/>
              </a:rPr>
              <a:t>NIH Office of Extramural Research, "Scoring System and Procedure" and "Simplified Review Framework" — grants.nih.gov</a:t>
            </a:r>
            <a:endParaRPr lang="en-US" sz="1350" dirty="0"/>
          </a:p>
          <a:p>
            <a:pPr marL="342900" indent="-342900">
              <a:lnSpc>
                <a:spcPct val="115000"/>
              </a:lnSpc>
              <a:spcAft>
                <a:spcPts val="1000"/>
              </a:spcAft>
              <a:buSzPct val="100000"/>
              <a:buChar char="•"/>
            </a:pPr>
            <a:r>
              <a:rPr lang="en-US" sz="1350" dirty="0">
                <a:solidFill>
                  <a:srgbClr val="0B3042"/>
                </a:solidFill>
                <a:latin typeface="Calibri" pitchFamily="34" charset="0"/>
                <a:ea typeface="Calibri" pitchFamily="34" charset="-122"/>
                <a:cs typeface="Calibri" pitchFamily="34" charset="-120"/>
              </a:rPr>
              <a:t>NIAID, "Grant Application Scoring Guidance for NIAID Reviewers" — niaid.nih.gov</a:t>
            </a:r>
            <a:endParaRPr lang="en-US" sz="1350" dirty="0"/>
          </a:p>
          <a:p>
            <a:pPr marL="342900" indent="-342900">
              <a:lnSpc>
                <a:spcPct val="115000"/>
              </a:lnSpc>
              <a:spcAft>
                <a:spcPts val="1000"/>
              </a:spcAft>
              <a:buSzPct val="100000"/>
              <a:buChar char="•"/>
            </a:pPr>
            <a:r>
              <a:rPr lang="en-US" sz="1350" dirty="0">
                <a:solidFill>
                  <a:srgbClr val="0B3042"/>
                </a:solidFill>
                <a:latin typeface="Calibri" pitchFamily="34" charset="0"/>
                <a:ea typeface="Calibri" pitchFamily="34" charset="-122"/>
                <a:cs typeface="Calibri" pitchFamily="34" charset="-120"/>
              </a:rPr>
              <a:t>NIH National Institute of Mental Health, "Common Mistakes in Writing Applications" — nimh.nih.gov</a:t>
            </a:r>
            <a:endParaRPr lang="en-US" sz="1350" dirty="0"/>
          </a:p>
          <a:p>
            <a:pPr marL="342900" indent="-342900">
              <a:lnSpc>
                <a:spcPct val="115000"/>
              </a:lnSpc>
              <a:spcAft>
                <a:spcPts val="1000"/>
              </a:spcAft>
              <a:buSzPct val="100000"/>
              <a:buChar char="•"/>
            </a:pPr>
            <a:r>
              <a:rPr lang="en-US" sz="1350" dirty="0">
                <a:solidFill>
                  <a:srgbClr val="0B3042"/>
                </a:solidFill>
                <a:latin typeface="Calibri" pitchFamily="34" charset="0"/>
                <a:ea typeface="Calibri" pitchFamily="34" charset="-122"/>
                <a:cs typeface="Calibri" pitchFamily="34" charset="-120"/>
              </a:rPr>
              <a:t>The Global Fund, "Review Criteria of the Technical Review Panel" and "Funding Request Instructions — Full Review" — theglobalfund.org</a:t>
            </a:r>
            <a:endParaRPr lang="en-US" sz="1350" dirty="0"/>
          </a:p>
          <a:p>
            <a:pPr marL="342900" indent="-342900">
              <a:lnSpc>
                <a:spcPct val="115000"/>
              </a:lnSpc>
              <a:spcAft>
                <a:spcPts val="1000"/>
              </a:spcAft>
              <a:buSzPct val="100000"/>
              <a:buChar char="•"/>
            </a:pPr>
            <a:r>
              <a:rPr lang="en-US" sz="1350" dirty="0">
                <a:solidFill>
                  <a:srgbClr val="0B3042"/>
                </a:solidFill>
                <a:latin typeface="Calibri" pitchFamily="34" charset="0"/>
                <a:ea typeface="Calibri" pitchFamily="34" charset="-122"/>
                <a:cs typeface="Calibri" pitchFamily="34" charset="-120"/>
              </a:rPr>
              <a:t>The Global Fund, "Technical Review Panel Ethics and Conflict of Interest Procedures" — theglobalfund.org</a:t>
            </a:r>
            <a:endParaRPr lang="en-US" sz="1350" dirty="0"/>
          </a:p>
          <a:p>
            <a:pPr marL="342900" indent="-342900">
              <a:lnSpc>
                <a:spcPct val="115000"/>
              </a:lnSpc>
              <a:spcAft>
                <a:spcPts val="1000"/>
              </a:spcAft>
              <a:buSzPct val="100000"/>
              <a:buChar char="•"/>
            </a:pPr>
            <a:r>
              <a:rPr lang="en-US" sz="1350" dirty="0">
                <a:solidFill>
                  <a:srgbClr val="0B3042"/>
                </a:solidFill>
                <a:latin typeface="Calibri" pitchFamily="34" charset="0"/>
                <a:ea typeface="Calibri" pitchFamily="34" charset="-122"/>
                <a:cs typeface="Calibri" pitchFamily="34" charset="-120"/>
              </a:rPr>
              <a:t>IDRC, "Research Quality Plus (RQ+) Assessment Instrument" and IDRC Research Awards guidelines — idrc-crdi.ca</a:t>
            </a:r>
            <a:endParaRPr lang="en-US" sz="1350" dirty="0"/>
          </a:p>
        </p:txBody>
      </p:sp>
      <p:sp>
        <p:nvSpPr>
          <p:cNvPr id="12" name="Text 8"/>
          <p:cNvSpPr txBox="1"/>
          <p:nvPr/>
        </p:nvSpPr>
        <p:spPr>
          <a:xfrm>
            <a:off x="841248" y="5349240"/>
            <a:ext cx="5486400" cy="237744"/>
          </a:xfrm>
          <a:prstGeom prst="rect">
            <a:avLst/>
          </a:prstGeom>
          <a:noFill/>
          <a:ln/>
        </p:spPr>
        <p:txBody>
          <a:bodyPr wrap="square" lIns="0" tIns="0" rIns="0" bIns="0" rtlCol="0" anchor="ctr"/>
          <a:lstStyle/>
          <a:p>
            <a:pPr indent="0" marL="0">
              <a:buNone/>
            </a:pPr>
            <a:r>
              <a:rPr lang="en-US" sz="950" dirty="0">
                <a:solidFill>
                  <a:srgbClr val="5B6172"/>
                </a:solidFill>
                <a:latin typeface="Calibri" pitchFamily="34" charset="0"/>
                <a:ea typeface="Calibri" pitchFamily="34" charset="-122"/>
                <a:cs typeface="Calibri" pitchFamily="34" charset="-120"/>
              </a:rPr>
              <a:t>Slide 9 of 9</a:t>
            </a:r>
            <a:endParaRPr lang="en-US" sz="950" dirty="0"/>
          </a:p>
        </p:txBody>
      </p:sp>
      <p:sp>
        <p:nvSpPr>
          <p:cNvPr id="13" name="Text 9"/>
          <p:cNvSpPr txBox="1"/>
          <p:nvPr/>
        </p:nvSpPr>
        <p:spPr>
          <a:xfrm>
            <a:off x="5029200" y="5349240"/>
            <a:ext cx="5852160" cy="237744"/>
          </a:xfrm>
          <a:prstGeom prst="rect">
            <a:avLst/>
          </a:prstGeom>
          <a:noFill/>
          <a:ln/>
        </p:spPr>
        <p:txBody>
          <a:bodyPr wrap="square" lIns="0" tIns="0" rIns="0" bIns="0" rtlCol="0" anchor="ctr"/>
          <a:lstStyle/>
          <a:p>
            <a:pPr algn="r" indent="0" marL="0">
              <a:buNone/>
            </a:pPr>
            <a:r>
              <a:rPr lang="en-US" sz="950" dirty="0">
                <a:solidFill>
                  <a:srgbClr val="5B6172"/>
                </a:solidFill>
                <a:latin typeface="Calibri" pitchFamily="34" charset="0"/>
                <a:ea typeface="Calibri" pitchFamily="34" charset="-122"/>
                <a:cs typeface="Calibri" pitchFamily="34" charset="-120"/>
              </a:rPr>
              <a:t>Session 7 — Learning from Reviewers' Comments &amp; Scoring Rubrics</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2026-09-03T04:22:32Z</dcterms:created>
  <dcterms:modified xsi:type="dcterms:W3CDTF">2026-09-03T04:22:32Z</dcterms:modified>
</cp:coreProperties>
</file>