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6"/>
  </p:notesMasterIdLst>
  <p:sldIdLst>
    <p:sldId id="256" r:id="rId2"/>
    <p:sldId id="264" r:id="rId3"/>
    <p:sldId id="263" r:id="rId4"/>
    <p:sldId id="265" r:id="rId5"/>
    <p:sldId id="266" r:id="rId6"/>
    <p:sldId id="267" r:id="rId7"/>
    <p:sldId id="268" r:id="rId8"/>
    <p:sldId id="287" r:id="rId9"/>
    <p:sldId id="288" r:id="rId10"/>
    <p:sldId id="289" r:id="rId11"/>
    <p:sldId id="269" r:id="rId12"/>
    <p:sldId id="279" r:id="rId13"/>
    <p:sldId id="280" r:id="rId14"/>
    <p:sldId id="270" r:id="rId15"/>
    <p:sldId id="281" r:id="rId16"/>
    <p:sldId id="282" r:id="rId17"/>
    <p:sldId id="276" r:id="rId18"/>
    <p:sldId id="277" r:id="rId19"/>
    <p:sldId id="278" r:id="rId20"/>
    <p:sldId id="283" r:id="rId21"/>
    <p:sldId id="284" r:id="rId22"/>
    <p:sldId id="285" r:id="rId23"/>
    <p:sldId id="286" r:id="rId24"/>
    <p:sldId id="290" r:id="rId2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>
        <p:scale>
          <a:sx n="74" d="100"/>
          <a:sy n="74" d="100"/>
        </p:scale>
        <p:origin x="-498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2AB306-512E-498F-88D1-1F1F17592657}" type="datetimeFigureOut">
              <a:rPr lang="en-GB" smtClean="0"/>
              <a:t>15/07/2026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4F99C5-D866-41EC-A025-C3320DBABE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7157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EDD65DE-92AD-C281-69C9-6BED6C5540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masis MT Pro Black" panose="02040A040500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510F00F-BC40-E0AD-155B-05CACCE11F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Amasis MT Pro" panose="02040504050005020304" pitchFamily="18" charset="0"/>
              </a:defRPr>
            </a:lvl1pPr>
            <a:lvl2pPr>
              <a:defRPr>
                <a:latin typeface="Amasis MT Pro" panose="02040504050005020304" pitchFamily="18" charset="0"/>
              </a:defRPr>
            </a:lvl2pPr>
            <a:lvl3pPr>
              <a:defRPr>
                <a:latin typeface="Amasis MT Pro" panose="02040504050005020304" pitchFamily="18" charset="0"/>
              </a:defRPr>
            </a:lvl3pPr>
            <a:lvl4pPr>
              <a:defRPr>
                <a:latin typeface="Amasis MT Pro" panose="02040504050005020304" pitchFamily="18" charset="0"/>
              </a:defRPr>
            </a:lvl4pPr>
            <a:lvl5pPr>
              <a:defRPr>
                <a:latin typeface="Amasis MT Pro" panose="02040504050005020304" pitchFamily="18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xmlns="" id="{96C8A8F9-959D-8766-7CC7-FCF9C9E0CDE6}"/>
              </a:ext>
            </a:extLst>
          </p:cNvPr>
          <p:cNvSpPr/>
          <p:nvPr userDrawn="1"/>
        </p:nvSpPr>
        <p:spPr>
          <a:xfrm>
            <a:off x="10971500" y="-704128"/>
            <a:ext cx="1840057" cy="177338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xmlns="" id="{7B691001-BFF4-F8F9-CA81-500434E5C8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2500" y="182563"/>
            <a:ext cx="457200" cy="365125"/>
          </a:xfrm>
          <a:prstGeom prst="rect">
            <a:avLst/>
          </a:prstGeom>
        </p:spPr>
        <p:txBody>
          <a:bodyPr/>
          <a:lstStyle/>
          <a:p>
            <a:fld id="{150CAD48-028F-45FE-AEF0-39B978B584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96341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41787D2-78C9-4F48-CE8A-253071E97B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36FF8D69-89C4-B6F2-F6B7-D099CE1AE92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A1230A20-66C9-7C7F-D848-2B555235CF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D96A9387-5EBF-41FB-EBC0-50176212D9B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2024C08-D562-4FDE-9CC1-E6D8AAFA623C}" type="datetimeFigureOut">
              <a:rPr lang="en-US" smtClean="0"/>
              <a:t>7/15/2026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C54EBEE7-714F-A36F-0966-3A6BF439C0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8BE6FF09-FA3A-4F22-363C-F5FA6363F4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0CAD48-028F-45FE-AEF0-39B978B584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9227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C9E6677-BC50-A13F-3B3F-A41D9AC6C5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3BAF382B-171E-DFFA-FA80-1969EE2D287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B0B7C1A9-45AD-5982-49E8-EE1D9A6EF30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2024C08-D562-4FDE-9CC1-E6D8AAFA623C}" type="datetimeFigureOut">
              <a:rPr lang="en-US" smtClean="0"/>
              <a:t>7/15/2026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25906AB2-0A5A-57C3-52AE-B05FA36B99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A5BC11EF-8157-E0EC-9560-E67952557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0CAD48-028F-45FE-AEF0-39B978B584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84923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5909BE06-8DC1-49D2-1AF9-836C1B8A19D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ED45868E-FB06-6CBD-C498-541E58AF4A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E84F257A-05E9-B152-1EBD-0A399722692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2024C08-D562-4FDE-9CC1-E6D8AAFA623C}" type="datetimeFigureOut">
              <a:rPr lang="en-US" smtClean="0"/>
              <a:t>7/15/2026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4F3A75B5-F74D-1EEC-6509-7462C7B09F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0BA9B80B-ECDB-D074-076C-11D544809C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0CAD48-028F-45FE-AEF0-39B978B584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513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53DCA21-6CB2-AE0D-2B2A-6ED99451BD0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309688"/>
            <a:ext cx="9144000" cy="2387600"/>
          </a:xfrm>
        </p:spPr>
        <p:txBody>
          <a:bodyPr anchor="b"/>
          <a:lstStyle>
            <a:lvl1pPr algn="ctr">
              <a:defRPr sz="6000"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DADF3D43-EF82-3CB0-5B95-895ED0E162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2297555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EDD65DE-92AD-C281-69C9-6BED6C5540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masis MT Pro Black" panose="02040A040500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510F00F-BC40-E0AD-155B-05CACCE11F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Amasis MT Pro" panose="02040504050005020304" pitchFamily="18" charset="0"/>
              </a:defRPr>
            </a:lvl1pPr>
            <a:lvl2pPr>
              <a:defRPr>
                <a:latin typeface="Amasis MT Pro" panose="02040504050005020304" pitchFamily="18" charset="0"/>
              </a:defRPr>
            </a:lvl2pPr>
            <a:lvl3pPr>
              <a:defRPr>
                <a:latin typeface="Amasis MT Pro" panose="02040504050005020304" pitchFamily="18" charset="0"/>
              </a:defRPr>
            </a:lvl3pPr>
            <a:lvl4pPr>
              <a:defRPr>
                <a:latin typeface="Amasis MT Pro" panose="02040504050005020304" pitchFamily="18" charset="0"/>
              </a:defRPr>
            </a:lvl4pPr>
            <a:lvl5pPr>
              <a:defRPr>
                <a:latin typeface="Amasis MT Pro" panose="02040504050005020304" pitchFamily="18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xmlns="" id="{96C8A8F9-959D-8766-7CC7-FCF9C9E0CDE6}"/>
              </a:ext>
            </a:extLst>
          </p:cNvPr>
          <p:cNvSpPr/>
          <p:nvPr userDrawn="1"/>
        </p:nvSpPr>
        <p:spPr>
          <a:xfrm>
            <a:off x="10971500" y="-704128"/>
            <a:ext cx="1840057" cy="177338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xmlns="" id="{7B691001-BFF4-F8F9-CA81-500434E5C8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2500" y="182563"/>
            <a:ext cx="457200" cy="365125"/>
          </a:xfrm>
          <a:prstGeom prst="rect">
            <a:avLst/>
          </a:prstGeom>
        </p:spPr>
        <p:txBody>
          <a:bodyPr/>
          <a:lstStyle/>
          <a:p>
            <a:fld id="{150CAD48-028F-45FE-AEF0-39B978B584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31006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788C256-B6B6-046C-0C03-1F802FBA37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0F2677F7-551E-E76D-3DD2-49E210F59D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BE5B2C75-FD9E-1B82-55C1-4396DDCB0CA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2024C08-D562-4FDE-9CC1-E6D8AAFA623C}" type="datetimeFigureOut">
              <a:rPr lang="en-US" smtClean="0"/>
              <a:t>7/15/2026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DDBEFA5E-F49C-EEB1-1BA3-52095FFA14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9FD5B166-7CC0-137F-76BD-D607D7C101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0CAD48-028F-45FE-AEF0-39B978B584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50259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22431BC-C1F2-EB8E-1347-6C4C7F1D95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F910972B-0689-64F3-E9DF-2F839C30385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38C5D92D-ABBD-9711-1EB7-8124055889B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4CDB3909-4655-532E-88FE-3967817A255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2024C08-D562-4FDE-9CC1-E6D8AAFA623C}" type="datetimeFigureOut">
              <a:rPr lang="en-US" smtClean="0"/>
              <a:t>7/15/2026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C7FFAFCA-0883-D3EF-A64B-B794D8F512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E4CEDA80-BB4E-5C5D-C74F-420393FA68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0CAD48-028F-45FE-AEF0-39B978B584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23672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C5FFD6D-506C-5D04-F8ED-D63968D2AE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05EDD351-09F3-2F5B-6E23-CBFDE1EA86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9C7301B4-09AA-9C38-9830-84C28E75BD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2AD8BFCD-D0CB-9BB8-6E97-AF0398F74A7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A0F2276E-55BD-8F9C-114C-6A7C6448830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F30C8452-B4F0-5279-1F2F-5E43FF9FF80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2024C08-D562-4FDE-9CC1-E6D8AAFA623C}" type="datetimeFigureOut">
              <a:rPr lang="en-US" smtClean="0"/>
              <a:t>7/15/2026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788F8298-0D17-0575-587C-A9A4268219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DD77C6D8-E47E-4D01-F941-B18ECFFE65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0CAD48-028F-45FE-AEF0-39B978B584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29743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D927319-74D8-E6BD-0D72-E442790463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92569973-AAD6-6D4B-815A-EC6386BFAA1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2024C08-D562-4FDE-9CC1-E6D8AAFA623C}" type="datetimeFigureOut">
              <a:rPr lang="en-US" smtClean="0"/>
              <a:t>7/15/2026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57D08033-AFFC-D82B-6A66-50FBC1E26D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F1239652-6246-EEFF-9AE1-8E99345483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0CAD48-028F-45FE-AEF0-39B978B584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13342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C99B21DF-EE2D-2DE9-12D2-1C5AA29773D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2024C08-D562-4FDE-9CC1-E6D8AAFA623C}" type="datetimeFigureOut">
              <a:rPr lang="en-US" smtClean="0"/>
              <a:t>7/15/2026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B1CE421D-2366-9EBB-BCEF-84524AA1D2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A7B798EE-1295-ABE1-DA72-06C61FFBD9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0CAD48-028F-45FE-AEF0-39B978B584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25138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9D2642E-5977-086A-A8FC-8C15A8EC25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F70FD35-38BD-5928-3064-2E1B38595A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87CC89B2-6807-D884-95D9-4C64C56314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FA600279-22B5-D7D0-04A6-E46F78B7B88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2024C08-D562-4FDE-9CC1-E6D8AAFA623C}" type="datetimeFigureOut">
              <a:rPr lang="en-US" smtClean="0"/>
              <a:t>7/15/2026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7F139927-7B97-CC38-C27E-4A58EF2990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82CFF92B-94C8-66F2-3E9D-99D72E9E0D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0CAD48-028F-45FE-AEF0-39B978B584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31303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3D7F10E7-E7FE-2F5C-391A-92D8EB4BE6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CC6D948B-9033-5C8C-E5F0-45BBE11994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xmlns="" id="{5F47D68D-C58E-47CB-6998-6904986E33C6}"/>
              </a:ext>
            </a:extLst>
          </p:cNvPr>
          <p:cNvSpPr/>
          <p:nvPr userDrawn="1"/>
        </p:nvSpPr>
        <p:spPr>
          <a:xfrm>
            <a:off x="10971500" y="-704128"/>
            <a:ext cx="1840057" cy="177338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xmlns="" id="{664D706A-10E4-CECC-FB16-297812D63776}"/>
              </a:ext>
            </a:extLst>
          </p:cNvPr>
          <p:cNvSpPr txBox="1">
            <a:spLocks/>
          </p:cNvSpPr>
          <p:nvPr userDrawn="1"/>
        </p:nvSpPr>
        <p:spPr>
          <a:xfrm>
            <a:off x="11352500" y="182563"/>
            <a:ext cx="4572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150CAD48-028F-45FE-AEF0-39B978B5840C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9" name="Picture 8" descr="A logo with blue text&#10;&#10;AI-generated content may be incorrect.">
            <a:extLst>
              <a:ext uri="{FF2B5EF4-FFF2-40B4-BE49-F238E27FC236}">
                <a16:creationId xmlns:a16="http://schemas.microsoft.com/office/drawing/2014/main" xmlns="" id="{F99C2A7C-D096-1EB6-BCAE-C276744BE8A2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545" y="5668690"/>
            <a:ext cx="2207202" cy="1147745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259B69BD-317F-561E-D2AE-F9C2F78365F3}"/>
              </a:ext>
            </a:extLst>
          </p:cNvPr>
          <p:cNvSpPr/>
          <p:nvPr userDrawn="1"/>
        </p:nvSpPr>
        <p:spPr>
          <a:xfrm>
            <a:off x="0" y="0"/>
            <a:ext cx="382300" cy="3612008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highlight>
                <a:srgbClr val="FFFF00"/>
              </a:highlight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1A447271-CD58-C84B-B7B7-DF642F38E667}"/>
              </a:ext>
            </a:extLst>
          </p:cNvPr>
          <p:cNvSpPr/>
          <p:nvPr userDrawn="1"/>
        </p:nvSpPr>
        <p:spPr>
          <a:xfrm>
            <a:off x="0" y="3612008"/>
            <a:ext cx="382300" cy="3255962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 descr="A logo with text on it&#10;&#10;AI-generated content may be incorrect.">
            <a:extLst>
              <a:ext uri="{FF2B5EF4-FFF2-40B4-BE49-F238E27FC236}">
                <a16:creationId xmlns:a16="http://schemas.microsoft.com/office/drawing/2014/main" xmlns="" id="{A40EC3FF-E68F-6EE7-974E-C7A3528874D3}"/>
              </a:ext>
            </a:extLst>
          </p:cNvPr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38498" y="5572612"/>
            <a:ext cx="2207201" cy="14785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62137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Amasis MT Pro Black" panose="02040A04050005020304" pitchFamily="18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masis MT Pro" panose="02040504050005020304" pitchFamily="18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masis MT Pro" panose="02040504050005020304" pitchFamily="18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masis MT Pro" panose="02040504050005020304" pitchFamily="18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masis MT Pro" panose="02040504050005020304" pitchFamily="18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masis MT Pro" panose="02040504050005020304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ogle.com/search?q=https://journalsuggester.springernature.com/" TargetMode="External"/><Relationship Id="rId2" Type="http://schemas.openxmlformats.org/officeDocument/2006/relationships/hyperlink" Target="https://journalfinder.elsevier.com/" TargetMode="Externa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journalfinder.wiley.com/" TargetMode="Externa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hyperlink" Target="https://jane.biosemantics.org/" TargetMode="Externa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journalguide.com/" TargetMode="External"/><Relationship Id="rId2" Type="http://schemas.openxmlformats.org/officeDocument/2006/relationships/hyperlink" Target="https://scientificjournalfinder.com/" TargetMode="Externa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mjl.clarivate.com/home" TargetMode="Externa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https://scirev.org/" TargetMode="External"/><Relationship Id="rId2" Type="http://schemas.openxmlformats.org/officeDocument/2006/relationships/hyperlink" Target="https://manusights.com/" TargetMode="Externa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www2.cabells.com/" TargetMode="Externa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7DD855E-D728-8B2D-4463-0A460EC9BF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17183" y="601350"/>
            <a:ext cx="9144000" cy="2387600"/>
          </a:xfrm>
        </p:spPr>
        <p:txBody>
          <a:bodyPr>
            <a:normAutofit/>
          </a:bodyPr>
          <a:lstStyle/>
          <a:p>
            <a:r>
              <a:rPr lang="en-GB" sz="44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Selecting Appropriate Journals and Avoiding Predatory </a:t>
            </a:r>
            <a:r>
              <a:rPr lang="en-GB" sz="4400" b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Publishers </a:t>
            </a:r>
            <a:endParaRPr lang="en-US" sz="4400" b="1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7DD8E833-6ABA-85BB-E32D-BE8AB364537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Melsew Getnet (GMPH, MPH-Epi, PhD)</a:t>
            </a:r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26996643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Verification </a:t>
            </a:r>
            <a:r>
              <a:rPr lang="en-GB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Process…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GB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 Use </a:t>
            </a:r>
            <a:r>
              <a:rPr lang="en-GB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Single-Click Search Tool (Recommended</a:t>
            </a:r>
            <a:r>
              <a:rPr lang="en-GB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):Ulrich's </a:t>
            </a:r>
            <a:r>
              <a:rPr lang="en-GB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Web (ProQuest</a:t>
            </a:r>
            <a:r>
              <a:rPr lang="en-GB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GB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This 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subscription database is the most comprehensive single source. </a:t>
            </a:r>
            <a:endParaRPr lang="en-GB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It 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tells you if a journal is 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peer-reviewed, </a:t>
            </a:r>
          </a:p>
          <a:p>
            <a:pPr>
              <a:lnSpc>
                <a:spcPct val="150000"/>
              </a:lnSpc>
            </a:pP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bstracting 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&amp; indexing status (DOAJ, Scopus, </a:t>
            </a:r>
            <a:r>
              <a:rPr lang="en-GB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WoS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and 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if 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has been flagged as "open access" or "potential predatory</a:t>
            </a:r>
          </a:p>
        </p:txBody>
      </p:sp>
    </p:spTree>
    <p:extLst>
      <p:ext uri="{BB962C8B-B14F-4D97-AF65-F5344CB8AC3E}">
        <p14:creationId xmlns:p14="http://schemas.microsoft.com/office/powerpoint/2010/main" val="2588160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Critical Assessment Techniques</a:t>
            </a:r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28352" y="1542290"/>
            <a:ext cx="10515600" cy="4351338"/>
          </a:xfrm>
        </p:spPr>
        <p:txBody>
          <a:bodyPr>
            <a:normAutofit/>
          </a:bodyPr>
          <a:lstStyle/>
          <a:p>
            <a:pPr lvl="0">
              <a:lnSpc>
                <a:spcPct val="150000"/>
              </a:lnSpc>
            </a:pPr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Check 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indexing in major databases and review editorial policies. </a:t>
            </a:r>
            <a:endParaRPr lang="en-GB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150000"/>
              </a:lnSpc>
            </a:pPr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Reviewing 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its impact factor</a:t>
            </a:r>
          </a:p>
          <a:p>
            <a:pPr lvl="0">
              <a:lnSpc>
                <a:spcPct val="150000"/>
              </a:lnSpc>
            </a:pPr>
            <a:r>
              <a:rPr lang="en-GB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Scrutinize the quality 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previous articles published by the journal. </a:t>
            </a:r>
          </a:p>
          <a:p>
            <a:pPr lvl="0">
              <a:lnSpc>
                <a:spcPct val="150000"/>
              </a:lnSpc>
            </a:pP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Consult </a:t>
            </a:r>
            <a:r>
              <a:rPr lang="en-GB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experienced colleagues or mentors 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before submission.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0461110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63958" y="1027135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GB" b="1" dirty="0"/>
          </a:p>
          <a:p>
            <a:r>
              <a:rPr lang="en-GB" dirty="0" smtClean="0"/>
              <a:t>Apply provided </a:t>
            </a:r>
            <a:r>
              <a:rPr lang="en-GB" dirty="0"/>
              <a:t>checklists to evaluate journals. </a:t>
            </a:r>
            <a:endParaRPr lang="en-GB" dirty="0" smtClean="0"/>
          </a:p>
          <a:p>
            <a:r>
              <a:rPr lang="en-GB" dirty="0" smtClean="0"/>
              <a:t>Let’s learn from </a:t>
            </a:r>
            <a:r>
              <a:rPr lang="en-GB" dirty="0"/>
              <a:t>peers’ experiences and insights into journal selection.</a:t>
            </a:r>
          </a:p>
          <a:p>
            <a:pPr marL="0" indent="0">
              <a:buNone/>
            </a:pPr>
            <a:endParaRPr lang="en-GB" b="1" dirty="0" smtClean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2551208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GB" dirty="0" smtClean="0"/>
          </a:p>
          <a:p>
            <a:r>
              <a:rPr lang="en-GB" dirty="0"/>
              <a:t>D</a:t>
            </a:r>
            <a:r>
              <a:rPr lang="en-GB" dirty="0" smtClean="0"/>
              <a:t>ifferent </a:t>
            </a:r>
            <a:r>
              <a:rPr lang="en-GB" dirty="0"/>
              <a:t>journal </a:t>
            </a:r>
            <a:r>
              <a:rPr lang="en-GB" dirty="0" smtClean="0"/>
              <a:t>types</a:t>
            </a:r>
            <a:r>
              <a:rPr lang="en-GB" dirty="0"/>
              <a:t>?</a:t>
            </a:r>
            <a:endParaRPr lang="en-GB" dirty="0" smtClean="0"/>
          </a:p>
          <a:p>
            <a:r>
              <a:rPr lang="en-GB" dirty="0" smtClean="0"/>
              <a:t>Selection criteria?</a:t>
            </a:r>
          </a:p>
          <a:p>
            <a:r>
              <a:rPr lang="en-GB" dirty="0"/>
              <a:t>S</a:t>
            </a:r>
            <a:r>
              <a:rPr lang="en-GB" dirty="0" smtClean="0"/>
              <a:t>trategies </a:t>
            </a:r>
            <a:r>
              <a:rPr lang="en-GB" dirty="0"/>
              <a:t>for spotting predatory </a:t>
            </a:r>
            <a:r>
              <a:rPr lang="en-GB" dirty="0" smtClean="0"/>
              <a:t>publishers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5767319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Using Journal Finder Tools</a:t>
            </a:r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81070"/>
            <a:ext cx="10515600" cy="4695893"/>
          </a:xfrm>
        </p:spPr>
        <p:txBody>
          <a:bodyPr>
            <a:normAutofit/>
          </a:bodyPr>
          <a:lstStyle/>
          <a:p>
            <a:pPr lvl="0"/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Streamlines 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identifying suitable journals using titles, abstracts, and keywords. </a:t>
            </a:r>
          </a:p>
          <a:p>
            <a:pPr lvl="0"/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Leverages </a:t>
            </a:r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processes 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offer tailored suggestions and save time. </a:t>
            </a:r>
          </a:p>
          <a:p>
            <a:pPr lvl="0"/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Increases publication success by reducing desk rejections. </a:t>
            </a:r>
          </a:p>
          <a:p>
            <a:pPr marL="0" indent="0">
              <a:buNone/>
            </a:pPr>
            <a:endParaRPr lang="en-GB" b="1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1080451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38672"/>
          </a:xfrm>
        </p:spPr>
        <p:txBody>
          <a:bodyPr>
            <a:normAutofit/>
          </a:bodyPr>
          <a:lstStyle/>
          <a:p>
            <a:r>
              <a:rPr lang="en-GB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Verifying Impact </a:t>
            </a:r>
            <a:r>
              <a:rPr lang="en-GB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Factors</a:t>
            </a:r>
            <a:endParaRPr lang="en-GB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96980"/>
            <a:ext cx="10515600" cy="4579983"/>
          </a:xfrm>
        </p:spPr>
        <p:txBody>
          <a:bodyPr>
            <a:normAutofit/>
          </a:bodyPr>
          <a:lstStyle/>
          <a:p>
            <a:pPr lvl="0">
              <a:lnSpc>
                <a:spcPct val="150000"/>
              </a:lnSpc>
            </a:pPr>
            <a:r>
              <a:rPr lang="en-GB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JCR </a:t>
            </a:r>
            <a:r>
              <a:rPr lang="en-GB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GB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Clarivate</a:t>
            </a:r>
            <a:r>
              <a:rPr lang="en-GB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):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The most authoritative source via Web of Science. </a:t>
            </a:r>
          </a:p>
          <a:p>
            <a:pPr lvl="0">
              <a:lnSpc>
                <a:spcPct val="150000"/>
              </a:lnSpc>
            </a:pPr>
            <a:r>
              <a:rPr lang="en-GB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SJR (</a:t>
            </a:r>
            <a:r>
              <a:rPr lang="en-GB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Scimago</a:t>
            </a:r>
            <a:r>
              <a:rPr lang="en-GB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):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useful, free alternative based on Scopus data. </a:t>
            </a:r>
          </a:p>
          <a:p>
            <a:pPr lvl="0">
              <a:lnSpc>
                <a:spcPct val="150000"/>
              </a:lnSpc>
            </a:pP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Cross-verify 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journal website claims with these official databases. </a:t>
            </a:r>
          </a:p>
          <a:p>
            <a:pPr lvl="0">
              <a:lnSpc>
                <a:spcPct val="150000"/>
              </a:lnSpc>
            </a:pPr>
            <a:r>
              <a:rPr lang="en-GB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Red Flags: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Claims of impact factors from unrecognized sources (e.g., ISRA, GIF, SJIF).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9014652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Acceptance </a:t>
            </a:r>
            <a:r>
              <a:rPr lang="en-GB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Rates</a:t>
            </a:r>
            <a:endParaRPr lang="en-GB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995626"/>
          </a:xfrm>
        </p:spPr>
        <p:txBody>
          <a:bodyPr/>
          <a:lstStyle/>
          <a:p>
            <a:pPr lvl="0">
              <a:lnSpc>
                <a:spcPct val="150000"/>
              </a:lnSpc>
            </a:pPr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Average 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scholarly acceptance rate is estimated at 32%. </a:t>
            </a:r>
          </a:p>
          <a:p>
            <a:pPr lvl="0">
              <a:lnSpc>
                <a:spcPct val="150000"/>
              </a:lnSpc>
            </a:pP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Highly selective journals (5%–20%) vs. broad-interest/regional journals (40%–70%). </a:t>
            </a:r>
          </a:p>
          <a:p>
            <a:pPr lvl="0">
              <a:lnSpc>
                <a:spcPct val="150000"/>
              </a:lnSpc>
            </a:pP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Rates vary significantly by subject area, such as biomedicine.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0477356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Benefits of journal finder tools </a:t>
            </a:r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78039"/>
            <a:ext cx="10515600" cy="4798924"/>
          </a:xfrm>
        </p:spPr>
        <p:txBody>
          <a:bodyPr>
            <a:normAutofit/>
          </a:bodyPr>
          <a:lstStyle/>
          <a:p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aves 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time, </a:t>
            </a:r>
            <a:endParaRPr lang="en-GB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educes 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desk rejections, </a:t>
            </a:r>
            <a:endParaRPr lang="en-GB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ncreases 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likelihood of successful publication by matching your research to relevant journals. </a:t>
            </a:r>
            <a:endParaRPr lang="en-GB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They 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also enable discovery of new journals you might otherwise miss, and can play an essential role in strategic publishing.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6975481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Summary</a:t>
            </a:r>
            <a:endParaRPr lang="en-GB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>
              <a:lnSpc>
                <a:spcPct val="150000"/>
              </a:lnSpc>
            </a:pPr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Recap of journal types, selection criteria, and metric verification. </a:t>
            </a:r>
          </a:p>
          <a:p>
            <a:pPr lvl="0">
              <a:lnSpc>
                <a:spcPct val="150000"/>
              </a:lnSpc>
            </a:pPr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Reinforcement 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strategies for identifying predatory publishers. </a:t>
            </a:r>
          </a:p>
          <a:p>
            <a:pPr>
              <a:lnSpc>
                <a:spcPct val="150000"/>
              </a:lnSpc>
            </a:pPr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Open 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session for participant </a:t>
            </a:r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inquiries</a:t>
            </a:r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403457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61399"/>
          </a:xfrm>
        </p:spPr>
        <p:txBody>
          <a:bodyPr>
            <a:normAutofit/>
          </a:bodyPr>
          <a:lstStyle/>
          <a:p>
            <a:r>
              <a:rPr lang="en-GB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Some advices for </a:t>
            </a:r>
            <a:r>
              <a:rPr lang="en-GB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Success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28352" y="1297591"/>
            <a:ext cx="10515600" cy="4459265"/>
          </a:xfrm>
        </p:spPr>
        <p:txBody>
          <a:bodyPr>
            <a:normAutofit/>
          </a:bodyPr>
          <a:lstStyle/>
          <a:p>
            <a:pPr lvl="0">
              <a:lnSpc>
                <a:spcPct val="150000"/>
              </a:lnSpc>
            </a:pPr>
            <a:r>
              <a:rPr lang="en-GB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Pre-submission </a:t>
            </a:r>
            <a:r>
              <a:rPr lang="en-GB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Inquiry: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If you are uncertain about fit, send a brief email to the editor with your abstract to ask if your paper would be a good fit.</a:t>
            </a:r>
          </a:p>
          <a:p>
            <a:pPr lvl="0">
              <a:lnSpc>
                <a:spcPct val="150000"/>
              </a:lnSpc>
            </a:pPr>
            <a:r>
              <a:rPr lang="en-GB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Literature Review: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practical way to find target journals is to look at the list of journals where 10–20 recent papers close to your topic were published.</a:t>
            </a:r>
          </a:p>
          <a:p>
            <a:pPr lvl="0">
              <a:lnSpc>
                <a:spcPct val="150000"/>
              </a:lnSpc>
            </a:pPr>
            <a:r>
              <a:rPr lang="en-GB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Use Multiple Tools: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Utilize platforms like Elsevier Journal Finder, Springer Journal 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Suggested, 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 JANE to match your abstract to relevant journals.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175742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D3E2E352-F92D-1B6D-7176-31370D8110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7019A2F-83F7-0EAB-D679-3F7A08964B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71247"/>
          </a:xfrm>
        </p:spPr>
        <p:txBody>
          <a:bodyPr>
            <a:normAutofit fontScale="90000"/>
          </a:bodyPr>
          <a:lstStyle/>
          <a:p>
            <a:r>
              <a:rPr lang="en-GB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Importance of Journal Selection</a:t>
            </a:r>
            <a:r>
              <a:rPr lang="en-GB" dirty="0"/>
              <a:t/>
            </a:r>
            <a:br>
              <a:rPr lang="en-GB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5254AB7-413F-1E31-76D1-B75079F8E2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30310"/>
            <a:ext cx="10515600" cy="4353059"/>
          </a:xfrm>
        </p:spPr>
        <p:txBody>
          <a:bodyPr>
            <a:normAutofit/>
          </a:bodyPr>
          <a:lstStyle/>
          <a:p>
            <a:pPr lvl="0">
              <a:lnSpc>
                <a:spcPct val="150000"/>
              </a:lnSpc>
            </a:pPr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Strategic 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selection maximizes </a:t>
            </a:r>
            <a:r>
              <a:rPr lang="en-GB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reach, credibility, and impact 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research. </a:t>
            </a:r>
          </a:p>
          <a:p>
            <a:pPr lvl="0">
              <a:lnSpc>
                <a:spcPct val="150000"/>
              </a:lnSpc>
            </a:pP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Ensures work reaches the academic </a:t>
            </a:r>
            <a:r>
              <a:rPr lang="en-GB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audience most suited 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build upon findings. </a:t>
            </a:r>
          </a:p>
          <a:p>
            <a:pPr lvl="0">
              <a:lnSpc>
                <a:spcPct val="150000"/>
              </a:lnSpc>
            </a:pP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Increases the likelihood of </a:t>
            </a:r>
            <a:r>
              <a:rPr lang="en-GB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publication success and scholarly recognition.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640054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48520"/>
          </a:xfrm>
        </p:spPr>
        <p:txBody>
          <a:bodyPr>
            <a:normAutofit/>
          </a:bodyPr>
          <a:lstStyle/>
          <a:p>
            <a:pPr marL="0" indent="0"/>
            <a:r>
              <a:rPr lang="en-GB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Publisher-Specific Journal Finders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93949"/>
            <a:ext cx="10515600" cy="432730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JFT offer 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direct links to submission portals and provide metrics like impact factor and average decision times.</a:t>
            </a:r>
          </a:p>
          <a:p>
            <a:pPr lvl="0"/>
            <a:r>
              <a:rPr lang="en-GB" sz="2400" b="1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Elsevier Journal Finder</a:t>
            </a:r>
            <a:r>
              <a:rPr lang="en-GB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Uses machine learning to match your title and abstract with journals in the Elsevier portfolio.</a:t>
            </a:r>
          </a:p>
          <a:p>
            <a:pPr lvl="0"/>
            <a:r>
              <a:rPr lang="en-GB" sz="2400" b="1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Springer Nature Journal </a:t>
            </a:r>
            <a:r>
              <a:rPr lang="en-GB" sz="2400" b="1" u="sng" dirty="0" err="1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Suggester</a:t>
            </a:r>
            <a:r>
              <a:rPr lang="en-GB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Matches your manuscript details against the extensive Springer and Nature </a:t>
            </a:r>
            <a:r>
              <a:rPr lang="en-GB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catalog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/>
            <a:r>
              <a:rPr lang="en-GB" sz="2400" b="1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Wiley Journal Finder</a:t>
            </a:r>
            <a:r>
              <a:rPr lang="en-GB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Offers AI-powered abstract matching and side-by-side comparison of journals within the Wiley network.</a:t>
            </a:r>
          </a:p>
          <a:p>
            <a:pPr marL="0" lvl="0" indent="0">
              <a:buNone/>
            </a:pPr>
            <a:endParaRPr lang="en-GB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4785064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Independent &amp; Multi-Publisher Tools</a:t>
            </a:r>
          </a:p>
          <a:p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 you prefer a broader, publisher-neutral search to explore your options across the industry, consider these:</a:t>
            </a:r>
          </a:p>
          <a:p>
            <a:r>
              <a:rPr lang="en-GB" sz="2400" b="1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Jane (Journal/Author Name Estimator)</a:t>
            </a:r>
            <a:r>
              <a:rPr lang="en-GB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lvl="0"/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widely used, free, and neutral tool. </a:t>
            </a:r>
          </a:p>
          <a:p>
            <a:pPr lvl="0"/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You input your title or abstract, </a:t>
            </a:r>
          </a:p>
          <a:p>
            <a:pPr lvl="0"/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searches the PubMed database to find journals that have published similar articles. </a:t>
            </a:r>
          </a:p>
          <a:p>
            <a:pPr lvl="0"/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is particularly effective for biomedical and life sciences research.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7881466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Independent &amp; Multi-Publisher </a:t>
            </a:r>
            <a:r>
              <a:rPr lang="en-GB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Tools</a:t>
            </a:r>
            <a:endParaRPr lang="en-GB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48496"/>
            <a:ext cx="10515600" cy="452846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400" b="1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Scopus Journal Finder</a:t>
            </a:r>
            <a:r>
              <a:rPr lang="en-GB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lvl="0"/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free tool that matches your manuscript against a curated database of Scopus and Web of Science-indexed journals. </a:t>
            </a:r>
          </a:p>
          <a:p>
            <a:pPr marL="0" indent="0">
              <a:buNone/>
            </a:pPr>
            <a:r>
              <a:rPr lang="en-GB" sz="2400" b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JournalGuide</a:t>
            </a:r>
            <a:r>
              <a:rPr lang="en-GB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lvl="0"/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 </a:t>
            </a:r>
            <a:r>
              <a:rPr lang="en-GB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independent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platform that helps researchers explore journals across multiple publishers, </a:t>
            </a:r>
          </a:p>
          <a:p>
            <a:pPr lvl="0"/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often providing insights into </a:t>
            </a:r>
            <a:r>
              <a:rPr lang="en-GB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peer review times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en-GB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author experiences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en-GB" sz="2400" b="1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Web of Science Manuscript Matcher</a:t>
            </a:r>
            <a:r>
              <a:rPr lang="en-GB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lvl="0"/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Accessible if your </a:t>
            </a:r>
            <a:r>
              <a:rPr lang="en-GB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institution subscribes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 Web of Science; </a:t>
            </a:r>
          </a:p>
          <a:p>
            <a:pPr lvl="0"/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 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connects your manuscript with relevant high-quality, indexed journals.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7095313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Specialized &amp; AI-Enhanced </a:t>
            </a:r>
            <a:r>
              <a:rPr lang="en-GB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Tools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81071"/>
            <a:ext cx="10515600" cy="4237150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en-GB" sz="2400" b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Manusights</a:t>
            </a:r>
            <a:r>
              <a:rPr lang="en-GB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/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Unlike 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basic keyword matchers, this tool evaluates the </a:t>
            </a:r>
            <a:r>
              <a:rPr lang="en-GB" sz="2400" b="1" i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substance</a:t>
            </a:r>
            <a:r>
              <a:rPr lang="en-GB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your manuscript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 estimate your "desk-reject risk" and</a:t>
            </a:r>
          </a:p>
          <a:p>
            <a:pPr lvl="0" algn="just"/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Ranks journals based on the strength of your evidence.</a:t>
            </a:r>
          </a:p>
          <a:p>
            <a:pPr lvl="0" algn="just"/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is a useful resource for assessing whether your paper is ready for a specific tier of journal.</a:t>
            </a:r>
          </a:p>
          <a:p>
            <a:pPr marL="0" indent="0" algn="just">
              <a:buNone/>
            </a:pPr>
            <a:r>
              <a:rPr lang="en-GB" sz="2400" b="1" u="sng" dirty="0" err="1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SciRev</a:t>
            </a:r>
            <a:r>
              <a:rPr lang="en-GB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/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Focuses 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 </a:t>
            </a:r>
            <a:r>
              <a:rPr lang="en-GB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transparency 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by providing data on peer review timelines and actual author experiences, </a:t>
            </a:r>
          </a:p>
          <a:p>
            <a:pPr lvl="0" algn="just"/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which can be invaluable when you are prioritizing speed of publication.</a:t>
            </a:r>
          </a:p>
          <a:p>
            <a:pPr marL="0" indent="0" algn="just">
              <a:buNone/>
            </a:pPr>
            <a:r>
              <a:rPr lang="en-GB" sz="2400" b="1" u="sng" dirty="0" err="1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Cabell’s</a:t>
            </a:r>
            <a:r>
              <a:rPr lang="en-GB" sz="2400" b="1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 </a:t>
            </a:r>
            <a:r>
              <a:rPr lang="en-GB" sz="2400" b="1" u="sng" dirty="0" err="1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Journalytics</a:t>
            </a:r>
            <a:r>
              <a:rPr lang="en-GB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GB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sophisticated database that provides detailed quality status. </a:t>
            </a:r>
          </a:p>
          <a:p>
            <a:pPr lvl="0" algn="just"/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is frequently used </a:t>
            </a:r>
            <a:r>
              <a:rPr lang="en-GB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verify the legitimacy of a journal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en-GB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avoid predatory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or low-quality outlets.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8045906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dirty="0" smtClean="0"/>
              <a:t>Thank you!!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827510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4A4E6887-32D3-CCB2-6DC2-03E48DB4F7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35B9F1F-89AE-03F1-F714-DAF36A257D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51551"/>
          </a:xfrm>
        </p:spPr>
        <p:txBody>
          <a:bodyPr>
            <a:normAutofit fontScale="90000"/>
          </a:bodyPr>
          <a:lstStyle/>
          <a:p>
            <a:r>
              <a:rPr lang="en-GB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Types of Journals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010CCE31-821E-DFFA-DF2D-419B3AD84D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6676"/>
            <a:ext cx="10515600" cy="4760287"/>
          </a:xfrm>
        </p:spPr>
        <p:txBody>
          <a:bodyPr>
            <a:normAutofit/>
          </a:bodyPr>
          <a:lstStyle/>
          <a:p>
            <a:pPr marL="514350" lvl="0" indent="-514350">
              <a:lnSpc>
                <a:spcPct val="150000"/>
              </a:lnSpc>
              <a:buFont typeface="+mj-lt"/>
              <a:buAutoNum type="arabicPeriod"/>
            </a:pPr>
            <a:r>
              <a:rPr lang="en-GB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Open </a:t>
            </a:r>
            <a:r>
              <a:rPr lang="en-GB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Access:</a:t>
            </a:r>
            <a:r>
              <a:rPr lang="en-GB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Accessible to everyone; often requires author publication fees. </a:t>
            </a:r>
          </a:p>
          <a:p>
            <a:pPr marL="514350" lvl="0" indent="-514350">
              <a:lnSpc>
                <a:spcPct val="150000"/>
              </a:lnSpc>
              <a:buFont typeface="+mj-lt"/>
              <a:buAutoNum type="arabicPeriod"/>
            </a:pPr>
            <a:r>
              <a:rPr lang="en-GB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Subscription:</a:t>
            </a:r>
            <a:r>
              <a:rPr lang="en-GB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Access is limited to subscribers/institutions. </a:t>
            </a:r>
          </a:p>
          <a:p>
            <a:pPr marL="514350" lvl="0" indent="-514350">
              <a:lnSpc>
                <a:spcPct val="150000"/>
              </a:lnSpc>
              <a:buFont typeface="+mj-lt"/>
              <a:buAutoNum type="arabicPeriod"/>
            </a:pPr>
            <a:r>
              <a:rPr lang="en-GB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Hybrid:</a:t>
            </a:r>
            <a:r>
              <a:rPr lang="en-GB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Allows a combination of open access and subscription-based publishing. 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221373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5321" y="159063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GB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GB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Journal </a:t>
            </a:r>
            <a:r>
              <a:rPr lang="en-GB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Selection Criteria</a:t>
            </a:r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93949"/>
            <a:ext cx="10515600" cy="4683014"/>
          </a:xfrm>
        </p:spPr>
        <p:txBody>
          <a:bodyPr>
            <a:normAutofit/>
          </a:bodyPr>
          <a:lstStyle/>
          <a:p>
            <a:pPr lvl="0">
              <a:lnSpc>
                <a:spcPct val="150000"/>
              </a:lnSpc>
            </a:pPr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Strategic 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alignment of scope and audience with the research topic. </a:t>
            </a:r>
          </a:p>
          <a:p>
            <a:pPr lvl="0">
              <a:lnSpc>
                <a:spcPct val="150000"/>
              </a:lnSpc>
            </a:pP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Verification of impact factor and academic reputation. </a:t>
            </a:r>
          </a:p>
          <a:p>
            <a:pPr lvl="0">
              <a:lnSpc>
                <a:spcPct val="150000"/>
              </a:lnSpc>
            </a:pP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Indexing status in databases like Scopus or Web of Science. </a:t>
            </a:r>
          </a:p>
          <a:p>
            <a:pPr lvl="0">
              <a:lnSpc>
                <a:spcPct val="150000"/>
              </a:lnSpc>
            </a:pP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Consideration of </a:t>
            </a:r>
            <a:r>
              <a:rPr lang="en-GB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publication speed, review processes, 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</a:t>
            </a:r>
            <a:r>
              <a:rPr lang="en-GB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funding availability. 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548770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Journal </a:t>
            </a:r>
            <a:r>
              <a:rPr lang="en-GB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Finder Tools and Directories</a:t>
            </a:r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29555"/>
            <a:ext cx="10515600" cy="4747408"/>
          </a:xfrm>
        </p:spPr>
        <p:txBody>
          <a:bodyPr>
            <a:normAutofit/>
          </a:bodyPr>
          <a:lstStyle/>
          <a:p>
            <a:pPr lvl="0">
              <a:lnSpc>
                <a:spcPct val="150000"/>
              </a:lnSpc>
            </a:pPr>
            <a:r>
              <a:rPr lang="en-GB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Journal </a:t>
            </a:r>
            <a:r>
              <a:rPr lang="en-GB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finder tools 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match manuscripts to journals publishing similar work. </a:t>
            </a:r>
          </a:p>
          <a:p>
            <a:pPr lvl="0">
              <a:lnSpc>
                <a:spcPct val="150000"/>
              </a:lnSpc>
            </a:pP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Use </a:t>
            </a:r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reputable directories 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like the </a:t>
            </a:r>
            <a:r>
              <a:rPr lang="en-GB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Directory of Open Access Journals 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(DOAJ) and </a:t>
            </a:r>
            <a:r>
              <a:rPr lang="en-GB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Web of Science 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verify legitimacy. </a:t>
            </a:r>
          </a:p>
          <a:p>
            <a:pPr lvl="0">
              <a:lnSpc>
                <a:spcPct val="150000"/>
              </a:lnSpc>
            </a:pP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Seek mentorship or institutional guidance during the selection process</a:t>
            </a:r>
          </a:p>
        </p:txBody>
      </p:sp>
    </p:spTree>
    <p:extLst>
      <p:ext uri="{BB962C8B-B14F-4D97-AF65-F5344CB8AC3E}">
        <p14:creationId xmlns:p14="http://schemas.microsoft.com/office/powerpoint/2010/main" val="1500003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sz="2800" b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/>
            </a:r>
            <a:br>
              <a:rPr lang="en-GB" sz="2800" b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</a:br>
            <a:r>
              <a:rPr lang="en-GB" sz="2800" b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/>
            </a:r>
            <a:br>
              <a:rPr lang="en-GB" sz="2800" b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</a:br>
            <a:r>
              <a:rPr lang="en-GB" sz="3100" b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Predatory Publishers</a:t>
            </a:r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>
              <a:lnSpc>
                <a:spcPct val="150000"/>
              </a:lnSpc>
            </a:pPr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Entities 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that exploit the academic process by skipping rigorous peer review. </a:t>
            </a:r>
          </a:p>
          <a:p>
            <a:pPr lvl="0">
              <a:lnSpc>
                <a:spcPct val="150000"/>
              </a:lnSpc>
            </a:pP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Common tactics include </a:t>
            </a:r>
            <a:r>
              <a:rPr lang="en-GB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aggressive solicitation 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</a:t>
            </a:r>
            <a:r>
              <a:rPr lang="en-GB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hidden fees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lvl="0">
              <a:lnSpc>
                <a:spcPct val="150000"/>
              </a:lnSpc>
            </a:pP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Can severely damage scientific reputation and work visibility.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851329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06852"/>
          </a:xfrm>
        </p:spPr>
        <p:txBody>
          <a:bodyPr>
            <a:normAutofit fontScale="90000"/>
          </a:bodyPr>
          <a:lstStyle/>
          <a:p>
            <a:r>
              <a:rPr lang="en-GB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Identifying Predatory Journals</a:t>
            </a:r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1078" y="1056068"/>
            <a:ext cx="10515600" cy="4670135"/>
          </a:xfrm>
        </p:spPr>
        <p:txBody>
          <a:bodyPr>
            <a:normAutofit fontScale="92500" lnSpcReduction="10000"/>
          </a:bodyPr>
          <a:lstStyle/>
          <a:p>
            <a:pPr lvl="0">
              <a:lnSpc>
                <a:spcPct val="150000"/>
              </a:lnSpc>
            </a:pPr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Lack 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transparency in peer review processes. </a:t>
            </a:r>
          </a:p>
          <a:p>
            <a:pPr lvl="0">
              <a:lnSpc>
                <a:spcPct val="150000"/>
              </a:lnSpc>
            </a:pPr>
            <a:r>
              <a:rPr lang="en-GB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Doubtful 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editorial board credentials. </a:t>
            </a:r>
          </a:p>
          <a:p>
            <a:pPr lvl="0">
              <a:lnSpc>
                <a:spcPct val="150000"/>
              </a:lnSpc>
            </a:pP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Unprofessional website </a:t>
            </a:r>
            <a:r>
              <a:rPr lang="en-GB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content and unreliable contact 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information. </a:t>
            </a:r>
          </a:p>
          <a:p>
            <a:pPr lvl="0">
              <a:lnSpc>
                <a:spcPct val="150000"/>
              </a:lnSpc>
            </a:pP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Use of blacklists/whitelists and community feedback for verification. </a:t>
            </a:r>
            <a:endParaRPr lang="en-GB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0" lvl="0" indent="0">
              <a:lnSpc>
                <a:spcPct val="150000"/>
              </a:lnSpc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Blacklists: 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GB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bell’s predatory reports _Gold Standard; SPJ (Beall’s List)</a:t>
            </a:r>
          </a:p>
          <a:p>
            <a:pPr marL="914400" lvl="0" indent="0">
              <a:lnSpc>
                <a:spcPct val="150000"/>
              </a:lnSpc>
              <a:buNone/>
            </a:pPr>
            <a:r>
              <a:rPr lang="en-US" sz="24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Whitelists/</a:t>
            </a:r>
            <a:r>
              <a:rPr lang="en-US" sz="2400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Allowlists</a:t>
            </a: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DOAJ_Most</a:t>
            </a: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trusted for OA journals; JCR/</a:t>
            </a:r>
            <a:r>
              <a:rPr lang="en-US" sz="2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WoS_Gold</a:t>
            </a: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stadard</a:t>
            </a: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for high impact journals</a:t>
            </a:r>
            <a:endParaRPr lang="en-GB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131084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103067"/>
          </a:xfrm>
        </p:spPr>
        <p:txBody>
          <a:bodyPr>
            <a:normAutofit/>
          </a:bodyPr>
          <a:lstStyle/>
          <a:p>
            <a:r>
              <a:rPr lang="en-GB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Practical Step-by-Step Verification </a:t>
            </a:r>
            <a:r>
              <a:rPr lang="en-GB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Process…</a:t>
            </a:r>
            <a:endParaRPr lang="en-GB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75008"/>
            <a:ext cx="10515600" cy="4901955"/>
          </a:xfrm>
        </p:spPr>
        <p:txBody>
          <a:bodyPr>
            <a:normAutofit fontScale="55000" lnSpcReduction="20000"/>
          </a:bodyPr>
          <a:lstStyle/>
          <a:p>
            <a:pPr marL="863600" indent="-863600">
              <a:lnSpc>
                <a:spcPct val="170000"/>
              </a:lnSpc>
              <a:buNone/>
            </a:pPr>
            <a:r>
              <a:rPr lang="en-GB" sz="5100" b="1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Don't </a:t>
            </a:r>
            <a:r>
              <a:rPr lang="en-GB" sz="51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just check one list. Do </a:t>
            </a:r>
            <a:r>
              <a:rPr lang="en-GB" sz="5100" b="1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this:</a:t>
            </a:r>
            <a:endParaRPr lang="en-GB" sz="5100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63600" indent="-863600">
              <a:lnSpc>
                <a:spcPct val="170000"/>
              </a:lnSpc>
              <a:buNone/>
            </a:pPr>
            <a:r>
              <a:rPr lang="en-GB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Check </a:t>
            </a:r>
            <a:r>
              <a:rPr lang="en-GB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GB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Blacklists </a:t>
            </a:r>
            <a:r>
              <a:rPr lang="en-GB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first (fast &amp; free):</a:t>
            </a:r>
            <a:r>
              <a:rPr lang="en-GB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GB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Search </a:t>
            </a:r>
            <a:r>
              <a:rPr lang="en-GB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journal title on </a:t>
            </a:r>
            <a:r>
              <a:rPr lang="en-GB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Stop Predatory Journals</a:t>
            </a:r>
            <a:r>
              <a:rPr lang="en-GB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en-GB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 </a:t>
            </a:r>
            <a:r>
              <a:rPr lang="en-GB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 you have access, check </a:t>
            </a:r>
            <a:r>
              <a:rPr lang="en-GB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Cabells' Predatory </a:t>
            </a:r>
            <a:r>
              <a:rPr lang="en-GB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Reports</a:t>
            </a:r>
            <a:r>
              <a:rPr lang="en-GB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GB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63600" indent="-863600">
              <a:lnSpc>
                <a:spcPct val="170000"/>
              </a:lnSpc>
              <a:buNone/>
            </a:pPr>
            <a:r>
              <a:rPr lang="en-GB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Check </a:t>
            </a:r>
            <a:r>
              <a:rPr lang="en-GB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GB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Allowlists</a:t>
            </a:r>
            <a:r>
              <a:rPr lang="en-GB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(for legitimacy):</a:t>
            </a:r>
            <a:r>
              <a:rPr lang="en-GB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GB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Search </a:t>
            </a:r>
            <a:r>
              <a:rPr lang="en-GB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journal title in </a:t>
            </a:r>
            <a:r>
              <a:rPr lang="en-GB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DOAJ</a:t>
            </a:r>
            <a:r>
              <a:rPr lang="en-GB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(if it is open access).</a:t>
            </a:r>
            <a:br>
              <a:rPr lang="en-GB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Search </a:t>
            </a:r>
            <a:r>
              <a:rPr lang="en-GB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journal title in </a:t>
            </a:r>
            <a:r>
              <a:rPr lang="en-GB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Web of Science Master Journal List</a:t>
            </a:r>
            <a:r>
              <a:rPr lang="en-GB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or </a:t>
            </a:r>
            <a:r>
              <a:rPr lang="en-GB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Scopus</a:t>
            </a:r>
            <a:r>
              <a:rPr lang="en-GB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GB" dirty="0"/>
              <a:t/>
            </a:r>
            <a:br>
              <a:rPr lang="en-GB" dirty="0"/>
            </a:br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191319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Verification </a:t>
            </a:r>
            <a:r>
              <a:rPr lang="en-GB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Process…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68192"/>
            <a:ext cx="10515600" cy="4708771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GB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Cross-Reference with Think. Check. </a:t>
            </a:r>
            <a:r>
              <a:rPr lang="en-GB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Submit.</a:t>
            </a:r>
            <a:endParaRPr lang="en-GB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Use 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this checklist and 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ask yourself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 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you or your colleagues know the journal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Can 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you easily find contact information for the publisher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 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peer review process clearly described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Are 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fees clearly stated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Are </a:t>
            </a:r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editors and editorial board real people with verifiable affiliations</a:t>
            </a:r>
            <a:r>
              <a:rPr lang="en-GB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GB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89747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xmlns="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622</TotalTime>
  <Words>1085</Words>
  <Application>Microsoft Office PowerPoint</Application>
  <PresentationFormat>Custom</PresentationFormat>
  <Paragraphs>115</Paragraphs>
  <Slides>24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Office Theme</vt:lpstr>
      <vt:lpstr>Selecting Appropriate Journals and Avoiding Predatory Publishers </vt:lpstr>
      <vt:lpstr>Importance of Journal Selection </vt:lpstr>
      <vt:lpstr>Types of Journals </vt:lpstr>
      <vt:lpstr> Journal Selection Criteria </vt:lpstr>
      <vt:lpstr>Journal Finder Tools and Directories </vt:lpstr>
      <vt:lpstr>  Predatory Publishers </vt:lpstr>
      <vt:lpstr>Identifying Predatory Journals </vt:lpstr>
      <vt:lpstr>The Practical Step-by-Step Verification Process…</vt:lpstr>
      <vt:lpstr>Verification Process…</vt:lpstr>
      <vt:lpstr>Verification Process…</vt:lpstr>
      <vt:lpstr>Critical Assessment Techniques </vt:lpstr>
      <vt:lpstr>PowerPoint Presentation</vt:lpstr>
      <vt:lpstr>PowerPoint Presentation</vt:lpstr>
      <vt:lpstr>Using Journal Finder Tools </vt:lpstr>
      <vt:lpstr>Verifying Impact Factors</vt:lpstr>
      <vt:lpstr>Acceptance Rates</vt:lpstr>
      <vt:lpstr>Benefits of journal finder tools  </vt:lpstr>
      <vt:lpstr>Summary</vt:lpstr>
      <vt:lpstr>Some advices for Success</vt:lpstr>
      <vt:lpstr>Publisher-Specific Journal Finders</vt:lpstr>
      <vt:lpstr>PowerPoint Presentation</vt:lpstr>
      <vt:lpstr>Independent &amp; Multi-Publisher Tools</vt:lpstr>
      <vt:lpstr>Specialized &amp; AI-Enhanced Tools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Mitiku Getu Moges</dc:creator>
  <cp:lastModifiedBy>melsew getnet tsegaw</cp:lastModifiedBy>
  <cp:revision>53</cp:revision>
  <dcterms:created xsi:type="dcterms:W3CDTF">2025-11-21T09:11:49Z</dcterms:created>
  <dcterms:modified xsi:type="dcterms:W3CDTF">2026-07-15T10:13:41Z</dcterms:modified>
</cp:coreProperties>
</file>