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478" r:id="rId3"/>
    <p:sldId id="474" r:id="rId4"/>
    <p:sldId id="506" r:id="rId5"/>
    <p:sldId id="484" r:id="rId6"/>
    <p:sldId id="485" r:id="rId7"/>
    <p:sldId id="507" r:id="rId8"/>
    <p:sldId id="479" r:id="rId9"/>
    <p:sldId id="480" r:id="rId10"/>
    <p:sldId id="505" r:id="rId11"/>
    <p:sldId id="30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763B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9681" autoAdjust="0"/>
  </p:normalViewPr>
  <p:slideViewPr>
    <p:cSldViewPr>
      <p:cViewPr varScale="1">
        <p:scale>
          <a:sx n="79" d="100"/>
          <a:sy n="79" d="100"/>
        </p:scale>
        <p:origin x="1003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33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93BF8-D6CC-4510-BCDC-FE6E9E56CFEF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6500-9885-4380-8015-FF0D8677B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stretch>
            <a:fillRect l="1000" t="2000" r="83000" b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AD027-0D93-4672-A653-4DC2C27FD2C6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305800" cy="17526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 Driven Discussion, Conclusion, and Recommendation</a:t>
            </a:r>
            <a:endParaRPr lang="en-US" sz="3800" dirty="0">
              <a:solidFill>
                <a:srgbClr val="663300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086600" cy="2514600"/>
          </a:xfrm>
        </p:spPr>
        <p:txBody>
          <a:bodyPr/>
          <a:lstStyle/>
          <a:p>
            <a:pPr algn="l"/>
            <a:endParaRPr lang="en-US" dirty="0">
              <a:latin typeface="Candara" panose="020E0502030303020204" pitchFamily="34" charset="0"/>
            </a:endParaRPr>
          </a:p>
          <a:p>
            <a:pPr algn="l"/>
            <a:r>
              <a:rPr lang="en-US" dirty="0">
                <a:solidFill>
                  <a:srgbClr val="663300"/>
                </a:solidFill>
                <a:latin typeface="Candara" panose="020E0502030303020204" pitchFamily="34" charset="0"/>
              </a:rPr>
              <a:t>Tigist Workneh Leulseged (MD, MPH)</a:t>
            </a:r>
          </a:p>
          <a:p>
            <a:pPr algn="l"/>
            <a:r>
              <a:rPr lang="en-US" dirty="0">
                <a:solidFill>
                  <a:srgbClr val="663300"/>
                </a:solidFill>
                <a:latin typeface="Candara" panose="020E0502030303020204" pitchFamily="34" charset="0"/>
              </a:rPr>
              <a:t>July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41712F-8522-4BB5-311D-2ABBB0B14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01397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026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3735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algn="ctr">
              <a:buNone/>
            </a:pPr>
            <a:r>
              <a:rPr lang="en-US" sz="7200" b="1" dirty="0">
                <a:solidFill>
                  <a:srgbClr val="663300"/>
                </a:solidFill>
                <a:latin typeface="Candara" panose="020E0502030303020204" pitchFamily="34" charset="0"/>
              </a:rPr>
              <a:t>End</a:t>
            </a:r>
          </a:p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763000" cy="5486400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Research question </a:t>
            </a: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Objective  Analysis  Result  Discussion  Conclusion  Recommendation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Our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result is objective driven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Our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discussion, conclusion and recommendation are result driven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Golden Rule: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“If it is not in your results, it should not appear in your discussion.”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2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Question: </a:t>
            </a: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What is the prevalence of unintended pregnancy among women of reproductive age?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Objective: </a:t>
            </a: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 determine the prevalence of unintended pregnancy among women of reproductive age in …..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Analysis method: </a:t>
            </a: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Prevalence (proportion)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Result: </a:t>
            </a: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Prevalence = 18%</a:t>
            </a: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Discussion:</a:t>
            </a: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What does this 18% unintended pregnancy rate mean in real-life and program context?</a:t>
            </a:r>
          </a:p>
          <a:p>
            <a:endParaRPr lang="en-US" sz="22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6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76200" y="1143000"/>
            <a:ext cx="8686800" cy="5638801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does our result mean?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context of: </a:t>
            </a:r>
          </a:p>
          <a:p>
            <a:pPr marL="1200150" lvl="2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studied population characteristics</a:t>
            </a:r>
          </a:p>
          <a:p>
            <a:pPr marL="1200150" lvl="2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scientific facts </a:t>
            </a:r>
          </a:p>
          <a:p>
            <a:pPr marL="1200150" lvl="2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policy and practice</a:t>
            </a:r>
          </a:p>
          <a:p>
            <a:pPr marL="1200150" lvl="2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studies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results to discuss 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Characterizing the study population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Briefly summarize only relevant characters and striking numbers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Measuring the outcome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 discuss it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Comparing groups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Explain significant group differences in Cases/controls OR exposed/non-exposed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relationship 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results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and explain all significant factors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results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Discuss if clinically important or unexpected</a:t>
            </a:r>
          </a:p>
        </p:txBody>
      </p:sp>
    </p:spTree>
    <p:extLst>
      <p:ext uri="{BB962C8B-B14F-4D97-AF65-F5344CB8AC3E}">
        <p14:creationId xmlns:p14="http://schemas.microsoft.com/office/powerpoint/2010/main" val="70832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46945-BD79-2D70-3CFE-09825962E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2DADA-C175-A4E5-64CB-7726106BF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 </a:t>
            </a:r>
            <a:r>
              <a:rPr lang="en-US" b="1" dirty="0" err="1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52F9206-34F6-00E8-5DD4-46875737EA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1191380"/>
            <a:ext cx="8610600" cy="5638801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 of the study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objective, sample size, population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result interpretation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flow as the result section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 with other studies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(Similarities/differences + explanations)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Further contextualization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Strengths and limitations of our study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Implications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(practice, policy, research)</a:t>
            </a:r>
          </a:p>
          <a:p>
            <a:pPr marL="1085850" lvl="2" indent="-171450" algn="l">
              <a:buFont typeface="Courier New" panose="02070309020205020404" pitchFamily="49" charset="0"/>
              <a:buChar char="o"/>
            </a:pPr>
            <a:endParaRPr lang="en-US" sz="22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What NOT to Do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Do not repeat results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Do not list numbers excessively (Avoid detailed results)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Do not introduce new results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Do not over-interpret</a:t>
            </a:r>
          </a:p>
          <a:p>
            <a:pPr marL="1085850" lvl="2" indent="-171450" algn="l">
              <a:buFont typeface="Courier New" panose="02070309020205020404" pitchFamily="49" charset="0"/>
              <a:buChar char="o"/>
            </a:pPr>
            <a:endParaRPr lang="en-US" sz="22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08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CED5A-9229-6156-EADC-67BA5AD59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A779-C0ED-3524-7E46-7EC60B28A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Strength and Limitation</a:t>
            </a:r>
            <a:endParaRPr lang="en-US" sz="36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A3F18E2-FE14-22CC-ED47-A0B4080DEC8B}"/>
              </a:ext>
            </a:extLst>
          </p:cNvPr>
          <p:cNvSpPr txBox="1">
            <a:spLocks/>
          </p:cNvSpPr>
          <p:nvPr/>
        </p:nvSpPr>
        <p:spPr>
          <a:xfrm>
            <a:off x="228600" y="1191381"/>
            <a:ext cx="8458200" cy="5133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to talk about </a:t>
            </a:r>
          </a:p>
          <a:p>
            <a:pPr marL="1200150" lvl="2" indent="-28575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Novelty of topic</a:t>
            </a:r>
          </a:p>
          <a:p>
            <a:pPr marL="1200150" lvl="2" indent="-28575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Methodological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used, Study setting, Period of observation, Variables addressed, standardized tool</a:t>
            </a:r>
          </a:p>
          <a:p>
            <a:pPr marL="1200150" lvl="2" indent="-28575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 bias and what we did to minimize bias</a:t>
            </a:r>
          </a:p>
          <a:p>
            <a:pPr marL="628650" lvl="1" indent="-171450" algn="l">
              <a:buFont typeface="Courier New" panose="02070309020205020404" pitchFamily="49" charset="0"/>
              <a:buChar char="o"/>
            </a:pP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 algn="l"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refer to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085850" lvl="2" indent="-171450" algn="l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size (???)</a:t>
            </a:r>
          </a:p>
          <a:p>
            <a:pPr marL="1085850" lvl="2" indent="-171450" algn="l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Sampling technique </a:t>
            </a:r>
          </a:p>
          <a:p>
            <a:pPr marL="1085850" lvl="2" indent="-171450" algn="l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 rate</a:t>
            </a:r>
          </a:p>
          <a:p>
            <a:pPr marL="1085850" lvl="2" indent="-171450" algn="l">
              <a:buFont typeface="Courier New" panose="02070309020205020404" pitchFamily="49" charset="0"/>
              <a:buChar char="o"/>
            </a:pPr>
            <a:endParaRPr lang="en-US" sz="22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hide limitations: acknowledge and explain them.</a:t>
            </a:r>
          </a:p>
        </p:txBody>
      </p:sp>
    </p:spTree>
    <p:extLst>
      <p:ext uri="{BB962C8B-B14F-4D97-AF65-F5344CB8AC3E}">
        <p14:creationId xmlns:p14="http://schemas.microsoft.com/office/powerpoint/2010/main" val="381721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AB8D1-B355-F14D-7896-28B988571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E4CC0-D57E-F62D-8B5E-A07BC01D0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Implication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8518D24-CBF5-E2B8-9912-8A2C04363667}"/>
              </a:ext>
            </a:extLst>
          </p:cNvPr>
          <p:cNvSpPr txBox="1">
            <a:spLocks/>
          </p:cNvSpPr>
          <p:nvPr/>
        </p:nvSpPr>
        <p:spPr>
          <a:xfrm>
            <a:off x="228600" y="1191381"/>
            <a:ext cx="8458200" cy="5133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your findings mean for: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en-US" sz="22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care, Service delivery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en-US" sz="22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Guidelines, Programs</a:t>
            </a:r>
          </a:p>
          <a:p>
            <a:pPr marL="800100" lvl="1" indent="-342900" algn="l">
              <a:buFont typeface="+mj-lt"/>
              <a:buAutoNum type="arabicPeriod"/>
            </a:pPr>
            <a:r>
              <a:rPr lang="en-US" sz="22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should be studied next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1800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prevalence of unintended pregnancy and identify associated factors among women …. 18% prevalence and significant factors (Non-use of contraception, young age, and poor education)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US" sz="2000" b="1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 implication</a:t>
            </a: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18% unintended pregnancy rate indicates a substantial burden on reproductive health services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Non-use of contraception reflects gaps in utilization rather than just availability of services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 risk among young women suggests unmet needs in youth-focused reproductive health care</a:t>
            </a:r>
          </a:p>
        </p:txBody>
      </p:sp>
    </p:spTree>
    <p:extLst>
      <p:ext uri="{BB962C8B-B14F-4D97-AF65-F5344CB8AC3E}">
        <p14:creationId xmlns:p14="http://schemas.microsoft.com/office/powerpoint/2010/main" val="75190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4D8A3-9F3D-7948-8C03-6A45CC119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0B4A1-17A0-F950-7650-077CE6724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Implication </a:t>
            </a:r>
            <a:r>
              <a:rPr lang="en-US" b="1" dirty="0" err="1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76ABBC3-3C12-A963-0021-1490D24D1615}"/>
              </a:ext>
            </a:extLst>
          </p:cNvPr>
          <p:cNvSpPr txBox="1">
            <a:spLocks/>
          </p:cNvSpPr>
          <p:nvPr/>
        </p:nvSpPr>
        <p:spPr>
          <a:xfrm>
            <a:off x="228600" y="1191381"/>
            <a:ext cx="8458200" cy="51332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US" sz="2000" b="1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 implication</a:t>
            </a: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association with low education implies inequities in access to reproductive health information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Disparities by age and education indicate unequal reach of existing family planning programs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Persistent socio-demographic inequalities in reproductive health outcomes</a:t>
            </a:r>
          </a:p>
          <a:p>
            <a:pPr lvl="1" algn="l"/>
            <a:endParaRPr lang="en-US" sz="1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US" sz="2000" b="1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implication</a:t>
            </a:r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Limited understanding of contextual barriers to contraceptive use (e.g., cultural, behavioral, system-level)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Associations identified do not establish causality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gaps remain on effective interventions for high-risk groups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endParaRPr lang="en-US" sz="1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65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763000" cy="54102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Summarize </a:t>
            </a: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findings only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numbers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Directly answer research question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Reflect overall meaning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Align with findings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 overgeneralization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en-US" sz="24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1800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prevalence of unintended pregnancy and identify associated factors among women …. 18% prevalence and significant factors (Non-use of contraception, young age, and poor education)</a:t>
            </a:r>
            <a:endParaRPr lang="en-US" sz="2000" b="1" i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Unintended pregnancy is high among the studied population, and non-use of contraception, younger age, and low education were identified as significant associated factors.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endParaRPr lang="en-US" sz="24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55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763000" cy="563880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must be: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findings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Realistic: There is little we can learn from one study  There is little we can change based on one study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Actionable</a:t>
            </a: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1800" i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prevalence of unintended pregnancy and identify associated factors among women …. 18% prevalence and significant factors (Non-use of contraception, young age, and poor education)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Strengthen access to and utilization of contraceptive services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quality of family planning counseling within routine care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targeted interventions for high-risk groups (young women, low education)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Expand youth-friendly sexual and reproductive health (SRH) services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 community-based awareness programs to address misconceptions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 longitudinal and interventional studies to inform policy and practice</a:t>
            </a:r>
            <a:endParaRPr lang="en-US" sz="19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49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10157</TotalTime>
  <Words>732</Words>
  <Application>Microsoft Office PowerPoint</Application>
  <PresentationFormat>On-screen Show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Candara</vt:lpstr>
      <vt:lpstr>Courier New</vt:lpstr>
      <vt:lpstr>Times New Roman</vt:lpstr>
      <vt:lpstr>Wingdings</vt:lpstr>
      <vt:lpstr>Office Theme</vt:lpstr>
      <vt:lpstr>Result Driven Discussion, Conclusion, and Recommendation</vt:lpstr>
      <vt:lpstr>Introduction</vt:lpstr>
      <vt:lpstr>Discussion</vt:lpstr>
      <vt:lpstr>Discussion cont…</vt:lpstr>
      <vt:lpstr>Strength and Limitation</vt:lpstr>
      <vt:lpstr>Implication</vt:lpstr>
      <vt:lpstr>Implication Cont…</vt:lpstr>
      <vt:lpstr>Conclusion</vt:lpstr>
      <vt:lpstr>Recommendation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TWL</cp:lastModifiedBy>
  <cp:revision>425</cp:revision>
  <dcterms:created xsi:type="dcterms:W3CDTF">2021-08-23T07:14:35Z</dcterms:created>
  <dcterms:modified xsi:type="dcterms:W3CDTF">2026-07-15T08:36:32Z</dcterms:modified>
</cp:coreProperties>
</file>