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312" r:id="rId3"/>
    <p:sldId id="495" r:id="rId4"/>
    <p:sldId id="484" r:id="rId5"/>
    <p:sldId id="486" r:id="rId6"/>
    <p:sldId id="499" r:id="rId7"/>
    <p:sldId id="500" r:id="rId8"/>
    <p:sldId id="501" r:id="rId9"/>
    <p:sldId id="502" r:id="rId10"/>
    <p:sldId id="503" r:id="rId11"/>
    <p:sldId id="505" r:id="rId12"/>
    <p:sldId id="30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763B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0" autoAdjust="0"/>
    <p:restoredTop sz="99681" autoAdjust="0"/>
  </p:normalViewPr>
  <p:slideViewPr>
    <p:cSldViewPr>
      <p:cViewPr varScale="1">
        <p:scale>
          <a:sx n="79" d="100"/>
          <a:sy n="79" d="100"/>
        </p:scale>
        <p:origin x="917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33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93BF8-D6CC-4510-BCDC-FE6E9E56CFEF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06500-9885-4380-8015-FF0D8677B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D027-0D93-4672-A653-4DC2C27FD2C6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1000" t="2000" r="83000"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D027-0D93-4672-A653-4DC2C27FD2C6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0431-4DDE-4DC7-892E-0EF45E8E9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305800" cy="1752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analysis: </a:t>
            </a: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meaning out of the raw data: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3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086600" cy="2514600"/>
          </a:xfrm>
        </p:spPr>
        <p:txBody>
          <a:bodyPr/>
          <a:lstStyle/>
          <a:p>
            <a:pPr algn="l"/>
            <a:endParaRPr lang="en-US" dirty="0">
              <a:latin typeface="Candara" panose="020E0502030303020204" pitchFamily="34" charset="0"/>
            </a:endParaRPr>
          </a:p>
          <a:p>
            <a:pPr algn="l"/>
            <a:r>
              <a:rPr lang="en-US" dirty="0">
                <a:solidFill>
                  <a:srgbClr val="663300"/>
                </a:solidFill>
                <a:latin typeface="Candara" panose="020E0502030303020204" pitchFamily="34" charset="0"/>
              </a:rPr>
              <a:t>Tigist Workneh Leulseged (MD, MPH)</a:t>
            </a:r>
          </a:p>
          <a:p>
            <a:pPr algn="l"/>
            <a:r>
              <a:rPr lang="en-US" dirty="0">
                <a:solidFill>
                  <a:srgbClr val="663300"/>
                </a:solidFill>
                <a:latin typeface="Candara" panose="020E0502030303020204" pitchFamily="34" charset="0"/>
              </a:rPr>
              <a:t>July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48289-E394-793C-5AE3-32BAA6A98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5947-309C-1143-84C2-B56B520E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71628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presentation mode: Key Takeaways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ED88922-ADCC-3E5D-F278-B63A008D1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247019"/>
            <a:ext cx="8534400" cy="5486400"/>
          </a:xfrm>
        </p:spPr>
        <p:txBody>
          <a:bodyPr>
            <a:noAutofit/>
          </a:bodyPr>
          <a:lstStyle/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ask:</a:t>
            </a:r>
          </a:p>
          <a:p>
            <a:pPr marL="800100" lvl="1" indent="-342900" algn="l">
              <a:buClr>
                <a:srgbClr val="E36C0A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best way to present this result?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Use:</a:t>
            </a:r>
          </a:p>
          <a:p>
            <a:pPr marL="800100" lvl="1" indent="-342900" algn="l">
              <a:buClr>
                <a:srgbClr val="E36C0A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→ highlight main findings </a:t>
            </a:r>
          </a:p>
          <a:p>
            <a:pPr marL="800100" lvl="1" indent="-342900" algn="l">
              <a:buClr>
                <a:srgbClr val="E36C0A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Tables → detail reporting</a:t>
            </a:r>
          </a:p>
          <a:p>
            <a:pPr marL="800100" lvl="1" indent="-342900" algn="l">
              <a:buClr>
                <a:srgbClr val="E36C0A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Figures → simplify complex data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duplication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it clear and concise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9506DD-34E5-BE05-64D4-12696E372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42275"/>
              </p:ext>
            </p:extLst>
          </p:nvPr>
        </p:nvGraphicFramePr>
        <p:xfrm>
          <a:off x="685800" y="4663682"/>
          <a:ext cx="8229600" cy="20116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45000289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589697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9605573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48531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Figures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44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summaries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characteristics 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003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Significant associations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Cross-tabulation 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731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predictors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Regression 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507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3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41712F-8522-4BB5-311D-2ABBB0B14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0139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2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dirty="0">
              <a:latin typeface="Candara" panose="020E0502030303020204" pitchFamily="34" charset="0"/>
            </a:endParaRPr>
          </a:p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  <a:latin typeface="Candara" panose="020E0502030303020204" pitchFamily="34" charset="0"/>
              </a:rPr>
              <a:t>End</a:t>
            </a:r>
          </a:p>
          <a:p>
            <a:pPr algn="ctr">
              <a:buNone/>
            </a:pPr>
            <a:endParaRPr lang="en-US" sz="36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7010400" cy="990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analysis: </a:t>
            </a:r>
            <a:br>
              <a:rPr lang="en-US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tools for each analysis level</a:t>
            </a:r>
            <a:endParaRPr lang="en-US" sz="36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848600" cy="48768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9D048-3FE7-4436-90DD-D53AF128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39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DE2AE-3D25-02AE-F856-FC1EBBDDA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5E538B8-6B1E-FF1B-D3CA-2F7F45BAD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534400" cy="4952999"/>
          </a:xfrm>
        </p:spPr>
        <p:txBody>
          <a:bodyPr>
            <a:noAutofit/>
          </a:bodyPr>
          <a:lstStyle/>
          <a:p>
            <a:pPr marR="0" lvl="0">
              <a:buClr>
                <a:srgbClr val="E36C0A"/>
              </a:buClr>
            </a:pP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Clr>
                <a:srgbClr val="E36C0A"/>
              </a:buClr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Building/Assessing Relationships</a:t>
            </a:r>
          </a:p>
          <a:p>
            <a:pPr marR="0" lvl="0">
              <a:buClr>
                <a:srgbClr val="E36C0A"/>
              </a:buClr>
            </a:pP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3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70104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endParaRPr lang="en-US" sz="40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534400" cy="56388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Identifies independent factors/determinants/predictors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6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Controls for confounders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6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Answers: </a:t>
            </a:r>
            <a:r>
              <a:rPr lang="en-US" sz="2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What factors are independently associated with the outcome?</a:t>
            </a:r>
          </a:p>
        </p:txBody>
      </p:sp>
    </p:spTree>
    <p:extLst>
      <p:ext uri="{BB962C8B-B14F-4D97-AF65-F5344CB8AC3E}">
        <p14:creationId xmlns:p14="http://schemas.microsoft.com/office/powerpoint/2010/main" val="20918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7010400" cy="609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Steps to run regression model</a:t>
            </a:r>
            <a:endParaRPr lang="en-US" sz="2800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2612A16-7112-F56D-20FB-C78819260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04691"/>
            <a:ext cx="2788311" cy="5495581"/>
          </a:xfrm>
        </p:spPr>
        <p:txBody>
          <a:bodyPr>
            <a:noAutofit/>
          </a:bodyPr>
          <a:lstStyle/>
          <a:p>
            <a:pPr marR="0" lvl="0">
              <a:buClr>
                <a:srgbClr val="E36C0A"/>
              </a:buClr>
            </a:pPr>
            <a:r>
              <a:rPr lang="en-US" sz="1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Steps</a:t>
            </a:r>
          </a:p>
          <a:p>
            <a:pPr marR="0" lvl="0" algn="l">
              <a:buClr>
                <a:srgbClr val="E36C0A"/>
              </a:buClr>
            </a:pPr>
            <a:r>
              <a:rPr lang="en-US" sz="1300" b="1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Select the appropriate regression model.</a:t>
            </a:r>
          </a:p>
          <a:p>
            <a:pPr marL="171450" marR="0" lvl="0" indent="-171450" algn="l">
              <a:buClr>
                <a:srgbClr val="E36C0A"/>
              </a:buClr>
              <a:buFontTx/>
              <a:buChar char="-"/>
            </a:pPr>
            <a:r>
              <a:rPr lang="en-US" sz="13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design </a:t>
            </a:r>
          </a:p>
          <a:p>
            <a:pPr marL="171450" marR="0" lvl="0" indent="-171450" algn="l">
              <a:buClr>
                <a:srgbClr val="E36C0A"/>
              </a:buClr>
              <a:buFontTx/>
              <a:buChar char="-"/>
            </a:pPr>
            <a:r>
              <a:rPr lang="en-US" sz="13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 Vs time to outcome</a:t>
            </a:r>
          </a:p>
          <a:p>
            <a:pPr marL="171450" marR="0" lvl="0" indent="-171450" algn="l">
              <a:buClr>
                <a:srgbClr val="E36C0A"/>
              </a:buClr>
              <a:buFontTx/>
              <a:buChar char="-"/>
            </a:pPr>
            <a:r>
              <a:rPr lang="en-US" sz="13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Outcome’s scale of measurement</a:t>
            </a:r>
          </a:p>
          <a:p>
            <a:pPr marR="0" lvl="0" algn="l">
              <a:buClr>
                <a:srgbClr val="E36C0A"/>
              </a:buClr>
            </a:pPr>
            <a:endParaRPr lang="en-US" sz="1300" dirty="0">
              <a:solidFill>
                <a:srgbClr val="66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>
              <a:buClr>
                <a:srgbClr val="E36C0A"/>
              </a:buClr>
            </a:pPr>
            <a:r>
              <a:rPr lang="en-US" sz="13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Check the assumptions of the selected model</a:t>
            </a:r>
          </a:p>
          <a:p>
            <a:pPr marL="171450" marR="0" lvl="0" indent="-171450" algn="l">
              <a:buClr>
                <a:srgbClr val="E36C0A"/>
              </a:buClr>
              <a:buFontTx/>
              <a:buChar char="-"/>
            </a:pPr>
            <a:r>
              <a:rPr lang="en-US" sz="1300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the selected model fit the data?</a:t>
            </a:r>
          </a:p>
          <a:p>
            <a:pPr marL="171450" marR="0" lvl="0" indent="-171450" algn="l">
              <a:buClr>
                <a:srgbClr val="E36C0A"/>
              </a:buClr>
              <a:buFontTx/>
              <a:buChar char="-"/>
            </a:pPr>
            <a:endParaRPr lang="en-US" sz="1300" b="1" dirty="0">
              <a:solidFill>
                <a:srgbClr val="E36C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E36C0A"/>
              </a:buClr>
            </a:pPr>
            <a:r>
              <a:rPr lang="en-US" sz="13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Which variable should be included in our analysis?</a:t>
            </a:r>
          </a:p>
          <a:p>
            <a:pPr marL="171450" indent="-171450" algn="l">
              <a:buClr>
                <a:srgbClr val="E36C0A"/>
              </a:buClr>
              <a:buFontTx/>
              <a:buChar char="-"/>
            </a:pPr>
            <a:r>
              <a:rPr lang="en-US" sz="1300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sz="13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univariate/ bivariate analysis</a:t>
            </a:r>
            <a:r>
              <a:rPr lang="en-US" sz="1300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using the selected regression model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p-value of 25 %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(or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20%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 algn="l">
              <a:buClr>
                <a:srgbClr val="E36C0A"/>
              </a:buClr>
              <a:buFontTx/>
              <a:buChar char="-"/>
            </a:pPr>
            <a:r>
              <a:rPr lang="en-US" sz="1300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Clinical decision</a:t>
            </a:r>
          </a:p>
          <a:p>
            <a:pPr marL="171450" indent="-171450" algn="l">
              <a:buClr>
                <a:srgbClr val="E36C0A"/>
              </a:buClr>
              <a:buFontTx/>
              <a:buChar char="-"/>
            </a:pPr>
            <a:endParaRPr lang="en-US" sz="1300" dirty="0">
              <a:solidFill>
                <a:srgbClr val="66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E36C0A"/>
              </a:buClr>
            </a:pPr>
            <a:r>
              <a:rPr lang="en-US" sz="13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Which factor caused the outcome?</a:t>
            </a:r>
          </a:p>
          <a:p>
            <a:pPr marL="171450" indent="-171450" algn="l">
              <a:buClr>
                <a:srgbClr val="E36C0A"/>
              </a:buClr>
              <a:buFontTx/>
              <a:buChar char="-"/>
            </a:pPr>
            <a:r>
              <a:rPr lang="en-US" sz="1300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sz="13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Multivariable analysis</a:t>
            </a:r>
            <a:r>
              <a:rPr lang="en-US" sz="1300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using the selected regression model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P-value of 0.05 (or 0.1, 0.01)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buClr>
                <a:srgbClr val="E36C0A"/>
              </a:buClr>
            </a:pPr>
            <a:endParaRPr lang="en-US" sz="1300" b="1" dirty="0">
              <a:solidFill>
                <a:srgbClr val="66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E36C0A"/>
              </a:buClr>
            </a:pPr>
            <a:r>
              <a:rPr lang="en-US" sz="1300" b="1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Interpret the results</a:t>
            </a:r>
            <a:r>
              <a:rPr lang="en-US" sz="1300" dirty="0">
                <a:solidFill>
                  <a:srgbClr val="66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regression model</a:t>
            </a:r>
            <a:endParaRPr lang="en-US" sz="1300" dirty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43163-7E7A-02CD-81BD-FAA0FB959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914400"/>
            <a:ext cx="5943600" cy="569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E87BAC-DD17-F8C4-A200-8FEF3090F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447357"/>
            <a:ext cx="960469" cy="44573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017BCB-ACA3-1884-7791-AD436F325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330" y="1472373"/>
            <a:ext cx="4199313" cy="4207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AA28EB-7A0C-B401-9ED7-70E1E51F3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018" y="1843718"/>
            <a:ext cx="4199313" cy="8135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EC43BB-E1C7-CD3C-52B5-715BDD156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9174" y="2616467"/>
            <a:ext cx="4215938" cy="4207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6B2FED-A545-A14F-1490-7101647854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9961" y="3007475"/>
            <a:ext cx="4196543" cy="5450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B447B5-E1E1-F015-E884-59927A95DA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9961" y="3509105"/>
            <a:ext cx="4205151" cy="5568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CE7F9C1-5008-3EF1-E892-C8043233A7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5018" y="4044924"/>
            <a:ext cx="4215938" cy="4207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440AD61-3C6E-9165-C02D-1F0EB3638A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3029" y="4427231"/>
            <a:ext cx="4189614" cy="5568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C15251D-3E72-8284-DA52-22CD2E979F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6911" y="1455670"/>
            <a:ext cx="858553" cy="39132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7CACF43-B5A9-401D-7EFD-B72772E9A2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2944" y="4948832"/>
            <a:ext cx="4209699" cy="4480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86C2D5-C748-C3FC-B5EB-D05D98838B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6911" y="5346770"/>
            <a:ext cx="858553" cy="5579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020EB47-938D-987C-CFC7-E4F6AF25E5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5088" y="5352784"/>
            <a:ext cx="4215796" cy="55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06B7D-6EE7-627B-9BFE-62690C6CA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F441-D8E0-8765-21E6-870E89D40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71628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Presenting regression results: Text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0E6BE2-DD63-0DB1-AEC8-BC8F133D6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295399"/>
            <a:ext cx="8534400" cy="5486401"/>
          </a:xfrm>
        </p:spPr>
        <p:txBody>
          <a:bodyPr>
            <a:noAutofit/>
          </a:bodyPr>
          <a:lstStyle/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</a:t>
            </a: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factors only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with secondary education were twice as likely to use contraceptives compared to those with no education (ARR = 2.1, 95% CI: 1.3–3.4).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include: MOA (AOR/ARR/AHR/B) with 95% CI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2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interpretation simple</a:t>
            </a:r>
          </a:p>
          <a:p>
            <a:pPr lvl="1" algn="l"/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50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AEA85-ECE5-E1D7-F4F4-1983EFD73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39DD-2206-CE77-5813-9FA828DE0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71628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Presenting regression results: Tables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21FF3E6-A827-18B0-0FFC-535C190E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295399"/>
            <a:ext cx="8534400" cy="5486401"/>
          </a:xfrm>
        </p:spPr>
        <p:txBody>
          <a:bodyPr>
            <a:noAutofit/>
          </a:bodyPr>
          <a:lstStyle/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TABLE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Columns: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2x2 table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COR with 95% CI, AOR with 95% CI, p-value of AOR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 significant variables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formatting consistent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Title: </a:t>
            </a:r>
          </a:p>
          <a:p>
            <a:pPr marL="800100" lvl="1" indent="-342900" algn="l">
              <a:buClr>
                <a:srgbClr val="E36C0A"/>
              </a:buClr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3:</a:t>
            </a:r>
            <a:r>
              <a:rPr lang="en-US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Multivariable logistic regression analysis of factors associated with contraceptive use in Addis Ababa, 2024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1328C-35ED-103C-59D7-6C893F65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9271-02F7-BA44-E738-B98D7DEC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71628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Presenting regression results: Figures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F98734-A99A-F03D-5BEA-2587EE527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295399"/>
            <a:ext cx="8534400" cy="5486401"/>
          </a:xfrm>
        </p:spPr>
        <p:txBody>
          <a:bodyPr>
            <a:noAutofit/>
          </a:bodyPr>
          <a:lstStyle/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required in most cases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Tables are the standard and usually sufficient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 plots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(advanced, optional)</a:t>
            </a:r>
          </a:p>
          <a:p>
            <a:pPr lvl="1" algn="l"/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478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AB07F-C7E0-F73A-9FDF-9AE507F4D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6051-6DC3-273C-FA89-BB1E6581B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71628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Presenting Regression Results: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Mistakes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CBEEF8-DC1F-1A5F-64A5-F866F3AAF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486400"/>
          </a:xfrm>
        </p:spPr>
        <p:txBody>
          <a:bodyPr>
            <a:noAutofit/>
          </a:bodyPr>
          <a:lstStyle/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all variables instead of key ones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confidence intervals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Misinterpreting odds ratios</a:t>
            </a: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endParaRPr lang="en-US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buClr>
                <a:srgbClr val="E36C0A"/>
              </a:buClr>
              <a:buFont typeface="Wingdings" panose="05000000000000000000" pitchFamily="2" charset="2"/>
              <a:buChar char=""/>
            </a:pP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Overcomplicated tables</a:t>
            </a:r>
          </a:p>
        </p:txBody>
      </p:sp>
    </p:spTree>
    <p:extLst>
      <p:ext uri="{BB962C8B-B14F-4D97-AF65-F5344CB8AC3E}">
        <p14:creationId xmlns:p14="http://schemas.microsoft.com/office/powerpoint/2010/main" val="117746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7092</TotalTime>
  <Words>402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Candara</vt:lpstr>
      <vt:lpstr>Courier New</vt:lpstr>
      <vt:lpstr>Times New Roman</vt:lpstr>
      <vt:lpstr>Wingdings</vt:lpstr>
      <vt:lpstr>Office Theme</vt:lpstr>
      <vt:lpstr>Data analysis: Making meaning out of the raw data: Part 3</vt:lpstr>
      <vt:lpstr>Data analysis:  Statistical tools for each analysis level</vt:lpstr>
      <vt:lpstr>PowerPoint Presentation</vt:lpstr>
      <vt:lpstr>Use</vt:lpstr>
      <vt:lpstr>Steps to run regression model</vt:lpstr>
      <vt:lpstr>Presenting regression results: Text</vt:lpstr>
      <vt:lpstr>Presenting regression results: Tables</vt:lpstr>
      <vt:lpstr>Presenting regression results: Figures</vt:lpstr>
      <vt:lpstr>Presenting Regression Results: Common Mistakes </vt:lpstr>
      <vt:lpstr>Choosing presentation mode: Key Takeaways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TWL</cp:lastModifiedBy>
  <cp:revision>288</cp:revision>
  <dcterms:created xsi:type="dcterms:W3CDTF">2021-08-23T07:14:35Z</dcterms:created>
  <dcterms:modified xsi:type="dcterms:W3CDTF">2026-07-15T08:36:59Z</dcterms:modified>
</cp:coreProperties>
</file>