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312" r:id="rId3"/>
    <p:sldId id="495" r:id="rId4"/>
    <p:sldId id="480" r:id="rId5"/>
    <p:sldId id="482" r:id="rId6"/>
    <p:sldId id="499" r:id="rId7"/>
    <p:sldId id="500" r:id="rId8"/>
    <p:sldId id="501" r:id="rId9"/>
    <p:sldId id="502" r:id="rId10"/>
    <p:sldId id="503" r:id="rId11"/>
    <p:sldId id="30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763B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7" autoAdjust="0"/>
    <p:restoredTop sz="99681" autoAdjust="0"/>
  </p:normalViewPr>
  <p:slideViewPr>
    <p:cSldViewPr>
      <p:cViewPr varScale="1">
        <p:scale>
          <a:sx n="79" d="100"/>
          <a:sy n="79" d="100"/>
        </p:scale>
        <p:origin x="25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33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93BF8-D6CC-4510-BCDC-FE6E9E56CFEF}" type="datetimeFigureOut">
              <a:rPr lang="en-US" smtClean="0"/>
              <a:pPr/>
              <a:t>7/11/2026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06500-9885-4380-8015-FF0D8677B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2000" r="83000" b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D027-0D93-4672-A653-4DC2C27FD2C6}" type="datetimeFigureOut">
              <a:rPr lang="en-US" smtClean="0"/>
              <a:pPr/>
              <a:t>7/11/2026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305800" cy="17526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analysis: </a:t>
            </a:r>
            <a:r>
              <a:rPr lang="en-US" sz="4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meaning out of the raw data: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086600" cy="2514600"/>
          </a:xfrm>
        </p:spPr>
        <p:txBody>
          <a:bodyPr/>
          <a:lstStyle/>
          <a:p>
            <a:pPr algn="l"/>
            <a:endParaRPr lang="en-US" dirty="0">
              <a:latin typeface="Candara" panose="020E0502030303020204" pitchFamily="34" charset="0"/>
            </a:endParaRPr>
          </a:p>
          <a:p>
            <a:pPr algn="l"/>
            <a:r>
              <a:rPr lang="en-US" dirty="0">
                <a:solidFill>
                  <a:srgbClr val="663300"/>
                </a:solidFill>
                <a:latin typeface="Candara" panose="020E0502030303020204" pitchFamily="34" charset="0"/>
              </a:rPr>
              <a:t>Tigist Workneh Leulseged (MD, MPH)</a:t>
            </a:r>
          </a:p>
          <a:p>
            <a:pPr algn="l"/>
            <a:r>
              <a:rPr lang="en-US" dirty="0">
                <a:solidFill>
                  <a:srgbClr val="663300"/>
                </a:solidFill>
                <a:latin typeface="Candara" panose="020E0502030303020204" pitchFamily="34" charset="0"/>
              </a:rPr>
              <a:t>July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41712F-8522-4BB5-311D-2ABBB0B14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0139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3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373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dirty="0">
              <a:latin typeface="Candara" panose="020E0502030303020204" pitchFamily="34" charset="0"/>
            </a:endParaRPr>
          </a:p>
          <a:p>
            <a:pPr algn="ctr">
              <a:buNone/>
            </a:pPr>
            <a:r>
              <a:rPr lang="en-US" sz="7200" b="1" dirty="0">
                <a:solidFill>
                  <a:srgbClr val="663300"/>
                </a:solidFill>
                <a:latin typeface="Candara" panose="020E0502030303020204" pitchFamily="34" charset="0"/>
              </a:rPr>
              <a:t>End</a:t>
            </a:r>
          </a:p>
          <a:p>
            <a:pPr algn="ctr">
              <a:buNone/>
            </a:pPr>
            <a:endParaRPr lang="en-US" sz="36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52400"/>
            <a:ext cx="7010400" cy="9906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analysis: </a:t>
            </a:r>
            <a:br>
              <a:rPr lang="en-US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tools for each analysis level</a:t>
            </a:r>
            <a:endParaRPr lang="en-US" sz="36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848600" cy="48768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endParaRPr lang="en-US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39D048-3FE7-4436-90DD-D53AF1284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39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DE2AE-3D25-02AE-F856-FC1EBBDDA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5E538B8-6B1E-FF1B-D3CA-2F7F45BAD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534400" cy="4952999"/>
          </a:xfrm>
        </p:spPr>
        <p:txBody>
          <a:bodyPr>
            <a:noAutofit/>
          </a:bodyPr>
          <a:lstStyle/>
          <a:p>
            <a:pPr marR="0" lvl="0">
              <a:buClr>
                <a:srgbClr val="E36C0A"/>
              </a:buClr>
            </a:pP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Clr>
                <a:srgbClr val="E36C0A"/>
              </a:buClr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Comparing groups</a:t>
            </a:r>
          </a:p>
          <a:p>
            <a:pPr marR="0" lvl="0">
              <a:buClr>
                <a:srgbClr val="E36C0A"/>
              </a:buClr>
            </a:pP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3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0"/>
            <a:ext cx="7010400" cy="914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534400" cy="5562600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Compares groups to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assess differences</a:t>
            </a:r>
            <a:r>
              <a:rPr lang="en-US" sz="2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(not associations)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Based on: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Outcome status (Diseased vs Non-diseased) </a:t>
            </a:r>
            <a:r>
              <a:rPr lang="en-US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cohort or experimental studies</a:t>
            </a:r>
            <a:endParaRPr lang="en-US" sz="22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Exposure groups (e.g., urban vs rural) </a:t>
            </a:r>
            <a:r>
              <a:rPr lang="en-US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comparative cross sectional or case control studies</a:t>
            </a:r>
            <a:endParaRPr lang="en-US" sz="22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Answers: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“Is there a statistically significant difference between groups?”</a:t>
            </a:r>
            <a:endParaRPr lang="en-US" sz="2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 algn="l">
              <a:buFont typeface="Times New Roman" panose="02020603050405020304" pitchFamily="18" charset="0"/>
              <a:buChar char="⁎"/>
            </a:pPr>
            <a:endParaRPr lang="en-US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2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52400"/>
            <a:ext cx="7010400" cy="6096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Selecting the comparison test</a:t>
            </a:r>
            <a:endParaRPr lang="en-US" sz="2800" b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2612A16-7112-F56D-20FB-C78819260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2133600" cy="5714999"/>
          </a:xfrm>
        </p:spPr>
        <p:txBody>
          <a:bodyPr>
            <a:noAutofit/>
          </a:bodyPr>
          <a:lstStyle/>
          <a:p>
            <a:pPr marR="0" lvl="0">
              <a:buClr>
                <a:srgbClr val="E36C0A"/>
              </a:buClr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Steps</a:t>
            </a:r>
          </a:p>
          <a:p>
            <a:pPr marL="342900" marR="0" lvl="0" indent="-342900" algn="l">
              <a:buClr>
                <a:srgbClr val="E36C0A"/>
              </a:buClr>
              <a:buAutoNum type="arabicPeriod"/>
            </a:pPr>
            <a:r>
              <a:rPr lang="en-US" sz="16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variables scale of measurement</a:t>
            </a:r>
          </a:p>
          <a:p>
            <a:pPr marL="342900" marR="0" lvl="0" indent="-342900" algn="l">
              <a:buClr>
                <a:srgbClr val="E36C0A"/>
              </a:buClr>
              <a:buAutoNum type="arabicPeriod"/>
            </a:pPr>
            <a:r>
              <a:rPr lang="en-US" sz="16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the test</a:t>
            </a:r>
          </a:p>
          <a:p>
            <a:pPr marL="342900" marR="0" lvl="0" indent="-342900" algn="l">
              <a:buClr>
                <a:srgbClr val="E36C0A"/>
              </a:buClr>
              <a:buAutoNum type="arabicPeriod"/>
            </a:pPr>
            <a:r>
              <a:rPr lang="en-US" sz="16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 assumptions </a:t>
            </a:r>
          </a:p>
          <a:p>
            <a:pPr marL="342900" marR="0" lvl="0" indent="-342900" algn="l">
              <a:buClr>
                <a:srgbClr val="E36C0A"/>
              </a:buClr>
              <a:buAutoNum type="arabicPeriod"/>
            </a:pPr>
            <a:r>
              <a:rPr lang="en-US" sz="16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it fails use the parallel non-parametric test</a:t>
            </a:r>
          </a:p>
          <a:p>
            <a:pPr marR="0" lvl="0">
              <a:buClr>
                <a:srgbClr val="E36C0A"/>
              </a:buClr>
            </a:pPr>
            <a:endParaRPr lang="en-US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buClr>
                <a:srgbClr val="E36C0A"/>
              </a:buClr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types 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1800" b="1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Parametric tests</a:t>
            </a:r>
          </a:p>
          <a:p>
            <a:pPr marL="342900" marR="0" lvl="0" indent="-342900" algn="l">
              <a:buClr>
                <a:srgbClr val="E36C0A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 assumption about data distribution</a:t>
            </a:r>
          </a:p>
          <a:p>
            <a:pPr marL="342900" marR="0" lvl="0" indent="-342900" algn="l">
              <a:buClr>
                <a:srgbClr val="E36C0A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Always test assumptions 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Greater statistical power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v"/>
            </a:pPr>
            <a:endParaRPr lang="en-US" sz="1200" b="1" dirty="0">
              <a:solidFill>
                <a:srgbClr val="66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1800" b="1" dirty="0">
                <a:solidFill>
                  <a:srgbClr val="66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Non-parametric tests</a:t>
            </a:r>
          </a:p>
          <a:p>
            <a:pPr marL="342900" indent="-342900" algn="l">
              <a:buClr>
                <a:srgbClr val="E36C0A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free tests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1800" b="1" dirty="0">
              <a:solidFill>
                <a:srgbClr val="66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F1D9E-EC57-BD4B-D6A2-44C18834A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756" y="809969"/>
            <a:ext cx="1828800" cy="6000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A4FA4D-8627-9353-1D13-B7C4FC950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60" y="818289"/>
            <a:ext cx="5120640" cy="1659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F1A298-D1AF-343F-6169-9D64B5B75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6858" y="2438400"/>
            <a:ext cx="5110942" cy="7196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14E163-46C9-B88C-B169-A9C2C2ED8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6858" y="3140057"/>
            <a:ext cx="5110942" cy="9567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653B13-648E-E25F-D8F3-4C291F9F20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6858" y="4085947"/>
            <a:ext cx="5110942" cy="8332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613BE6-8AE8-490E-BC9F-2CCFC60AE0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6858" y="4901193"/>
            <a:ext cx="5110942" cy="11031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E46473-1B58-5826-66AA-F69642DBA4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6556" y="5993356"/>
            <a:ext cx="5101244" cy="8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06B7D-6EE7-627B-9BFE-62690C6CA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F441-D8E0-8765-21E6-870E89D40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52400"/>
            <a:ext cx="7162800" cy="1066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Presenting Comparative Results: Text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0E6BE2-DD63-0DB1-AEC8-BC8F133D6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295399"/>
            <a:ext cx="8534400" cy="5486401"/>
          </a:xfrm>
        </p:spPr>
        <p:txBody>
          <a:bodyPr>
            <a:noAutofit/>
          </a:bodyPr>
          <a:lstStyle/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only variables that showed </a:t>
            </a:r>
            <a:r>
              <a:rPr 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difference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report: The v</a:t>
            </a:r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ariable, the comparator groups within the variable, and the proportions of both groups, and the p-value.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(Case-Control Study):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 were significantly more likely to be older than controls (p = 0.01). A higher proportion of cases had comorbidities compared to controls (45% vs 28%, p &lt; 0.05).</a:t>
            </a:r>
          </a:p>
          <a:p>
            <a:pPr lvl="1" algn="l"/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503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AEA85-ECE5-E1D7-F4F4-1983EFD73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39DD-2206-CE77-5813-9FA828DE0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52400"/>
            <a:ext cx="7162800" cy="1066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Presenting Comparative Results: Tables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21FF3E6-A827-18B0-0FFC-535C190E9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295399"/>
            <a:ext cx="8534400" cy="5486401"/>
          </a:xfrm>
        </p:spPr>
        <p:txBody>
          <a:bodyPr>
            <a:noAutofit/>
          </a:bodyPr>
          <a:lstStyle/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presentation format for comparative analysis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include: </a:t>
            </a:r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groups, n (%), and p-value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row per variable (categories nested)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formatting clean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presented in </a:t>
            </a:r>
            <a:r>
              <a:rPr 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1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(along with descriptive data)</a:t>
            </a:r>
          </a:p>
          <a:p>
            <a:pPr lvl="1" algn="l"/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481373-38B9-854C-D1C9-502D149F4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002156"/>
              </p:ext>
            </p:extLst>
          </p:nvPr>
        </p:nvGraphicFramePr>
        <p:xfrm>
          <a:off x="457200" y="1828800"/>
          <a:ext cx="8229600" cy="10972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13666003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81785539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428835168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75394968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102544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Cases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Controls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763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(25%)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(40%)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508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(75%)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(60%)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396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5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1328C-35ED-103C-59D7-6C893F65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9271-02F7-BA44-E738-B98D7DEC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52400"/>
            <a:ext cx="7162800" cy="1066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Presenting Comparative Results: Figures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2F98734-A99A-F03D-5BEA-2587EE527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295399"/>
            <a:ext cx="8534400" cy="5486401"/>
          </a:xfrm>
        </p:spPr>
        <p:txBody>
          <a:bodyPr>
            <a:noAutofit/>
          </a:bodyPr>
          <a:lstStyle/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</a:t>
            </a:r>
            <a:r>
              <a:rPr 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required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Tables are preferred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only if a clear visual comparison is needed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</a:t>
            </a:r>
          </a:p>
          <a:p>
            <a:pPr marL="800100" lvl="1" indent="-342900" algn="l">
              <a:buClr>
                <a:srgbClr val="E36C0A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 chart: % exposed in cases vs controls</a:t>
            </a:r>
          </a:p>
          <a:p>
            <a:pPr marL="800100" lvl="1" indent="-342900" algn="l">
              <a:buClr>
                <a:srgbClr val="E36C0A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comparison visualization</a:t>
            </a:r>
          </a:p>
          <a:p>
            <a:pPr lvl="1" algn="l"/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47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AB07F-C7E0-F73A-9FDF-9AE507F4D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6051-6DC3-273C-FA89-BB1E6581B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52400"/>
            <a:ext cx="7162800" cy="1066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Presenting Comparative Results: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Mistakes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BCBEEF8-DC1F-1A5F-64A5-F866F3AAF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534400" cy="5486400"/>
          </a:xfrm>
        </p:spPr>
        <p:txBody>
          <a:bodyPr>
            <a:noAutofit/>
          </a:bodyPr>
          <a:lstStyle/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showing both groups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 p-values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only “significant” without data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Overcrowded tables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wrong statistical test</a:t>
            </a:r>
          </a:p>
          <a:p>
            <a:pPr lvl="1" algn="l"/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7467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7062</TotalTime>
  <Words>349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Candara</vt:lpstr>
      <vt:lpstr>Courier New</vt:lpstr>
      <vt:lpstr>Times New Roman</vt:lpstr>
      <vt:lpstr>Wingdings</vt:lpstr>
      <vt:lpstr>Office Theme</vt:lpstr>
      <vt:lpstr>Data analysis: Making meaning out of the raw data: Part 2</vt:lpstr>
      <vt:lpstr>Data analysis:  Statistical tools for each analysis level</vt:lpstr>
      <vt:lpstr>PowerPoint Presentation</vt:lpstr>
      <vt:lpstr>Use</vt:lpstr>
      <vt:lpstr>Selecting the comparison test</vt:lpstr>
      <vt:lpstr>Presenting Comparative Results: Text</vt:lpstr>
      <vt:lpstr>Presenting Comparative Results: Tables</vt:lpstr>
      <vt:lpstr>Presenting Comparative Results: Figures</vt:lpstr>
      <vt:lpstr>Presenting Comparative Results: Common Mistakes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TWL</cp:lastModifiedBy>
  <cp:revision>288</cp:revision>
  <dcterms:created xsi:type="dcterms:W3CDTF">2021-08-23T07:14:35Z</dcterms:created>
  <dcterms:modified xsi:type="dcterms:W3CDTF">2026-07-11T14:28:26Z</dcterms:modified>
</cp:coreProperties>
</file>