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474" r:id="rId3"/>
    <p:sldId id="305" r:id="rId4"/>
    <p:sldId id="312" r:id="rId5"/>
    <p:sldId id="475" r:id="rId6"/>
    <p:sldId id="478" r:id="rId7"/>
    <p:sldId id="489" r:id="rId8"/>
    <p:sldId id="490" r:id="rId9"/>
    <p:sldId id="479" r:id="rId10"/>
    <p:sldId id="491" r:id="rId11"/>
    <p:sldId id="492" r:id="rId12"/>
    <p:sldId id="493" r:id="rId13"/>
    <p:sldId id="494" r:id="rId14"/>
    <p:sldId id="495" r:id="rId15"/>
    <p:sldId id="30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763B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2" autoAdjust="0"/>
    <p:restoredTop sz="99681" autoAdjust="0"/>
  </p:normalViewPr>
  <p:slideViewPr>
    <p:cSldViewPr>
      <p:cViewPr varScale="1">
        <p:scale>
          <a:sx n="79" d="100"/>
          <a:sy n="79" d="100"/>
        </p:scale>
        <p:origin x="869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33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93BF8-D6CC-4510-BCDC-FE6E9E56CFE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6500-9885-4380-8015-FF0D8677B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1000" t="2000" r="83000" b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AD027-0D93-4672-A653-4DC2C27FD2C6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305800" cy="17526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analysis: </a:t>
            </a:r>
            <a:r>
              <a:rPr lang="en-US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Making meaning out of the raw data: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1</a:t>
            </a:r>
            <a:endParaRPr lang="en-US" dirty="0">
              <a:solidFill>
                <a:srgbClr val="663300"/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086600" cy="2514600"/>
          </a:xfrm>
        </p:spPr>
        <p:txBody>
          <a:bodyPr/>
          <a:lstStyle/>
          <a:p>
            <a:pPr algn="l"/>
            <a:endParaRPr lang="en-US" dirty="0">
              <a:latin typeface="Candara" panose="020E0502030303020204" pitchFamily="34" charset="0"/>
            </a:endParaRPr>
          </a:p>
          <a:p>
            <a:pPr algn="l"/>
            <a:r>
              <a:rPr lang="en-US" dirty="0">
                <a:solidFill>
                  <a:srgbClr val="663300"/>
                </a:solidFill>
                <a:latin typeface="Candara" panose="020E0502030303020204" pitchFamily="34" charset="0"/>
              </a:rPr>
              <a:t>Tigist Workneh Leulseged (MD, MPH)</a:t>
            </a:r>
          </a:p>
          <a:p>
            <a:pPr algn="l"/>
            <a:r>
              <a:rPr lang="en-US" dirty="0">
                <a:solidFill>
                  <a:srgbClr val="663300"/>
                </a:solidFill>
                <a:latin typeface="Candara" panose="020E0502030303020204" pitchFamily="34" charset="0"/>
              </a:rPr>
              <a:t>July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CD923-383F-0129-B135-F5E2D0558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41CA6-E573-20D8-F185-A55C7C156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152400"/>
            <a:ext cx="7162800" cy="10668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Presenting descriptive results: Text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D1250B7-8EBB-00FD-60C9-1F6A1098C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95399"/>
            <a:ext cx="8534400" cy="5486401"/>
          </a:xfrm>
        </p:spPr>
        <p:txBody>
          <a:bodyPr>
            <a:noAutofit/>
          </a:bodyPr>
          <a:lstStyle/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text to report </a:t>
            </a: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findings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all variables in text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 it short and focused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 repeating full table data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mean age of participants was 27.4 years (SD ±5.6). The majority (62%) were married, and 48% had secondary education or above.</a:t>
            </a:r>
          </a:p>
          <a:p>
            <a:pPr lvl="1" algn="l"/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1949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6142B-A477-C194-5D26-C0EBBF889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E8FF6-47A9-D146-4A89-3FA440CC9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152400"/>
            <a:ext cx="7162800" cy="10668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Presenting descriptive results: Tables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5AAB538-46B2-6EFF-FAFF-077D330E7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95399"/>
            <a:ext cx="8534400" cy="5486401"/>
          </a:xfrm>
        </p:spPr>
        <p:txBody>
          <a:bodyPr>
            <a:noAutofit/>
          </a:bodyPr>
          <a:lstStyle/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 option for presenting study population character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main descriptive table is usually enough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Components:</a:t>
            </a:r>
          </a:p>
          <a:p>
            <a:pPr marL="800100" lvl="1" indent="-342900" algn="l">
              <a:buClr>
                <a:srgbClr val="E36C0A"/>
              </a:buClr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 title</a:t>
            </a:r>
          </a:p>
          <a:p>
            <a:pPr marL="800100" lvl="1" indent="-342900" algn="l">
              <a:buClr>
                <a:srgbClr val="E36C0A"/>
              </a:buClr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Variables in rows</a:t>
            </a:r>
          </a:p>
          <a:p>
            <a:pPr marL="800100" lvl="1" indent="-342900" algn="l">
              <a:buClr>
                <a:srgbClr val="E36C0A"/>
              </a:buClr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Frequencies (n) and percentages (%)</a:t>
            </a:r>
          </a:p>
          <a:p>
            <a:pPr marL="800100" lvl="1" indent="-342900" algn="l">
              <a:buClr>
                <a:srgbClr val="E36C0A"/>
              </a:buClr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sample size indicated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Table Title: </a:t>
            </a:r>
          </a:p>
          <a:p>
            <a:pPr marL="800100" lvl="1" indent="-342900" algn="l">
              <a:buClr>
                <a:srgbClr val="E36C0A"/>
              </a:buClr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1: 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Socio-demographic characteristics of women attending family planning services in Addis Ababa, 2024 (N=400)</a:t>
            </a:r>
          </a:p>
          <a:p>
            <a:pPr lvl="1" algn="l"/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384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9FCF1-26EE-A947-CBBB-D3B425407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8583A-0C90-10DA-CF15-412DFBD0F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152400"/>
            <a:ext cx="7162800" cy="10668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Presenting descriptive results: Figures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3795BEF-1640-CC99-6F57-28E256360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95399"/>
            <a:ext cx="8534400" cy="5486401"/>
          </a:xfrm>
        </p:spPr>
        <p:txBody>
          <a:bodyPr>
            <a:noAutofit/>
          </a:bodyPr>
          <a:lstStyle/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figures </a:t>
            </a: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when they add clarity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 for: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roportions</a:t>
            </a: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multiple category variable (e.g., contraceptive methods) and 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Examples:</a:t>
            </a:r>
          </a:p>
          <a:p>
            <a:pPr marL="800100" lvl="1" indent="-342900" algn="l">
              <a:buClr>
                <a:srgbClr val="E36C0A"/>
              </a:buClr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 chart → contraceptive methods</a:t>
            </a:r>
          </a:p>
          <a:p>
            <a:pPr marL="800100" lvl="1" indent="-342900" algn="l">
              <a:buClr>
                <a:srgbClr val="E36C0A"/>
              </a:buClr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 chart → distribution by category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Avoid:</a:t>
            </a:r>
          </a:p>
          <a:p>
            <a:pPr marL="800100" lvl="1" indent="-342900" algn="l">
              <a:buClr>
                <a:srgbClr val="E36C0A"/>
              </a:buClr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 many figures</a:t>
            </a:r>
          </a:p>
          <a:p>
            <a:pPr marL="800100" lvl="1" indent="-342900" algn="l">
              <a:buClr>
                <a:srgbClr val="E36C0A"/>
              </a:buClr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Repeating table data</a:t>
            </a:r>
          </a:p>
          <a:p>
            <a:pPr lvl="1" algn="l"/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0430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2523E-F347-92FE-B5E7-5D57C4CCC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83BC8-19F8-064A-C71A-AF6FCD86C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152400"/>
            <a:ext cx="7162800" cy="10668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Presenting descriptive results: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 mistakes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D7E06BF-F7BA-B6C0-7547-966E1636D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95400"/>
            <a:ext cx="8534400" cy="5486400"/>
          </a:xfrm>
        </p:spPr>
        <p:txBody>
          <a:bodyPr>
            <a:noAutofit/>
          </a:bodyPr>
          <a:lstStyle/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Repeating all table data in text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 many tables/figures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Missing percentages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Unclear table/figure titles</a:t>
            </a:r>
          </a:p>
          <a:p>
            <a:pPr lvl="1" algn="l"/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23620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41712F-8522-4BB5-311D-2ABBB0B14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01397"/>
            <a:ext cx="6858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34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3735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  <a:p>
            <a:pPr algn="ctr">
              <a:buNone/>
            </a:pPr>
            <a:r>
              <a:rPr lang="en-US" sz="7200" b="1" dirty="0">
                <a:solidFill>
                  <a:srgbClr val="663300"/>
                </a:solidFill>
                <a:latin typeface="Candara" panose="020E0502030303020204" pitchFamily="34" charset="0"/>
              </a:rPr>
              <a:t>End</a:t>
            </a:r>
          </a:p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analysis: </a:t>
            </a:r>
            <a:r>
              <a:rPr lang="en-US" sz="4000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763000" cy="5486400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 systematic process </a:t>
            </a: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of applying </a:t>
            </a:r>
            <a:r>
              <a:rPr lang="en-US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statistical techniques</a:t>
            </a: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logic</a:t>
            </a: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(scientific knowledge) to a </a:t>
            </a:r>
            <a:r>
              <a:rPr lang="en-US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well managed data </a:t>
            </a: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answer our research question</a:t>
            </a: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en-US" sz="2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endParaRPr lang="en-US" sz="2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Making a meaning out of a raw data.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endParaRPr lang="en-US" sz="2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  <a:sym typeface="Wingdings" panose="05000000000000000000" pitchFamily="2" charset="2"/>
            </a:endParaRP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How do we make a meaning??? 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Data analysis levels/steps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32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analysis: </a:t>
            </a:r>
            <a:r>
              <a:rPr lang="en-US" sz="4000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levels/ Steps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915400" cy="5638800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Describing the data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Characterizing the study population based on all the studied variables (exposures and outcome/s).</a:t>
            </a:r>
          </a:p>
          <a:p>
            <a:pPr marL="1371600" lvl="2" indent="-457200" algn="l">
              <a:buFont typeface="Times New Roman" panose="02020603050405020304" pitchFamily="18" charset="0"/>
              <a:buChar char="⁎"/>
            </a:pPr>
            <a:r>
              <a:rPr lang="en-US" sz="22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All research types (Qualitative and Quantitative)</a:t>
            </a:r>
          </a:p>
          <a:p>
            <a:pPr marL="1371600" lvl="2" indent="-457200" algn="l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 analysis</a:t>
            </a:r>
            <a:endParaRPr lang="en-US" sz="22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Comparing groups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Comparing the characteristics of the study population based on their outcome status or particular exposure of interest.</a:t>
            </a:r>
          </a:p>
          <a:p>
            <a:pPr marL="1200150" lvl="2" indent="-285750" algn="l">
              <a:buFont typeface="Times New Roman" panose="02020603050405020304" pitchFamily="18" charset="0"/>
              <a:buChar char="⁎"/>
            </a:pPr>
            <a:r>
              <a:rPr lang="en-US" sz="22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Mostly in analytic comparative research designs </a:t>
            </a:r>
          </a:p>
          <a:p>
            <a:pPr marL="1371600" lvl="2" indent="-457200" algn="l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Inferential analysis (Comparison analysis)</a:t>
            </a:r>
            <a:endParaRPr lang="en-US" sz="22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Building relationships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Identifying significant exposures that affect the outcome.</a:t>
            </a:r>
          </a:p>
          <a:p>
            <a:pPr marL="1257300" lvl="2" indent="-342900" algn="l">
              <a:buFont typeface="Times New Roman" panose="02020603050405020304" pitchFamily="18" charset="0"/>
              <a:buChar char="⁎"/>
            </a:pPr>
            <a:r>
              <a:rPr lang="en-US" sz="22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Only in analytic research designs</a:t>
            </a:r>
          </a:p>
          <a:p>
            <a:pPr marL="1371600" lvl="2" indent="-457200" algn="l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Inferential analysis (regression analysis)</a:t>
            </a:r>
          </a:p>
        </p:txBody>
      </p:sp>
    </p:spTree>
    <p:extLst>
      <p:ext uri="{BB962C8B-B14F-4D97-AF65-F5344CB8AC3E}">
        <p14:creationId xmlns:p14="http://schemas.microsoft.com/office/powerpoint/2010/main" val="322701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52400"/>
            <a:ext cx="7010400" cy="9906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analysis: </a:t>
            </a:r>
            <a:br>
              <a:rPr lang="en-US" sz="36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Statistical tools for each analysis level</a:t>
            </a:r>
            <a:endParaRPr lang="en-US" sz="36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7848600" cy="48768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endParaRPr lang="en-US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439D048-3FE7-4436-90DD-D53AF1284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95400"/>
            <a:ext cx="9143999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40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7010400" cy="914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analysis: </a:t>
            </a:r>
            <a:r>
              <a:rPr lang="en-US" sz="4000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principles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534400" cy="5638800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Have a good research question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en-US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Have a clear study objective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en-US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Select a proper study design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en-US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 out all study variables with their scale of measurement </a:t>
            </a: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measurement to be used for data analysis not to be used for data collection</a:t>
            </a:r>
            <a:r>
              <a:rPr lang="en-US" sz="24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en-US" sz="24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Identify the level/s of analysis we have to conduct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en-US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Select the proper statistical analysis method/tool</a:t>
            </a:r>
          </a:p>
        </p:txBody>
      </p:sp>
    </p:spTree>
    <p:extLst>
      <p:ext uri="{BB962C8B-B14F-4D97-AF65-F5344CB8AC3E}">
        <p14:creationId xmlns:p14="http://schemas.microsoft.com/office/powerpoint/2010/main" val="68988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28600" y="1447800"/>
            <a:ext cx="8534400" cy="4952999"/>
          </a:xfrm>
        </p:spPr>
        <p:txBody>
          <a:bodyPr>
            <a:noAutofit/>
          </a:bodyPr>
          <a:lstStyle/>
          <a:p>
            <a:pPr marR="0" lvl="0">
              <a:buClr>
                <a:srgbClr val="E36C0A"/>
              </a:buClr>
            </a:pPr>
            <a:endParaRPr lang="en-US" sz="4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Clr>
                <a:srgbClr val="E36C0A"/>
              </a:buClr>
            </a:pPr>
            <a:r>
              <a:rPr lang="en-US" sz="5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Describing the data</a:t>
            </a:r>
          </a:p>
          <a:p>
            <a:pPr marR="0" lvl="0">
              <a:buClr>
                <a:srgbClr val="E36C0A"/>
              </a:buClr>
            </a:pPr>
            <a:endParaRPr lang="en-US" sz="4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09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9FBF0-FF1A-33CC-2C97-412F889A2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1AACA-05DB-9E20-9F5C-47EB08305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152400"/>
            <a:ext cx="7162800" cy="10668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AB26CB5-AADF-478C-5E5F-F4851679C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295399"/>
            <a:ext cx="8534400" cy="5486401"/>
          </a:xfrm>
        </p:spPr>
        <p:txBody>
          <a:bodyPr>
            <a:noAutofit/>
          </a:bodyPr>
          <a:lstStyle/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Summarizes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characteristics of participants and key variables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Answers: </a:t>
            </a:r>
            <a:r>
              <a:rPr lang="en-US" sz="24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“What does the data look like?”</a:t>
            </a: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endParaRPr lang="en-US" sz="2400" b="1" dirty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4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Includes: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Socio-demographic characteristics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characteristics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SRH indicators</a:t>
            </a:r>
          </a:p>
          <a:p>
            <a:pPr lvl="1" algn="l"/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7629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639E8-29C6-4CD2-C34F-52E59DC92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B3696-B06B-5A50-EDFA-2F6110A51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152400"/>
            <a:ext cx="7162800" cy="10668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Summarizing a </a:t>
            </a:r>
            <a:r>
              <a:rPr lang="en-US" sz="32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categorical variable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790608C-5C6E-E0B1-4A2D-97468D89B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1143001"/>
            <a:ext cx="8534400" cy="5638800"/>
          </a:xfrm>
        </p:spPr>
        <p:txBody>
          <a:bodyPr>
            <a:noAutofit/>
          </a:bodyPr>
          <a:lstStyle/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Disease outcome (Recovery/complication) of participants in 400 study population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recovered and 150 complicated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Simple count 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ratio of recovered to complicated is 1.7 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Ratio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62.5% of the patients recovered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Proportion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prevalence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incidence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of recovery was 62.5% during the 02 months follow up period 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Rate</a:t>
            </a:r>
          </a:p>
          <a:p>
            <a:pPr algn="l"/>
            <a:endParaRPr lang="en-US" sz="1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l"/>
            <a:r>
              <a:rPr lang="en-US" sz="1600" b="1" i="1" dirty="0">
                <a:solidFill>
                  <a:srgbClr val="E36C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N.B. </a:t>
            </a:r>
            <a:r>
              <a:rPr lang="en-US" sz="1600" b="1" i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single summary measure will not be a representative result of the studied population unless it is accompanied by a range of values.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Confidence interval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(90%, 95%, 99%)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en-US" sz="1800" b="1" dirty="0">
              <a:solidFill>
                <a:srgbClr val="E36C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E36C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Outcome variable  Rate (prevalence or incidence rate)</a:t>
            </a:r>
          </a:p>
          <a:p>
            <a:pPr algn="l"/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prevalence of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recovery was 62.5% during the 02 months follow up period.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prevalence of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recovery was 62.5% (95% CI= 54.2% - 69.5%) during the 02 months follow up period.</a:t>
            </a:r>
            <a:endParaRPr lang="en-US" sz="1800" b="1" dirty="0">
              <a:solidFill>
                <a:srgbClr val="E36C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E36C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Exposure variable  </a:t>
            </a:r>
            <a:r>
              <a:rPr lang="en-US" sz="1800" b="1" dirty="0">
                <a:solidFill>
                  <a:srgbClr val="E36C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Simple count (proportion)</a:t>
            </a:r>
          </a:p>
          <a:p>
            <a:pPr algn="l"/>
            <a:r>
              <a:rPr lang="en-US" sz="18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Among the study participants 250 (62.5%) were females</a:t>
            </a:r>
            <a:r>
              <a:rPr lang="en-US" sz="18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en-US" sz="1800" b="1" dirty="0">
              <a:solidFill>
                <a:srgbClr val="E36C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l"/>
            <a:endParaRPr lang="en-US" sz="1800" b="1" dirty="0">
              <a:solidFill>
                <a:srgbClr val="66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7323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52400"/>
            <a:ext cx="7162800" cy="8382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Summarizing a </a:t>
            </a:r>
            <a:r>
              <a:rPr lang="en-US" sz="32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numerical variable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763000" cy="5562601"/>
          </a:xfrm>
        </p:spPr>
        <p:txBody>
          <a:bodyPr>
            <a:noAutofit/>
          </a:bodyPr>
          <a:lstStyle/>
          <a:p>
            <a:pPr marL="342900" marR="0" lvl="0" indent="-342900" algn="l">
              <a:buClr>
                <a:srgbClr val="E36C0A"/>
              </a:buClr>
              <a:buFont typeface="Wingdings" panose="05000000000000000000" pitchFamily="2" charset="2"/>
              <a:buChar char=""/>
            </a:pP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Length of hospital stay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 to find the central value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Mean, median, mode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 to assess dispersion 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Standard deviation (SD), interquartile range (IQR), variance </a:t>
            </a:r>
            <a:r>
              <a:rPr lang="en-US" sz="2000" b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…</a:t>
            </a:r>
          </a:p>
          <a:p>
            <a:pPr algn="l"/>
            <a:r>
              <a:rPr lang="en-US" sz="2000" b="1" i="1" dirty="0">
                <a:solidFill>
                  <a:srgbClr val="E36C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US" sz="1600" b="1" i="1" dirty="0">
                <a:solidFill>
                  <a:srgbClr val="E36C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N.B. </a:t>
            </a:r>
            <a:r>
              <a:rPr lang="en-US" sz="1600" b="1" i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single summary measure will not be a representative result of the studied population 	unless it is accompanied by a range of values.</a:t>
            </a:r>
          </a:p>
          <a:p>
            <a:pPr algn="l"/>
            <a:endParaRPr lang="en-US" sz="2000" b="1" dirty="0">
              <a:solidFill>
                <a:srgbClr val="6633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E36C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Mean (SD)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When the variable has a normal distribution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E36C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Median (IQR)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When the variable has a skewed distribution </a:t>
            </a:r>
            <a:endParaRPr lang="en-US" sz="2000" b="1" dirty="0">
              <a:solidFill>
                <a:srgbClr val="E36C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l"/>
            <a:r>
              <a:rPr lang="en-US" sz="2000" b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How to check distribution???</a:t>
            </a:r>
          </a:p>
          <a:p>
            <a:pPr marL="285750" indent="-285750" algn="l">
              <a:buFontTx/>
              <a:buChar char="-"/>
            </a:pP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Using plots (subjective method)</a:t>
            </a:r>
          </a:p>
          <a:p>
            <a:pPr marL="285750" indent="-285750" algn="l">
              <a:buFontTx/>
              <a:buChar char="-"/>
            </a:pP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Using tests of normality with p-</a:t>
            </a:r>
            <a:r>
              <a:rPr lang="en-US" sz="2000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values (objective method)</a:t>
            </a:r>
          </a:p>
          <a:p>
            <a:pPr marL="742950" lvl="1" indent="-285750" algn="l">
              <a:buFontTx/>
              <a:buChar char="-"/>
            </a:pP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tests of </a:t>
            </a:r>
            <a:r>
              <a:rPr lang="en-US" sz="2000" b="1" i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Kolmogorov-Smirnov test</a:t>
            </a:r>
            <a:r>
              <a:rPr lang="en-US" sz="2000" b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 </a:t>
            </a:r>
            <a:r>
              <a:rPr lang="en-US" sz="2000" b="1" i="1" dirty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Shapiro-Wilk test </a:t>
            </a:r>
            <a:endParaRPr lang="en-US" sz="2000" b="1" dirty="0">
              <a:solidFill>
                <a:srgbClr val="66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CE386E-0BBC-B018-C9D8-8243668389E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886200"/>
            <a:ext cx="1242060" cy="36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B51E9B-4027-C366-20CA-0789BE24CBF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4572000"/>
            <a:ext cx="178435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4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6994</TotalTime>
  <Words>769</Words>
  <Application>Microsoft Office PowerPoint</Application>
  <PresentationFormat>On-screen Show (4:3)</PresentationFormat>
  <Paragraphs>121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Candara</vt:lpstr>
      <vt:lpstr>Courier New</vt:lpstr>
      <vt:lpstr>Times New Roman</vt:lpstr>
      <vt:lpstr>Wingdings</vt:lpstr>
      <vt:lpstr>Office Theme</vt:lpstr>
      <vt:lpstr>Data analysis: Making meaning out of the raw data: Part 1</vt:lpstr>
      <vt:lpstr>Data analysis: Definition</vt:lpstr>
      <vt:lpstr>Data analysis: levels/ Steps</vt:lpstr>
      <vt:lpstr>Data analysis:  Statistical tools for each analysis level</vt:lpstr>
      <vt:lpstr>Data analysis: Basic principles</vt:lpstr>
      <vt:lpstr>PowerPoint Presentation</vt:lpstr>
      <vt:lpstr>Use</vt:lpstr>
      <vt:lpstr>Summarizing a categorical variable</vt:lpstr>
      <vt:lpstr>Summarizing a numerical variable</vt:lpstr>
      <vt:lpstr>Presenting descriptive results: Text</vt:lpstr>
      <vt:lpstr>Presenting descriptive results: Tables</vt:lpstr>
      <vt:lpstr>Presenting descriptive results: Figures</vt:lpstr>
      <vt:lpstr>Presenting descriptive results: Common mistakes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TWL</cp:lastModifiedBy>
  <cp:revision>271</cp:revision>
  <dcterms:created xsi:type="dcterms:W3CDTF">2021-08-23T07:14:35Z</dcterms:created>
  <dcterms:modified xsi:type="dcterms:W3CDTF">2026-07-14T09:20:41Z</dcterms:modified>
</cp:coreProperties>
</file>