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60" r:id="rId2"/>
    <p:sldId id="263" r:id="rId3"/>
    <p:sldId id="482" r:id="rId4"/>
    <p:sldId id="483" r:id="rId5"/>
    <p:sldId id="484" r:id="rId6"/>
    <p:sldId id="307" r:id="rId7"/>
    <p:sldId id="30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3300"/>
    <a:srgbClr val="763B00"/>
    <a:srgbClr val="9966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348" autoAdjust="0"/>
    <p:restoredTop sz="99681" autoAdjust="0"/>
  </p:normalViewPr>
  <p:slideViewPr>
    <p:cSldViewPr>
      <p:cViewPr varScale="1">
        <p:scale>
          <a:sx n="79" d="100"/>
          <a:sy n="79" d="100"/>
        </p:scale>
        <p:origin x="1010" y="3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41" d="100"/>
          <a:sy n="41" d="100"/>
        </p:scale>
        <p:origin x="-2333" y="-77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493BF8-D6CC-4510-BCDC-FE6E9E56CFEF}" type="datetimeFigureOut">
              <a:rPr lang="en-US" smtClean="0"/>
              <a:pPr/>
              <a:t>7/13/2026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106500-9885-4380-8015-FF0D8677BB2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AD027-0D93-4672-A653-4DC2C27FD2C6}" type="datetimeFigureOut">
              <a:rPr lang="en-US" smtClean="0"/>
              <a:pPr/>
              <a:t>7/13/2026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80431-4DDE-4DC7-892E-0EF45E8E9F8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AD027-0D93-4672-A653-4DC2C27FD2C6}" type="datetimeFigureOut">
              <a:rPr lang="en-US" smtClean="0"/>
              <a:pPr/>
              <a:t>7/13/2026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80431-4DDE-4DC7-892E-0EF45E8E9F8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AD027-0D93-4672-A653-4DC2C27FD2C6}" type="datetimeFigureOut">
              <a:rPr lang="en-US" smtClean="0"/>
              <a:pPr/>
              <a:t>7/13/2026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80431-4DDE-4DC7-892E-0EF45E8E9F8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AD027-0D93-4672-A653-4DC2C27FD2C6}" type="datetimeFigureOut">
              <a:rPr lang="en-US" smtClean="0"/>
              <a:pPr/>
              <a:t>7/13/2026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80431-4DDE-4DC7-892E-0EF45E8E9F8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AD027-0D93-4672-A653-4DC2C27FD2C6}" type="datetimeFigureOut">
              <a:rPr lang="en-US" smtClean="0"/>
              <a:pPr/>
              <a:t>7/13/2026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80431-4DDE-4DC7-892E-0EF45E8E9F8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AD027-0D93-4672-A653-4DC2C27FD2C6}" type="datetimeFigureOut">
              <a:rPr lang="en-US" smtClean="0"/>
              <a:pPr/>
              <a:t>7/13/2026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80431-4DDE-4DC7-892E-0EF45E8E9F8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AD027-0D93-4672-A653-4DC2C27FD2C6}" type="datetimeFigureOut">
              <a:rPr lang="en-US" smtClean="0"/>
              <a:pPr/>
              <a:t>7/13/2026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80431-4DDE-4DC7-892E-0EF45E8E9F8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AD027-0D93-4672-A653-4DC2C27FD2C6}" type="datetimeFigureOut">
              <a:rPr lang="en-US" smtClean="0"/>
              <a:pPr/>
              <a:t>7/13/2026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80431-4DDE-4DC7-892E-0EF45E8E9F8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AD027-0D93-4672-A653-4DC2C27FD2C6}" type="datetimeFigureOut">
              <a:rPr lang="en-US" smtClean="0"/>
              <a:pPr/>
              <a:t>7/13/2026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80431-4DDE-4DC7-892E-0EF45E8E9F8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AD027-0D93-4672-A653-4DC2C27FD2C6}" type="datetimeFigureOut">
              <a:rPr lang="en-US" smtClean="0"/>
              <a:pPr/>
              <a:t>7/13/2026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80431-4DDE-4DC7-892E-0EF45E8E9F8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AD027-0D93-4672-A653-4DC2C27FD2C6}" type="datetimeFigureOut">
              <a:rPr lang="en-US" smtClean="0"/>
              <a:pPr/>
              <a:t>7/13/2026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80431-4DDE-4DC7-892E-0EF45E8E9F8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0"/>
            <a:lum/>
          </a:blip>
          <a:srcRect/>
          <a:stretch>
            <a:fillRect l="1000" t="2000" r="83000" b="8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FAD027-0D93-4672-A653-4DC2C27FD2C6}" type="datetimeFigureOut">
              <a:rPr lang="en-US" smtClean="0"/>
              <a:pPr/>
              <a:t>7/13/2026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580431-4DDE-4DC7-892E-0EF45E8E9F8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1371600"/>
            <a:ext cx="8305800" cy="1752600"/>
          </a:xfrm>
          <a:blipFill>
            <a:blip r:embed="rId2"/>
            <a:tile tx="0" ty="0" sx="100000" sy="100000" flip="none" algn="tl"/>
          </a:blipFill>
        </p:spPr>
        <p:txBody>
          <a:bodyPr>
            <a:noAutofit/>
          </a:bodyPr>
          <a:lstStyle/>
          <a:p>
            <a:r>
              <a:rPr lang="en-US" sz="3600" b="1" dirty="0">
                <a:solidFill>
                  <a:srgbClr val="66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Operationalization and data collection tool</a:t>
            </a:r>
            <a:endParaRPr lang="en-US" sz="3600" dirty="0">
              <a:solidFill>
                <a:srgbClr val="663300"/>
              </a:solidFill>
            </a:endParaRPr>
          </a:p>
        </p:txBody>
      </p:sp>
      <p:sp>
        <p:nvSpPr>
          <p:cNvPr id="4" name="Subtitle 2"/>
          <p:cNvSpPr>
            <a:spLocks noGrp="1"/>
          </p:cNvSpPr>
          <p:nvPr>
            <p:ph type="subTitle" idx="1"/>
          </p:nvPr>
        </p:nvSpPr>
        <p:spPr>
          <a:xfrm>
            <a:off x="685800" y="3276600"/>
            <a:ext cx="7086600" cy="2514600"/>
          </a:xfrm>
        </p:spPr>
        <p:txBody>
          <a:bodyPr>
            <a:normAutofit/>
          </a:bodyPr>
          <a:lstStyle/>
          <a:p>
            <a:pPr algn="l"/>
            <a:endParaRPr lang="en-US" sz="2800" dirty="0">
              <a:latin typeface="Candara" panose="020E0502030303020204" pitchFamily="34" charset="0"/>
            </a:endParaRPr>
          </a:p>
          <a:p>
            <a:pPr algn="l"/>
            <a:endParaRPr lang="en-US" sz="2800" dirty="0">
              <a:latin typeface="Candara" panose="020E0502030303020204" pitchFamily="34" charset="0"/>
            </a:endParaRPr>
          </a:p>
          <a:p>
            <a:pPr algn="l"/>
            <a:r>
              <a:rPr lang="en-US" sz="2800" dirty="0">
                <a:solidFill>
                  <a:srgbClr val="663300"/>
                </a:solidFill>
                <a:latin typeface="Candara" panose="020E0502030303020204" pitchFamily="34" charset="0"/>
              </a:rPr>
              <a:t>Tigist Workneh Leulseged (MD, MPH)</a:t>
            </a:r>
          </a:p>
          <a:p>
            <a:pPr algn="l"/>
            <a:r>
              <a:rPr lang="en-US" sz="2800" dirty="0">
                <a:solidFill>
                  <a:srgbClr val="663300"/>
                </a:solidFill>
                <a:latin typeface="Candara" panose="020E0502030303020204" pitchFamily="34" charset="0"/>
              </a:rPr>
              <a:t>July 2026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6400" y="152400"/>
            <a:ext cx="6934200" cy="1066800"/>
          </a:xfrm>
          <a:blipFill dpi="0" rotWithShape="1">
            <a:blip r:embed="rId2"/>
            <a:srcRect/>
            <a:tile tx="0" ty="0" sx="100000" sy="100000" flip="none" algn="tl"/>
          </a:blipFill>
        </p:spPr>
        <p:txBody>
          <a:bodyPr/>
          <a:lstStyle/>
          <a:p>
            <a:r>
              <a:rPr lang="en-US" b="1" dirty="0">
                <a:solidFill>
                  <a:srgbClr val="663300"/>
                </a:solidFill>
              </a:rPr>
              <a:t>Content</a:t>
            </a:r>
            <a:endParaRPr lang="en-US" dirty="0">
              <a:solidFill>
                <a:srgbClr val="6633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371600"/>
            <a:ext cx="8458200" cy="5257800"/>
          </a:xfrm>
        </p:spPr>
        <p:txBody>
          <a:bodyPr>
            <a:noAutofit/>
          </a:bodyPr>
          <a:lstStyle/>
          <a:p>
            <a:pPr lvl="0">
              <a:lnSpc>
                <a:spcPct val="200000"/>
              </a:lnSpc>
              <a:buFont typeface="Wingdings" panose="05000000000000000000" pitchFamily="2" charset="2"/>
              <a:buChar char="q"/>
            </a:pPr>
            <a:r>
              <a:rPr lang="en-US" sz="2200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Operationalization </a:t>
            </a:r>
          </a:p>
          <a:p>
            <a:pPr lvl="0">
              <a:lnSpc>
                <a:spcPct val="200000"/>
              </a:lnSpc>
              <a:buFont typeface="Wingdings" panose="05000000000000000000" pitchFamily="2" charset="2"/>
              <a:buChar char="q"/>
            </a:pPr>
            <a:r>
              <a:rPr lang="en-US" sz="2200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Data collection tool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228600"/>
            <a:ext cx="7239000" cy="762000"/>
          </a:xfrm>
          <a:blipFill dpi="0" rotWithShape="1">
            <a:blip r:embed="rId2"/>
            <a:srcRect/>
            <a:tile tx="0" ty="0" sx="100000" sy="100000" flip="none" algn="tl"/>
          </a:blipFill>
        </p:spPr>
        <p:txBody>
          <a:bodyPr>
            <a:normAutofit/>
          </a:bodyPr>
          <a:lstStyle/>
          <a:p>
            <a:r>
              <a:rPr lang="en-US" sz="3200" b="1" dirty="0">
                <a:solidFill>
                  <a:srgbClr val="663300"/>
                </a:solidFill>
              </a:rPr>
              <a:t>Operationalization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sz="quarter" idx="1"/>
          </p:nvPr>
        </p:nvSpPr>
        <p:spPr>
          <a:xfrm>
            <a:off x="228600" y="1066800"/>
            <a:ext cx="8763000" cy="5334000"/>
          </a:xfrm>
        </p:spPr>
        <p:txBody>
          <a:bodyPr>
            <a:noAutofit/>
          </a:bodyPr>
          <a:lstStyle/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Clr>
                <a:srgbClr val="E36C0A"/>
              </a:buClr>
              <a:buFont typeface="Wingdings" panose="05000000000000000000" pitchFamily="2" charset="2"/>
              <a:buChar char=""/>
              <a:tabLst>
                <a:tab pos="228600" algn="l"/>
                <a:tab pos="457200" algn="l"/>
              </a:tabLst>
            </a:pP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>
                <a:solidFill>
                  <a:srgbClr val="C4591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Conceptual Vs Operational definition</a:t>
            </a:r>
            <a:endParaRPr lang="en-US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marR="0" lvl="1" indent="-285750" algn="just">
              <a:lnSpc>
                <a:spcPct val="150000"/>
              </a:lnSpc>
              <a:spcBef>
                <a:spcPts val="0"/>
              </a:spcBef>
              <a:spcAft>
                <a:spcPts val="1000"/>
              </a:spcAft>
              <a:buFont typeface="Courier New" panose="02070309020205020404" pitchFamily="49" charset="0"/>
              <a:buChar char="o"/>
            </a:pPr>
            <a:r>
              <a:rPr lang="en-US" sz="2000" b="1" dirty="0">
                <a:solidFill>
                  <a:schemeClr val="accent6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Conceptual/ scientific/standard definition </a:t>
            </a:r>
            <a:r>
              <a:rPr lang="en-US" sz="2000" dirty="0">
                <a:solidFill>
                  <a:srgbClr val="6633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 </a:t>
            </a:r>
            <a:r>
              <a:rPr lang="en-US" sz="2000" dirty="0">
                <a:solidFill>
                  <a:srgbClr val="6633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scientifically defines what a given variable or concept means. </a:t>
            </a:r>
          </a:p>
          <a:p>
            <a:pPr lvl="2" indent="-285750" algn="just">
              <a:lnSpc>
                <a:spcPct val="150000"/>
              </a:lnSpc>
              <a:spcBef>
                <a:spcPts val="0"/>
              </a:spcBef>
              <a:spcAft>
                <a:spcPts val="1000"/>
              </a:spcAft>
              <a:buFont typeface="Courier New" panose="02070309020205020404" pitchFamily="49" charset="0"/>
              <a:buChar char="o"/>
            </a:pPr>
            <a:r>
              <a:rPr lang="en-US" sz="1800" b="1" i="1" dirty="0">
                <a:solidFill>
                  <a:srgbClr val="6633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E.g., </a:t>
            </a:r>
            <a:r>
              <a:rPr lang="en-US" sz="1800" i="1" dirty="0">
                <a:solidFill>
                  <a:srgbClr val="6633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Modern contraceptive use refers to the use of medically approved methods to prevent pregnancy.</a:t>
            </a:r>
            <a:endParaRPr lang="en-US" sz="1800" i="1" dirty="0">
              <a:solidFill>
                <a:srgbClr val="6633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algn="just">
              <a:lnSpc>
                <a:spcPct val="150000"/>
              </a:lnSpc>
              <a:spcBef>
                <a:spcPts val="0"/>
              </a:spcBef>
              <a:spcAft>
                <a:spcPts val="1000"/>
              </a:spcAft>
              <a:buFont typeface="Courier New" panose="02070309020205020404" pitchFamily="49" charset="0"/>
              <a:buChar char="o"/>
            </a:pPr>
            <a:r>
              <a:rPr lang="en-US" sz="2000" b="1" dirty="0">
                <a:solidFill>
                  <a:schemeClr val="accent6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Operational definition</a:t>
            </a:r>
            <a:r>
              <a:rPr lang="en-US" sz="2000" dirty="0">
                <a:solidFill>
                  <a:srgbClr val="6633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</a:t>
            </a:r>
            <a:r>
              <a:rPr lang="en-US" sz="2000" dirty="0">
                <a:solidFill>
                  <a:srgbClr val="6633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it is a definition of how to observe or measure a given variable or concept. </a:t>
            </a:r>
            <a:endParaRPr lang="en-US" sz="2000" dirty="0">
              <a:solidFill>
                <a:srgbClr val="6633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2" indent="-285750" algn="just">
              <a:lnSpc>
                <a:spcPct val="150000"/>
              </a:lnSpc>
              <a:spcBef>
                <a:spcPts val="0"/>
              </a:spcBef>
              <a:spcAft>
                <a:spcPts val="1000"/>
              </a:spcAft>
              <a:buFont typeface="Courier New" panose="02070309020205020404" pitchFamily="49" charset="0"/>
              <a:buChar char="o"/>
            </a:pPr>
            <a:r>
              <a:rPr lang="en-US" sz="1800" b="1" i="1" dirty="0">
                <a:solidFill>
                  <a:srgbClr val="6633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E.g.,</a:t>
            </a:r>
            <a:r>
              <a:rPr lang="en-US" sz="1800" i="1" dirty="0">
                <a:solidFill>
                  <a:srgbClr val="6633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i="1" dirty="0">
                <a:solidFill>
                  <a:srgbClr val="6633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woman is considered a modern contraceptive user if she reports currently using at least one modern method (e.g., pill, injectable, implant, IUD, condom, sterilization) at the time of the survey (Based on DHS/WHO classification).</a:t>
            </a:r>
            <a:endParaRPr lang="en-US" sz="1800" i="1" dirty="0">
              <a:solidFill>
                <a:srgbClr val="6633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2" indent="-285750" algn="just">
              <a:lnSpc>
                <a:spcPct val="150000"/>
              </a:lnSpc>
              <a:spcBef>
                <a:spcPts val="0"/>
              </a:spcBef>
              <a:spcAft>
                <a:spcPts val="1000"/>
              </a:spcAft>
              <a:buFont typeface="Courier New" panose="02070309020205020404" pitchFamily="49" charset="0"/>
              <a:buChar char="o"/>
            </a:pPr>
            <a:r>
              <a:rPr lang="en-US" sz="20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Standard reference!!!!!!!!!!</a:t>
            </a:r>
            <a:endParaRPr lang="en-US" sz="2000" b="1" dirty="0">
              <a:solidFill>
                <a:schemeClr val="accent6">
                  <a:lumMod val="75000"/>
                </a:schemeClr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850430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228600"/>
            <a:ext cx="7239000" cy="762000"/>
          </a:xfrm>
          <a:blipFill dpi="0" rotWithShape="1">
            <a:blip r:embed="rId2"/>
            <a:srcRect/>
            <a:tile tx="0" ty="0" sx="100000" sy="100000" flip="none" algn="tl"/>
          </a:blipFill>
        </p:spPr>
        <p:txBody>
          <a:bodyPr>
            <a:normAutofit/>
          </a:bodyPr>
          <a:lstStyle/>
          <a:p>
            <a:r>
              <a:rPr lang="en-US" sz="3200" b="1" dirty="0">
                <a:solidFill>
                  <a:srgbClr val="663300"/>
                </a:solidFill>
              </a:rPr>
              <a:t>Operationalization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sz="quarter" idx="1"/>
          </p:nvPr>
        </p:nvSpPr>
        <p:spPr>
          <a:xfrm>
            <a:off x="152400" y="990600"/>
            <a:ext cx="8839200" cy="6019800"/>
          </a:xfrm>
        </p:spPr>
        <p:txBody>
          <a:bodyPr>
            <a:noAutofit/>
          </a:bodyPr>
          <a:lstStyle/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Clr>
                <a:srgbClr val="E36C0A"/>
              </a:buClr>
              <a:buFont typeface="Wingdings" panose="05000000000000000000" pitchFamily="2" charset="2"/>
              <a:buChar char=""/>
              <a:tabLst>
                <a:tab pos="228600" algn="l"/>
                <a:tab pos="457200" algn="l"/>
              </a:tabLst>
            </a:pP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>
                <a:solidFill>
                  <a:srgbClr val="C4591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Which variables to operationalize?</a:t>
            </a:r>
            <a:endParaRPr lang="en-US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indent="-228600" algn="just">
              <a:lnSpc>
                <a:spcPct val="150000"/>
              </a:lnSpc>
              <a:spcBef>
                <a:spcPts val="0"/>
              </a:spcBef>
              <a:spcAft>
                <a:spcPts val="1000"/>
              </a:spcAft>
              <a:buFont typeface="Wingdings" panose="05000000000000000000" pitchFamily="2" charset="2"/>
              <a:buChar char=""/>
              <a:tabLst>
                <a:tab pos="628650" algn="l"/>
                <a:tab pos="685800" algn="l"/>
                <a:tab pos="914400" algn="l"/>
              </a:tabLst>
            </a:pPr>
            <a:r>
              <a:rPr lang="en-US" sz="2000" b="1" dirty="0">
                <a:solidFill>
                  <a:srgbClr val="6633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Variables with values to be measured</a:t>
            </a:r>
            <a:r>
              <a:rPr lang="en-US" sz="2000" dirty="0">
                <a:solidFill>
                  <a:srgbClr val="6633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lvl="2" algn="just">
              <a:lnSpc>
                <a:spcPct val="150000"/>
              </a:lnSpc>
              <a:spcBef>
                <a:spcPts val="0"/>
              </a:spcBef>
              <a:spcAft>
                <a:spcPts val="1000"/>
              </a:spcAft>
              <a:buFont typeface="Wingdings" panose="05000000000000000000" pitchFamily="2" charset="2"/>
              <a:buChar char=""/>
              <a:tabLst>
                <a:tab pos="628650" algn="l"/>
                <a:tab pos="685800" algn="l"/>
                <a:tab pos="914400" algn="l"/>
              </a:tabLst>
            </a:pPr>
            <a:r>
              <a:rPr lang="en-US" sz="1800" b="1" i="1" dirty="0">
                <a:solidFill>
                  <a:srgbClr val="6633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E.g.,</a:t>
            </a:r>
            <a:r>
              <a:rPr lang="en-US" sz="1800" i="1" dirty="0">
                <a:solidFill>
                  <a:srgbClr val="6633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knowledge, attitude, practice, …</a:t>
            </a:r>
          </a:p>
          <a:p>
            <a:pPr lvl="1" indent="-228600" algn="just">
              <a:lnSpc>
                <a:spcPct val="150000"/>
              </a:lnSpc>
              <a:spcBef>
                <a:spcPts val="0"/>
              </a:spcBef>
              <a:spcAft>
                <a:spcPts val="1000"/>
              </a:spcAft>
              <a:buFont typeface="Wingdings" panose="05000000000000000000" pitchFamily="2" charset="2"/>
              <a:buChar char=""/>
              <a:tabLst>
                <a:tab pos="628650" algn="l"/>
                <a:tab pos="685800" algn="l"/>
                <a:tab pos="914400" algn="l"/>
              </a:tabLst>
            </a:pPr>
            <a:r>
              <a:rPr lang="en-US" sz="2000" b="1" dirty="0">
                <a:solidFill>
                  <a:srgbClr val="6633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Variables that need categorization with a certain cutoff point after being measured</a:t>
            </a:r>
            <a:r>
              <a:rPr lang="en-US" sz="2000" dirty="0">
                <a:solidFill>
                  <a:srgbClr val="6633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lvl="2" algn="just">
              <a:lnSpc>
                <a:spcPct val="150000"/>
              </a:lnSpc>
              <a:spcBef>
                <a:spcPts val="0"/>
              </a:spcBef>
              <a:spcAft>
                <a:spcPts val="1000"/>
              </a:spcAft>
              <a:buFont typeface="Wingdings" panose="05000000000000000000" pitchFamily="2" charset="2"/>
              <a:buChar char=""/>
              <a:tabLst>
                <a:tab pos="628650" algn="l"/>
                <a:tab pos="685800" algn="l"/>
                <a:tab pos="914400" algn="l"/>
              </a:tabLst>
            </a:pPr>
            <a:r>
              <a:rPr lang="en-US" sz="1800" i="1" dirty="0">
                <a:solidFill>
                  <a:srgbClr val="6633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E.g., </a:t>
            </a:r>
            <a:r>
              <a:rPr lang="en-US" sz="1800" i="1" dirty="0">
                <a:solidFill>
                  <a:srgbClr val="6633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Knowledge level (Good vs Poor), Attitude (Favorable vs Unfavorable)</a:t>
            </a:r>
            <a:endParaRPr lang="en-US" sz="1800" i="1" dirty="0">
              <a:solidFill>
                <a:srgbClr val="6633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2" algn="just">
              <a:lnSpc>
                <a:spcPct val="150000"/>
              </a:lnSpc>
              <a:spcBef>
                <a:spcPts val="0"/>
              </a:spcBef>
              <a:spcAft>
                <a:spcPts val="1000"/>
              </a:spcAft>
              <a:buFont typeface="Wingdings" panose="05000000000000000000" pitchFamily="2" charset="2"/>
              <a:buChar char=""/>
              <a:tabLst>
                <a:tab pos="857250" algn="l"/>
                <a:tab pos="914400" algn="l"/>
              </a:tabLst>
            </a:pPr>
            <a:r>
              <a:rPr lang="en-US" sz="1800" i="1" dirty="0">
                <a:solidFill>
                  <a:schemeClr val="accent6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criteria for the categorization (cutoff point) should be standard.</a:t>
            </a:r>
          </a:p>
          <a:p>
            <a:pPr lvl="1" indent="-228600" algn="just">
              <a:lnSpc>
                <a:spcPct val="150000"/>
              </a:lnSpc>
              <a:spcBef>
                <a:spcPts val="0"/>
              </a:spcBef>
              <a:spcAft>
                <a:spcPts val="1000"/>
              </a:spcAft>
              <a:buFont typeface="Wingdings" panose="05000000000000000000" pitchFamily="2" charset="2"/>
              <a:buChar char=""/>
              <a:tabLst>
                <a:tab pos="628650" algn="l"/>
                <a:tab pos="685800" algn="l"/>
                <a:tab pos="914400" algn="l"/>
              </a:tabLst>
            </a:pPr>
            <a:r>
              <a:rPr lang="en-US" sz="2000" b="1" dirty="0">
                <a:solidFill>
                  <a:srgbClr val="6633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Variables with different definitions</a:t>
            </a:r>
            <a:r>
              <a:rPr lang="en-US" sz="2000" dirty="0">
                <a:solidFill>
                  <a:srgbClr val="6633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lvl="2" algn="just">
              <a:lnSpc>
                <a:spcPct val="150000"/>
              </a:lnSpc>
              <a:spcBef>
                <a:spcPts val="0"/>
              </a:spcBef>
              <a:spcAft>
                <a:spcPts val="1000"/>
              </a:spcAft>
              <a:buFont typeface="Wingdings" panose="05000000000000000000" pitchFamily="2" charset="2"/>
              <a:buChar char=""/>
              <a:tabLst>
                <a:tab pos="628650" algn="l"/>
                <a:tab pos="685800" algn="l"/>
                <a:tab pos="914400" algn="l"/>
              </a:tabLst>
            </a:pPr>
            <a:r>
              <a:rPr lang="en-US" sz="1800" i="1" dirty="0">
                <a:solidFill>
                  <a:srgbClr val="6633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E.g., </a:t>
            </a:r>
            <a:r>
              <a:rPr lang="en-US" sz="1800" i="1" dirty="0">
                <a:solidFill>
                  <a:srgbClr val="6633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Unmet need for contraception can be defined using different approaches: Old vs. Revised DHS definition</a:t>
            </a:r>
            <a:endParaRPr lang="en-US" sz="1800" i="1" dirty="0">
              <a:solidFill>
                <a:srgbClr val="6633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067747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228600"/>
            <a:ext cx="7239000" cy="762000"/>
          </a:xfrm>
          <a:blipFill dpi="0" rotWithShape="1">
            <a:blip r:embed="rId2"/>
            <a:srcRect/>
            <a:tile tx="0" ty="0" sx="100000" sy="100000" flip="none" algn="tl"/>
          </a:blipFill>
        </p:spPr>
        <p:txBody>
          <a:bodyPr>
            <a:normAutofit/>
          </a:bodyPr>
          <a:lstStyle/>
          <a:p>
            <a:r>
              <a:rPr lang="en-US" sz="3200" b="1" dirty="0">
                <a:solidFill>
                  <a:srgbClr val="663300"/>
                </a:solidFill>
              </a:rPr>
              <a:t>Data collection tools and techniques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sz="quarter" idx="1"/>
          </p:nvPr>
        </p:nvSpPr>
        <p:spPr>
          <a:xfrm>
            <a:off x="381000" y="1219200"/>
            <a:ext cx="8610600" cy="5181600"/>
          </a:xfrm>
        </p:spPr>
        <p:txBody>
          <a:bodyPr>
            <a:noAutofit/>
          </a:bodyPr>
          <a:lstStyle/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Clr>
                <a:srgbClr val="E36C0A"/>
              </a:buClr>
              <a:buFont typeface="Wingdings" panose="05000000000000000000" pitchFamily="2" charset="2"/>
              <a:buChar char=""/>
              <a:tabLst>
                <a:tab pos="228600" algn="l"/>
                <a:tab pos="457200" algn="l"/>
              </a:tabLst>
            </a:pPr>
            <a:r>
              <a:rPr lang="en-US" sz="2000" b="1" dirty="0">
                <a:solidFill>
                  <a:srgbClr val="C4591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List your study variables </a:t>
            </a: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Clr>
                <a:srgbClr val="E36C0A"/>
              </a:buClr>
              <a:buFont typeface="Wingdings" panose="05000000000000000000" pitchFamily="2" charset="2"/>
              <a:buChar char=""/>
              <a:tabLst>
                <a:tab pos="228600" algn="l"/>
                <a:tab pos="457200" algn="l"/>
              </a:tabLst>
            </a:pPr>
            <a:endParaRPr lang="en-US" sz="2000" b="1" dirty="0">
              <a:solidFill>
                <a:srgbClr val="C4591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Clr>
                <a:srgbClr val="E36C0A"/>
              </a:buClr>
              <a:buFont typeface="Wingdings" panose="05000000000000000000" pitchFamily="2" charset="2"/>
              <a:buChar char=""/>
              <a:tabLst>
                <a:tab pos="228600" algn="l"/>
                <a:tab pos="457200" algn="l"/>
              </a:tabLst>
            </a:pPr>
            <a:r>
              <a:rPr lang="en-US" sz="2000" b="1" dirty="0">
                <a:solidFill>
                  <a:srgbClr val="C4591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Have a question for each and every study variables</a:t>
            </a: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Clr>
                <a:srgbClr val="E36C0A"/>
              </a:buClr>
              <a:buFont typeface="Wingdings" panose="05000000000000000000" pitchFamily="2" charset="2"/>
              <a:buChar char=""/>
              <a:tabLst>
                <a:tab pos="228600" algn="l"/>
                <a:tab pos="457200" algn="l"/>
              </a:tabLst>
            </a:pPr>
            <a:endParaRPr lang="en-US" sz="2000" b="1" dirty="0">
              <a:solidFill>
                <a:srgbClr val="C4591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Clr>
                <a:srgbClr val="E36C0A"/>
              </a:buClr>
              <a:buFont typeface="Wingdings" panose="05000000000000000000" pitchFamily="2" charset="2"/>
              <a:buChar char=""/>
              <a:tabLst>
                <a:tab pos="228600" algn="l"/>
                <a:tab pos="457200" algn="l"/>
              </a:tabLst>
            </a:pPr>
            <a:r>
              <a:rPr lang="en-US" sz="2000" b="1" dirty="0">
                <a:solidFill>
                  <a:srgbClr val="C4591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Make sure to have an operationalized question for variables that need operationalization </a:t>
            </a:r>
            <a:endParaRPr lang="en-US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363150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9841712F-8522-4BB5-311D-2ABBB0B1419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43000" y="1501397"/>
            <a:ext cx="6858000" cy="3857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60233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752600"/>
            <a:ext cx="7620000" cy="4373563"/>
          </a:xfrm>
        </p:spPr>
        <p:txBody>
          <a:bodyPr>
            <a:normAutofit/>
          </a:bodyPr>
          <a:lstStyle/>
          <a:p>
            <a:pPr algn="ctr">
              <a:buNone/>
            </a:pPr>
            <a:endParaRPr lang="en-US" sz="3600" dirty="0">
              <a:latin typeface="Candara" panose="020E0502030303020204" pitchFamily="34" charset="0"/>
            </a:endParaRPr>
          </a:p>
          <a:p>
            <a:pPr algn="ctr">
              <a:buNone/>
            </a:pPr>
            <a:r>
              <a:rPr lang="en-US" sz="7200" b="1" dirty="0">
                <a:solidFill>
                  <a:srgbClr val="663300"/>
                </a:solidFill>
                <a:latin typeface="Candara" panose="020E0502030303020204" pitchFamily="34" charset="0"/>
              </a:rPr>
              <a:t>End</a:t>
            </a:r>
          </a:p>
          <a:p>
            <a:pPr algn="ctr">
              <a:buNone/>
            </a:pPr>
            <a:endParaRPr lang="en-US" sz="3600" dirty="0">
              <a:latin typeface="Candara" panose="020E0502030303020204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7098</TotalTime>
  <Words>262</Words>
  <Application>Microsoft Office PowerPoint</Application>
  <PresentationFormat>On-screen Show (4:3)</PresentationFormat>
  <Paragraphs>32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4" baseType="lpstr">
      <vt:lpstr>Arial</vt:lpstr>
      <vt:lpstr>Calibri</vt:lpstr>
      <vt:lpstr>Candara</vt:lpstr>
      <vt:lpstr>Courier New</vt:lpstr>
      <vt:lpstr>Times New Roman</vt:lpstr>
      <vt:lpstr>Wingdings</vt:lpstr>
      <vt:lpstr>Office Theme</vt:lpstr>
      <vt:lpstr>Operationalization and data collection tool</vt:lpstr>
      <vt:lpstr>Content</vt:lpstr>
      <vt:lpstr>Operationalization</vt:lpstr>
      <vt:lpstr>Operationalization</vt:lpstr>
      <vt:lpstr>Data collection tools and techniques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TWL</cp:lastModifiedBy>
  <cp:revision>288</cp:revision>
  <dcterms:created xsi:type="dcterms:W3CDTF">2021-08-23T07:14:35Z</dcterms:created>
  <dcterms:modified xsi:type="dcterms:W3CDTF">2026-07-13T07:21:18Z</dcterms:modified>
</cp:coreProperties>
</file>