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477" r:id="rId4"/>
    <p:sldId id="482" r:id="rId5"/>
    <p:sldId id="268" r:id="rId6"/>
    <p:sldId id="266" r:id="rId7"/>
    <p:sldId id="267" r:id="rId8"/>
    <p:sldId id="271" r:id="rId9"/>
    <p:sldId id="269" r:id="rId10"/>
    <p:sldId id="307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63B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2" autoAdjust="0"/>
    <p:restoredTop sz="99681" autoAdjust="0"/>
  </p:normalViewPr>
  <p:slideViewPr>
    <p:cSldViewPr>
      <p:cViewPr varScale="1">
        <p:scale>
          <a:sx n="79" d="100"/>
          <a:sy n="79" d="100"/>
        </p:scale>
        <p:origin x="931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3BF8-D6CC-4510-BCDC-FE6E9E56CFEF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6500-9885-4380-8015-FF0D8677B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1000" t="2000" r="83000"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D027-0D93-4672-A653-4DC2C27FD2C6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305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size determination principles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086600" cy="2514600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latin typeface="Candara" panose="020E0502030303020204" pitchFamily="34" charset="0"/>
            </a:endParaRPr>
          </a:p>
          <a:p>
            <a:pPr algn="l"/>
            <a:endParaRPr lang="en-US" sz="2800" dirty="0">
              <a:latin typeface="Candara" panose="020E0502030303020204" pitchFamily="34" charset="0"/>
            </a:endParaRPr>
          </a:p>
          <a:p>
            <a:pPr algn="l"/>
            <a:r>
              <a:rPr lang="en-US" sz="2800" dirty="0">
                <a:solidFill>
                  <a:srgbClr val="663300"/>
                </a:solidFill>
                <a:latin typeface="Candara" panose="020E0502030303020204" pitchFamily="34" charset="0"/>
              </a:rPr>
              <a:t>Tigist Workneh Leulseged (MD, MPH)</a:t>
            </a:r>
          </a:p>
          <a:p>
            <a:pPr algn="l"/>
            <a:r>
              <a:rPr lang="en-US" sz="2800" dirty="0">
                <a:solidFill>
                  <a:srgbClr val="663300"/>
                </a:solidFill>
                <a:latin typeface="Candara" panose="020E0502030303020204" pitchFamily="34" charset="0"/>
              </a:rPr>
              <a:t>July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1712F-8522-4BB5-311D-2ABBB0B1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0139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2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  <a:latin typeface="Candara" panose="020E0502030303020204" pitchFamily="34" charset="0"/>
              </a:rPr>
              <a:t>End</a:t>
            </a:r>
          </a:p>
          <a:p>
            <a:pPr algn="ctr">
              <a:buNone/>
            </a:pPr>
            <a:endParaRPr lang="en-US" sz="3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934200" cy="10668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b="1" dirty="0">
                <a:solidFill>
                  <a:srgbClr val="663300"/>
                </a:solidFill>
              </a:rPr>
              <a:t>Content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Why sample size determination?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When to calculate sample size?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Key principles in sample size determination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CAF0-80D5-4F24-9F3E-B8B8DB96B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1999" cy="52577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Research: </a:t>
            </a:r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 </a:t>
            </a:r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Population </a:t>
            </a:r>
            <a:endParaRPr lang="en-US" sz="2000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sample is key</a:t>
            </a:r>
            <a:endParaRPr lang="en-US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have an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(appropriate) sample size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determination</a:t>
            </a:r>
          </a:p>
          <a:p>
            <a:pPr lvl="3"/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hoc determination</a:t>
            </a:r>
          </a:p>
          <a:p>
            <a:pPr marL="1371600" lvl="3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use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 (unbiased) sample selection technique</a:t>
            </a:r>
          </a:p>
          <a:p>
            <a:pPr lvl="3"/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proper sampling technique</a:t>
            </a:r>
          </a:p>
          <a:p>
            <a:pPr lvl="3"/>
            <a:endParaRPr lang="en-US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0DDA-11D6-40C0-9B91-55EC2642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99CA-684C-42B7-BA25-8C1FF8D1B3F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6A4593-57D1-E560-9D74-7DB0E6DE321B}"/>
              </a:ext>
            </a:extLst>
          </p:cNvPr>
          <p:cNvSpPr txBox="1">
            <a:spLocks/>
          </p:cNvSpPr>
          <p:nvPr/>
        </p:nvSpPr>
        <p:spPr>
          <a:xfrm>
            <a:off x="1600200" y="152400"/>
            <a:ext cx="6934200" cy="914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sample size determination?</a:t>
            </a:r>
            <a:endParaRPr lang="en-US" sz="2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CAF0-80D5-4F24-9F3E-B8B8DB96B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points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calculation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Determine/calculate adequate sample size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Post-hoc calculation (power analysis)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the already available sample size is adequate 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calculating the achieved power</a:t>
            </a:r>
          </a:p>
          <a:p>
            <a:pPr marL="0" indent="0">
              <a:buNone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FD494-BB3C-4AC4-9FA6-6446B78D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99CA-684C-42B7-BA25-8C1FF8D1B3FE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33BAE1-D31E-4FB6-BD6A-D2753197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35798"/>
            <a:ext cx="6934200" cy="98210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to determine sample size?</a:t>
            </a:r>
          </a:p>
        </p:txBody>
      </p:sp>
    </p:spTree>
    <p:extLst>
      <p:ext uri="{BB962C8B-B14F-4D97-AF65-F5344CB8AC3E}">
        <p14:creationId xmlns:p14="http://schemas.microsoft.com/office/powerpoint/2010/main" val="24309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762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Sample size determination principles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534400" cy="51054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Wingdings" panose="05000000000000000000" pitchFamily="2" charset="2"/>
              <a:buChar char=""/>
              <a:tabLst>
                <a:tab pos="228600" algn="l"/>
                <a:tab pos="457200" algn="l"/>
              </a:tabLst>
            </a:pPr>
            <a:r>
              <a:rPr lang="en-US" sz="20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Adequate (appropriate) sample size </a:t>
            </a:r>
            <a:r>
              <a:rPr lang="en-US" sz="20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calculated using the following:</a:t>
            </a: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 </a:t>
            </a:r>
            <a:r>
              <a:rPr lang="en-US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 </a:t>
            </a: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Appropriate/ logical statistical assumptions</a:t>
            </a:r>
            <a:endParaRPr lang="en-US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en-US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Adding all statistical considerations</a:t>
            </a: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allocation in multicenter study</a:t>
            </a:r>
          </a:p>
        </p:txBody>
      </p:sp>
    </p:spTree>
    <p:extLst>
      <p:ext uri="{BB962C8B-B14F-4D97-AF65-F5344CB8AC3E}">
        <p14:creationId xmlns:p14="http://schemas.microsoft.com/office/powerpoint/2010/main" val="5712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934200" cy="762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3300"/>
                </a:solidFill>
              </a:rPr>
              <a:t>Using the correct formula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534400" cy="495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Wingdings" panose="05000000000000000000" pitchFamily="2" charset="2"/>
              <a:buChar char=""/>
              <a:tabLst>
                <a:tab pos="228600" algn="l"/>
                <a:tab pos="457200" algn="l"/>
              </a:tabLst>
            </a:pPr>
            <a:r>
              <a:rPr lang="en-US" sz="24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Depends on: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design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design, d</a:t>
            </a:r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ifferent formula</a:t>
            </a:r>
            <a:endParaRPr lang="en-US" sz="2000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objective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Vs Inferential objective</a:t>
            </a: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16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 sectional (single population Vs double population)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Dependent variable type </a:t>
            </a:r>
            <a:r>
              <a:rPr lang="en-US" sz="24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(categorical or numerical)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Vs mean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 of regression analysis model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Survival analysis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None/>
              <a:tabLst>
                <a:tab pos="228600" algn="l"/>
                <a:tab pos="457200" algn="l"/>
              </a:tabLst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A"/>
              </a:buClr>
              <a:buFont typeface="Wingdings" panose="05000000000000000000" pitchFamily="2" charset="2"/>
              <a:buChar char=""/>
              <a:tabLst>
                <a:tab pos="228600" algn="l"/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3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11E5EC-8A8A-EDCA-D137-9E7F9466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305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934200" cy="762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Appropriate/ logical statistical assumptions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382000" cy="5334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 (P1, P2) or mean (standard deviations)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of significance (</a:t>
            </a:r>
            <a:r>
              <a:rPr lang="el-GR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5%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Confidence level (90%, 95%, 99%)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(1- ẞ) = 80%</a:t>
            </a: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762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considerations to be added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916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Add the following to the final sample size obtained from the correct formula as necessary:</a:t>
            </a:r>
            <a:endParaRPr lang="en-US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Non-response </a:t>
            </a:r>
          </a:p>
          <a:p>
            <a:pPr lvl="2"/>
            <a:r>
              <a:rPr lang="en-US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10-30%</a:t>
            </a:r>
          </a:p>
          <a:p>
            <a:pPr lvl="1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effect in multistage sampling </a:t>
            </a:r>
          </a:p>
          <a:p>
            <a:pPr lvl="2"/>
            <a:r>
              <a:rPr lang="en-US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1.5-3x</a:t>
            </a:r>
          </a:p>
          <a:p>
            <a:pPr lvl="1"/>
            <a:endParaRPr lang="en-GB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Finite population correction </a:t>
            </a:r>
          </a:p>
          <a:p>
            <a:pPr lvl="2"/>
            <a:r>
              <a:rPr lang="en-US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&lt; 10,000 total population</a:t>
            </a:r>
          </a:p>
          <a:p>
            <a:pPr lvl="1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Proportional allocation in multicenter study </a:t>
            </a:r>
          </a:p>
          <a:p>
            <a:pPr lvl="2"/>
            <a:r>
              <a:rPr lang="en-US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Proportional to the size of the population</a:t>
            </a:r>
          </a:p>
          <a:p>
            <a:pPr marL="914400" lvl="2" indent="0">
              <a:buNone/>
            </a:pPr>
            <a:endParaRPr lang="en-US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288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Candara</vt:lpstr>
      <vt:lpstr>Courier New</vt:lpstr>
      <vt:lpstr>Times New Roman</vt:lpstr>
      <vt:lpstr>Wingdings</vt:lpstr>
      <vt:lpstr>Office Theme</vt:lpstr>
      <vt:lpstr>Sample size determination principles</vt:lpstr>
      <vt:lpstr>Content</vt:lpstr>
      <vt:lpstr>PowerPoint Presentation</vt:lpstr>
      <vt:lpstr>When to determine sample size?</vt:lpstr>
      <vt:lpstr>Prior Sample size determination principles</vt:lpstr>
      <vt:lpstr>Using the correct formula</vt:lpstr>
      <vt:lpstr>PowerPoint Presentation</vt:lpstr>
      <vt:lpstr>Appropriate/ logical statistical assumptions</vt:lpstr>
      <vt:lpstr>Statistical considerations to be added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TWL</cp:lastModifiedBy>
  <cp:revision>303</cp:revision>
  <dcterms:created xsi:type="dcterms:W3CDTF">2021-08-23T07:14:35Z</dcterms:created>
  <dcterms:modified xsi:type="dcterms:W3CDTF">2026-07-13T07:19:23Z</dcterms:modified>
</cp:coreProperties>
</file>