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63" r:id="rId3"/>
    <p:sldId id="272" r:id="rId4"/>
    <p:sldId id="458" r:id="rId5"/>
    <p:sldId id="285" r:id="rId6"/>
    <p:sldId id="286" r:id="rId7"/>
    <p:sldId id="275" r:id="rId8"/>
    <p:sldId id="459" r:id="rId9"/>
    <p:sldId id="276" r:id="rId10"/>
    <p:sldId id="431" r:id="rId11"/>
    <p:sldId id="307" r:id="rId12"/>
    <p:sldId id="30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763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0" autoAdjust="0"/>
    <p:restoredTop sz="99681" autoAdjust="0"/>
  </p:normalViewPr>
  <p:slideViewPr>
    <p:cSldViewPr>
      <p:cViewPr varScale="1">
        <p:scale>
          <a:sx n="79" d="100"/>
          <a:sy n="79" d="100"/>
        </p:scale>
        <p:origin x="14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3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93BF8-D6CC-4510-BCDC-FE6E9E56CFEF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6500-9885-4380-8015-FF0D8677B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E74CF-583F-4109-9AFC-A88DAA9077E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l="1000" t="2000" r="83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AD027-0D93-4672-A653-4DC2C27FD2C6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752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Designs in Health Research</a:t>
            </a: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086600" cy="2514600"/>
          </a:xfrm>
        </p:spPr>
        <p:txBody>
          <a:bodyPr>
            <a:normAutofit/>
          </a:bodyPr>
          <a:lstStyle/>
          <a:p>
            <a:pPr algn="l"/>
            <a:endParaRPr lang="en-US" sz="2800" dirty="0">
              <a:latin typeface="Candara" panose="020E0502030303020204" pitchFamily="34" charset="0"/>
            </a:endParaRPr>
          </a:p>
          <a:p>
            <a:pPr algn="l"/>
            <a:endParaRPr lang="en-US" sz="2800" dirty="0">
              <a:solidFill>
                <a:srgbClr val="663300"/>
              </a:solidFill>
              <a:latin typeface="Candara" panose="020E0502030303020204" pitchFamily="34" charset="0"/>
            </a:endParaRPr>
          </a:p>
          <a:p>
            <a:pPr algn="l"/>
            <a:r>
              <a:rPr lang="en-US" sz="2800" dirty="0">
                <a:solidFill>
                  <a:srgbClr val="663300"/>
                </a:solidFill>
                <a:latin typeface="Candara" panose="020E0502030303020204" pitchFamily="34" charset="0"/>
              </a:rPr>
              <a:t>Tigist Workneh Leulseged (MD, MPH)</a:t>
            </a:r>
          </a:p>
          <a:p>
            <a:pPr algn="l"/>
            <a:r>
              <a:rPr lang="en-US" sz="2800" dirty="0">
                <a:solidFill>
                  <a:srgbClr val="663300"/>
                </a:solidFill>
                <a:latin typeface="Candara" panose="020E0502030303020204" pitchFamily="34" charset="0"/>
              </a:rPr>
              <a:t>July 2026</a:t>
            </a:r>
          </a:p>
          <a:p>
            <a:pPr algn="l"/>
            <a:endParaRPr lang="en-US" sz="2800" dirty="0">
              <a:solidFill>
                <a:srgbClr val="663300"/>
              </a:solidFill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CAF0-80D5-4F24-9F3E-B8B8DB96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81999" cy="5257799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mistakes </a:t>
            </a:r>
            <a:r>
              <a:rPr lang="en-US" sz="2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stating study design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 sectional design </a:t>
            </a: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Prospective or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control design </a:t>
            </a: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Prospective or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study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What type?</a:t>
            </a:r>
            <a:endParaRPr lang="en-US" sz="2400" strike="sngStrike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strike="sngStrike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Prospective study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What type?</a:t>
            </a: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8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Considerations in follow-up studies</a:t>
            </a:r>
            <a:endParaRPr lang="en-US" sz="28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Cohort </a:t>
            </a: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vs.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Prospective Cohort</a:t>
            </a:r>
          </a:p>
          <a:p>
            <a:pPr marL="685800"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Cohort </a:t>
            </a: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vs.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Retrospective chart review</a:t>
            </a:r>
          </a:p>
          <a:p>
            <a:pPr marL="1085850" lvl="2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cross sectional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chart review </a:t>
            </a:r>
          </a:p>
          <a:p>
            <a:pPr marL="685800"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Prospective Cohort </a:t>
            </a: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vs.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Prospective observational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00DDA-11D6-40C0-9B91-55EC2642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F99CA-684C-42B7-BA25-8C1FF8D1B3FE}" type="slidenum">
              <a:rPr lang="en-US" smtClean="0"/>
              <a:t>10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A6A4593-57D1-E560-9D74-7DB0E6DE321B}"/>
              </a:ext>
            </a:extLst>
          </p:cNvPr>
          <p:cNvSpPr txBox="1">
            <a:spLocks/>
          </p:cNvSpPr>
          <p:nvPr/>
        </p:nvSpPr>
        <p:spPr>
          <a:xfrm>
            <a:off x="1600200" y="152400"/>
            <a:ext cx="6934200" cy="914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mistakes and </a:t>
            </a:r>
          </a:p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 considerations</a:t>
            </a:r>
            <a:endParaRPr lang="en-US" sz="28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73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41712F-8522-4BB5-311D-2ABBB0B1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1397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023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73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algn="ctr">
              <a:buNone/>
            </a:pPr>
            <a:r>
              <a:rPr lang="en-US" sz="7200" b="1" dirty="0">
                <a:solidFill>
                  <a:srgbClr val="663300"/>
                </a:solidFill>
                <a:latin typeface="Candara" panose="020E0502030303020204" pitchFamily="34" charset="0"/>
              </a:rPr>
              <a:t>End</a:t>
            </a:r>
          </a:p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69342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r>
              <a:rPr lang="en-US" b="1" dirty="0">
                <a:solidFill>
                  <a:srgbClr val="663300"/>
                </a:solidFill>
              </a:rPr>
              <a:t>Content</a:t>
            </a: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Introduction to Epidemiology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Descriptive Vs Analytic Study designs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Prospective Vs Retrospective Cohort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Strength of evidence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Common mistakes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Considerations in follow-up studies</a:t>
            </a:r>
          </a:p>
          <a:p>
            <a:pPr lvl="0">
              <a:lnSpc>
                <a:spcPct val="150000"/>
              </a:lnSpc>
            </a:pPr>
            <a:endParaRPr lang="en-US" sz="2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4067" y="152400"/>
            <a:ext cx="70866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839200" cy="54864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the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determinants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given condition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(diseases or health related conditions) in specified human populations and the application of this study to the promotion of health and to the prevention and control of major health problems.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"/>
              <a:tabLst>
                <a:tab pos="285750" algn="l"/>
              </a:tabLst>
            </a:pPr>
            <a:endParaRPr lang="am-ET" sz="2000" dirty="0">
              <a:solidFill>
                <a:srgbClr val="6633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"/>
              <a:tabLst>
                <a:tab pos="285750" algn="l"/>
              </a:tabLst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broad categories of epidemiology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  <a:tabLst>
                <a:tab pos="514350" algn="l"/>
              </a:tabLst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Frequency and distribution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Descriptive epidemiology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742950" algn="l"/>
              </a:tabLst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E.g.,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Prevalence of unintended pregnancy among women of reproductive age by age (person), residence (place), and year (time).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"/>
              <a:tabLst>
                <a:tab pos="514350" algn="l"/>
              </a:tabLst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Determinants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Analytic epidemiology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742950" algn="l"/>
              </a:tabLst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E.g.,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Factors associated with unintended pregnancy, including use of modern contraceptive, age, education, and residence.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FE9E3-3212-FD1A-38E1-065DDF40F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135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exactly are we studying in epidemiology?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 and distribution </a:t>
            </a:r>
            <a:r>
              <a:rPr lang="en-US" sz="16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 condition and/or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determinants</a:t>
            </a:r>
            <a:r>
              <a:rPr lang="en-US" sz="16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of a given condition</a:t>
            </a:r>
            <a:endParaRPr lang="en-US" sz="1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we need to study the condition?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designed approach (methodology)</a:t>
            </a:r>
            <a:r>
              <a:rPr lang="en-US" sz="16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Credible and repeatable result 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Study design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42F7E0-B917-536A-14F3-8CC7B24F9941}"/>
              </a:ext>
            </a:extLst>
          </p:cNvPr>
          <p:cNvSpPr txBox="1">
            <a:spLocks/>
          </p:cNvSpPr>
          <p:nvPr/>
        </p:nvSpPr>
        <p:spPr>
          <a:xfrm>
            <a:off x="1634067" y="152400"/>
            <a:ext cx="7086600" cy="10668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Descriptive vs. Analytic Study designs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87F0DB-3EC9-C1C3-3F02-8729D93EAB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14600"/>
            <a:ext cx="3881384" cy="42666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CC09CB-9FAA-DEBA-CDB6-BB97C7FE5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5119" y="2507571"/>
            <a:ext cx="4365310" cy="427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3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70104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Descriptive study designs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334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report 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Unusual finding, a single patient.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b="1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20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28-year-old woman developed venous thromboembolism after initiating combined oral contraceptives.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series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Unusual finding, 2 or more patents.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b="1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20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Five women attending an SRH clinic developed contraceptive implant failure leading to unintended pregnancy within one year of insertion.</a:t>
            </a:r>
          </a:p>
          <a:p>
            <a:pPr marL="457200" lvl="1" indent="0">
              <a:buNone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Ecological (correlational study)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Comparison between population groups.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b="1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20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modern contraceptive prevalence rate and unintended pregnancy rates across different regions.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Descriptive Cross-sectional study (survey) </a:t>
            </a: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7086600" cy="1066800"/>
          </a:xfrm>
          <a:blipFill dpi="0" rotWithShape="1">
            <a:blip r:embed="rId3"/>
            <a:srcRect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</a:rPr>
              <a:t>Analytic study designs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248295"/>
            <a:ext cx="5058832" cy="54864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Analytic cross sectional, case control, cohort and experimental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Population studies where individuals are the study units.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b="1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Difference comes in the time data on Exposure and outcome is collected.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nformation about the status of an individual with respect to the presence or absence of exposure and outcome </a:t>
            </a: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assessed in two ways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a point in time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Cross sectional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difficult to know which occurred first, the exposure or the outcome. This is known as "</a:t>
            </a:r>
            <a:r>
              <a:rPr lang="en-US" sz="1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chicken or egg dilemma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   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 causality</a:t>
            </a:r>
            <a:endParaRPr lang="en-US" sz="1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 different times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Case control, cohort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and</a:t>
            </a: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experimental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Causality</a:t>
            </a:r>
            <a:endParaRPr lang="en-US" sz="1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>
              <a:buFont typeface="Wingdings" panose="05000000000000000000" pitchFamily="2" charset="2"/>
              <a:buChar char="q"/>
            </a:pP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BC680C-1205-3473-DFB4-4C334ADA23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563389"/>
            <a:ext cx="4053090" cy="3200401"/>
          </a:xfrm>
          <a:prstGeom prst="rect">
            <a:avLst/>
          </a:prstGeom>
          <a:noFill/>
        </p:spPr>
      </p:pic>
      <p:pic>
        <p:nvPicPr>
          <p:cNvPr id="6" name="Picture 5" descr="Cross-Sectional Study | Definitions, Uses &amp; Examples">
            <a:extLst>
              <a:ext uri="{FF2B5EF4-FFF2-40B4-BE49-F238E27FC236}">
                <a16:creationId xmlns:a16="http://schemas.microsoft.com/office/drawing/2014/main" id="{7DF999ED-93DE-33AD-A1DF-45E01942224A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1" y="1204653"/>
            <a:ext cx="4120822" cy="252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270" y="152400"/>
            <a:ext cx="7010400" cy="8382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066800"/>
            <a:ext cx="5105400" cy="5715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175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question: </a:t>
            </a:r>
            <a:r>
              <a:rPr lang="en-US" sz="175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modern contraceptive use associated with unintended pregnancy?</a:t>
            </a:r>
            <a:endParaRPr lang="en-GB" sz="175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participant: 400 women on follow up at SRH clinic.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175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 sectional: </a:t>
            </a:r>
            <a:r>
              <a:rPr lang="en-US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400 women attending an SRH clinic. Assess current contraceptive use and history of unintended pregnancy at the same time.</a:t>
            </a:r>
            <a:endParaRPr lang="en-GB" sz="175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175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have no knowledge of the exposure or outcome status of any of the 400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75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control: </a:t>
            </a:r>
            <a:r>
              <a:rPr lang="en-US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200 women with unintended pregnancy (cases) and 200 without (controls), then assess prior contraceptive use.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175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have knowledge of outcome status of all the 400. (But not the exposure status)</a:t>
            </a:r>
            <a:endParaRPr lang="en-US" sz="175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175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Cohort: </a:t>
            </a:r>
            <a:r>
              <a:rPr lang="en-US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200 contraceptive users and 200 non-users, then follow them over time to observe occurrence of unintended pregnancy.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75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have knowledge of the exposure status of all the 400. </a:t>
            </a:r>
            <a:r>
              <a:rPr lang="en-GB" sz="175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(But not the outcome status)</a:t>
            </a:r>
            <a:endParaRPr lang="en-US" sz="175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D03A1A-FC5D-482D-D31B-13CF47610DB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40386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270" y="152400"/>
            <a:ext cx="7010400" cy="8382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Prospective Vs Retrospective Cohort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1066800"/>
            <a:ext cx="5410200" cy="6019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175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question: </a:t>
            </a:r>
            <a:r>
              <a:rPr lang="en-US" sz="175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modern contraceptive use associated with unintended pregnancy?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participant: 400 women on follow up at SRH clinic.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Investigator reviews records of 400 women (200 with unintended pregnancy and 200 without) and checks prior contraceptive use.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75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control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Recruit 400 women (200 users, 200 non-users) and follow them forward to observe unintended pregnancy.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75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Prospective cohort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 existing records of 400 women (200 users vs 200 non-users) and look follow up data to see who developed unintended pregnancy.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75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Retrospective cohort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75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Recruit women and provide modern contraceptive vs placebo, then follow to compare unintended pregnancy rates.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75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</a:t>
            </a:r>
          </a:p>
        </p:txBody>
      </p:sp>
      <p:pic>
        <p:nvPicPr>
          <p:cNvPr id="4" name="Picture 3" descr="The difference between a retrospective cohort study and a ...">
            <a:extLst>
              <a:ext uri="{FF2B5EF4-FFF2-40B4-BE49-F238E27FC236}">
                <a16:creationId xmlns:a16="http://schemas.microsoft.com/office/drawing/2014/main" id="{C6C3B514-AC37-2E48-9676-9E2924FBF0AB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2400" y="1447800"/>
            <a:ext cx="396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293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86718"/>
            <a:ext cx="6934200" cy="9144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of evidence</a:t>
            </a:r>
            <a:endParaRPr lang="en-US" sz="28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BE1570-CE7A-EAA3-0AA5-BBEDC6D2C4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76400"/>
            <a:ext cx="40386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AF28005-F0A6-10F8-C41E-5FB7EC2E0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922173"/>
              </p:ext>
            </p:extLst>
          </p:nvPr>
        </p:nvGraphicFramePr>
        <p:xfrm>
          <a:off x="3810000" y="1828800"/>
          <a:ext cx="5181600" cy="376811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332716457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308325724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360764959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Study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Measure of association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Proper word for relationship between exposure and outcome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269468"/>
                  </a:ext>
                </a:extLst>
              </a:tr>
              <a:tr h="6423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Cross sectional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Odds ratio (OR)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Associated factors</a:t>
                      </a:r>
                      <a:endParaRPr lang="en-US" sz="1600" dirty="0">
                        <a:solidFill>
                          <a:srgbClr val="66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107251"/>
                  </a:ext>
                </a:extLst>
              </a:tr>
              <a:tr h="6423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 control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rgbClr val="66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rgbClr val="66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73836"/>
                  </a:ext>
                </a:extLst>
              </a:tr>
              <a:tr h="64233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Cohort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Relative risk (RR)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Determinants</a:t>
                      </a:r>
                    </a:p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Predictors</a:t>
                      </a:r>
                    </a:p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Prognostic factors Effect</a:t>
                      </a:r>
                    </a:p>
                    <a:p>
                      <a:r>
                        <a:rPr lang="en-US" sz="1600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Impact</a:t>
                      </a:r>
                      <a:endParaRPr lang="en-US" sz="1600" dirty="0">
                        <a:solidFill>
                          <a:srgbClr val="66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233872"/>
                  </a:ext>
                </a:extLst>
              </a:tr>
              <a:tr h="77431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66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59066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4918</TotalTime>
  <Words>780</Words>
  <Application>Microsoft Office PowerPoint</Application>
  <PresentationFormat>On-screen Show (4:3)</PresentationFormat>
  <Paragraphs>98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Candara</vt:lpstr>
      <vt:lpstr>Courier New</vt:lpstr>
      <vt:lpstr>Times New Roman</vt:lpstr>
      <vt:lpstr>Wingdings</vt:lpstr>
      <vt:lpstr>Office Theme</vt:lpstr>
      <vt:lpstr>Study Designs in Health Research</vt:lpstr>
      <vt:lpstr>Content</vt:lpstr>
      <vt:lpstr>Epidemiology</vt:lpstr>
      <vt:lpstr>PowerPoint Presentation</vt:lpstr>
      <vt:lpstr>Descriptive study designs</vt:lpstr>
      <vt:lpstr>Analytic study designs </vt:lpstr>
      <vt:lpstr>Example</vt:lpstr>
      <vt:lpstr>Prospective Vs Retrospective Cohort</vt:lpstr>
      <vt:lpstr>Strength of evidence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TWL</cp:lastModifiedBy>
  <cp:revision>215</cp:revision>
  <dcterms:created xsi:type="dcterms:W3CDTF">2021-08-23T07:14:35Z</dcterms:created>
  <dcterms:modified xsi:type="dcterms:W3CDTF">2026-07-13T07:06:30Z</dcterms:modified>
</cp:coreProperties>
</file>