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0" r:id="rId2"/>
    <p:sldId id="275" r:id="rId3"/>
    <p:sldId id="481" r:id="rId4"/>
    <p:sldId id="484" r:id="rId5"/>
    <p:sldId id="485" r:id="rId6"/>
    <p:sldId id="307" r:id="rId7"/>
    <p:sldId id="487" r:id="rId8"/>
    <p:sldId id="30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763B00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21" autoAdjust="0"/>
    <p:restoredTop sz="99681" autoAdjust="0"/>
  </p:normalViewPr>
  <p:slideViewPr>
    <p:cSldViewPr>
      <p:cViewPr varScale="1">
        <p:scale>
          <a:sx n="79" d="100"/>
          <a:sy n="79" d="100"/>
        </p:scale>
        <p:origin x="137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1" d="100"/>
          <a:sy n="41" d="100"/>
        </p:scale>
        <p:origin x="-2333" y="-77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493BF8-D6CC-4510-BCDC-FE6E9E56CFEF}" type="datetimeFigureOut">
              <a:rPr lang="en-US" smtClean="0"/>
              <a:pPr/>
              <a:t>7/13/2026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106500-9885-4380-8015-FF0D8677BB2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57433-E96F-423D-A7D7-D06FD452720C}" type="datetime1">
              <a:rPr lang="en-US" smtClean="0"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8A1C5-54A4-4149-9F63-3CC614D04ECE}" type="datetime1">
              <a:rPr lang="en-US" smtClean="0"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899DE-73BA-474D-815F-A064E76CB530}" type="datetime1">
              <a:rPr lang="en-US" smtClean="0"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DB2E4-EB3C-4C04-BD78-D628544AA5FD}" type="datetime1">
              <a:rPr lang="en-US" smtClean="0"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4A2DB-6AA3-459A-89D1-AEE7D00C1FDC}" type="datetime1">
              <a:rPr lang="en-US" smtClean="0"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41CE3-7F33-4244-8AED-6D0F8421B9E6}" type="datetime1">
              <a:rPr lang="en-US" smtClean="0"/>
              <a:t>7/13/2026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0D6D2-6E22-4B40-9C84-CF511FFE483B}" type="datetime1">
              <a:rPr lang="en-US" smtClean="0"/>
              <a:t>7/13/2026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0942-5CA3-449F-80B6-B97370A9B27D}" type="datetime1">
              <a:rPr lang="en-US" smtClean="0"/>
              <a:t>7/13/2026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B7969-165F-4F5A-9917-A4CD277CC4E6}" type="datetime1">
              <a:rPr lang="en-US" smtClean="0"/>
              <a:t>7/13/2026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6A3BA-9547-47A2-9073-53C84358E6CF}" type="datetime1">
              <a:rPr lang="en-US" smtClean="0"/>
              <a:t>7/13/2026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B04C5-DBA7-4C09-BE39-F346484E2727}" type="datetime1">
              <a:rPr lang="en-US" smtClean="0"/>
              <a:t>7/13/2026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0"/>
            <a:lum/>
          </a:blip>
          <a:srcRect/>
          <a:stretch>
            <a:fillRect l="1000" t="2000" r="83000" b="8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F3681-9D73-443E-BFDC-7559C7317399}" type="datetime1">
              <a:rPr lang="en-US" smtClean="0"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80431-4DDE-4DC7-892E-0EF45E8E9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371600"/>
            <a:ext cx="8305800" cy="17526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Variables</a:t>
            </a:r>
            <a:endParaRPr lang="en-US" dirty="0">
              <a:solidFill>
                <a:srgbClr val="663300"/>
              </a:solidFill>
            </a:endParaRPr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685800" y="3276600"/>
            <a:ext cx="7086600" cy="2514600"/>
          </a:xfrm>
        </p:spPr>
        <p:txBody>
          <a:bodyPr>
            <a:normAutofit/>
          </a:bodyPr>
          <a:lstStyle/>
          <a:p>
            <a:pPr algn="l"/>
            <a:endParaRPr lang="en-US" sz="2400" dirty="0">
              <a:latin typeface="Candara" panose="020E0502030303020204" pitchFamily="34" charset="0"/>
            </a:endParaRPr>
          </a:p>
          <a:p>
            <a:pPr algn="l"/>
            <a:endParaRPr lang="en-US" sz="2400" dirty="0">
              <a:latin typeface="Candara" panose="020E0502030303020204" pitchFamily="34" charset="0"/>
            </a:endParaRPr>
          </a:p>
          <a:p>
            <a:pPr algn="l"/>
            <a:r>
              <a:rPr lang="en-US" sz="2400" dirty="0">
                <a:solidFill>
                  <a:srgbClr val="663300"/>
                </a:solidFill>
                <a:latin typeface="Candara" panose="020E0502030303020204" pitchFamily="34" charset="0"/>
              </a:rPr>
              <a:t>Tigist Workneh Leulseged  (MD, MPH)</a:t>
            </a:r>
          </a:p>
          <a:p>
            <a:pPr algn="l"/>
            <a:r>
              <a:rPr lang="en-US" sz="2400" dirty="0">
                <a:solidFill>
                  <a:srgbClr val="663300"/>
                </a:solidFill>
                <a:latin typeface="Candara" panose="020E0502030303020204" pitchFamily="34" charset="0"/>
              </a:rPr>
              <a:t>July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ECAF0-80D5-4F24-9F3E-B8B8DB96B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1600200"/>
            <a:ext cx="8229600" cy="4756149"/>
          </a:xfrm>
        </p:spPr>
        <p:txBody>
          <a:bodyPr>
            <a:noAutofit/>
          </a:bodyPr>
          <a:lstStyle/>
          <a:p>
            <a:pPr lvl="0"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rgbClr val="763B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Definition </a:t>
            </a:r>
          </a:p>
          <a:p>
            <a:pPr lvl="0">
              <a:buFont typeface="Wingdings" panose="05000000000000000000" pitchFamily="2" charset="2"/>
              <a:buChar char="q"/>
            </a:pPr>
            <a:endParaRPr lang="en-US" sz="2400" dirty="0">
              <a:solidFill>
                <a:srgbClr val="763B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rgbClr val="763B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</a:p>
          <a:p>
            <a:pPr lvl="0">
              <a:buFont typeface="Wingdings" panose="05000000000000000000" pitchFamily="2" charset="2"/>
              <a:buChar char="q"/>
            </a:pPr>
            <a:endParaRPr lang="en-US" sz="2400" dirty="0">
              <a:solidFill>
                <a:srgbClr val="763B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rgbClr val="763B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Scale of measurement </a:t>
            </a:r>
          </a:p>
          <a:p>
            <a:pPr lvl="0">
              <a:buFont typeface="Wingdings" panose="05000000000000000000" pitchFamily="2" charset="2"/>
              <a:buChar char="q"/>
            </a:pPr>
            <a:endParaRPr lang="en-US" sz="2400" dirty="0">
              <a:solidFill>
                <a:srgbClr val="763B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rgbClr val="763B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Study variables</a:t>
            </a:r>
            <a:endParaRPr lang="en-US" sz="2400" dirty="0">
              <a:solidFill>
                <a:srgbClr val="763B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US" sz="2400" dirty="0">
              <a:solidFill>
                <a:srgbClr val="763B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endParaRPr lang="en-US" sz="2400" dirty="0">
              <a:solidFill>
                <a:srgbClr val="763B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1233BAE1-D31E-4FB6-BD6A-D2753197E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0" y="263012"/>
            <a:ext cx="6934200" cy="1066800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/>
          <a:lstStyle/>
          <a:p>
            <a:r>
              <a:rPr lang="en-US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Content</a:t>
            </a:r>
          </a:p>
        </p:txBody>
      </p:sp>
    </p:spTree>
    <p:extLst>
      <p:ext uri="{BB962C8B-B14F-4D97-AF65-F5344CB8AC3E}">
        <p14:creationId xmlns:p14="http://schemas.microsoft.com/office/powerpoint/2010/main" val="104896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ECAF0-80D5-4F24-9F3E-B8B8DB96B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799" y="1447800"/>
            <a:ext cx="8382001" cy="4908549"/>
          </a:xfrm>
        </p:spPr>
        <p:txBody>
          <a:bodyPr>
            <a:noAutofit/>
          </a:bodyPr>
          <a:lstStyle/>
          <a:p>
            <a:pPr lvl="0"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rgbClr val="763B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variable is a characteristic of a person, an object or a phenomenon that can take on different values.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a characteristic/factor to be called a variable, it should assume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different values.</a:t>
            </a:r>
          </a:p>
          <a:p>
            <a:pPr marL="0" lvl="0" indent="0">
              <a:buNone/>
            </a:pPr>
            <a:endParaRPr lang="en-US" sz="2400" dirty="0">
              <a:solidFill>
                <a:srgbClr val="763B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US" sz="2400" dirty="0">
              <a:solidFill>
                <a:srgbClr val="763B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en-US" sz="2400" b="1" i="1" dirty="0">
                <a:solidFill>
                  <a:srgbClr val="763B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E.g.,</a:t>
            </a:r>
            <a:r>
              <a:rPr lang="en-US" sz="2400" i="1" dirty="0">
                <a:solidFill>
                  <a:srgbClr val="763B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Age, gender, place of residence, weight, blood pressure, exercise, ANC follow up, contraceptive use, smoking, radiologic features, length of hospital stay, pregnancy outcome, hematocrit level ….</a:t>
            </a:r>
          </a:p>
          <a:p>
            <a:pPr marL="0" lvl="0" indent="0">
              <a:buNone/>
            </a:pPr>
            <a:endParaRPr lang="en-US" sz="2400" dirty="0">
              <a:solidFill>
                <a:srgbClr val="763B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1233BAE1-D31E-4FB6-BD6A-D2753197E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0" y="263012"/>
            <a:ext cx="6934200" cy="1066800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Definition</a:t>
            </a:r>
          </a:p>
        </p:txBody>
      </p:sp>
    </p:spTree>
    <p:extLst>
      <p:ext uri="{BB962C8B-B14F-4D97-AF65-F5344CB8AC3E}">
        <p14:creationId xmlns:p14="http://schemas.microsoft.com/office/powerpoint/2010/main" val="2094598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ECAF0-80D5-4F24-9F3E-B8B8DB96B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1339851"/>
            <a:ext cx="9067799" cy="793749"/>
          </a:xfrm>
        </p:spPr>
        <p:txBody>
          <a:bodyPr>
            <a:noAutofit/>
          </a:bodyPr>
          <a:lstStyle/>
          <a:p>
            <a:pPr lvl="0"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763B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value a variable can take can be expressed in two ways, categories or numbers.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763B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These categories and numbers can further be measured differently.</a:t>
            </a:r>
          </a:p>
          <a:p>
            <a:pPr lvl="0">
              <a:buFont typeface="Wingdings" panose="05000000000000000000" pitchFamily="2" charset="2"/>
              <a:buChar char="q"/>
            </a:pPr>
            <a:endParaRPr lang="en-US" sz="2000" dirty="0">
              <a:solidFill>
                <a:srgbClr val="763B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endParaRPr lang="en-US" sz="2000" dirty="0">
              <a:solidFill>
                <a:srgbClr val="763B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1233BAE1-D31E-4FB6-BD6A-D2753197E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0" y="263012"/>
            <a:ext cx="6934200" cy="1066800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 and scale of measurement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AB7C106-4C55-AFE5-EF2D-B8EB72A1AFE9}"/>
              </a:ext>
            </a:extLst>
          </p:cNvPr>
          <p:cNvSpPr txBox="1">
            <a:spLocks/>
          </p:cNvSpPr>
          <p:nvPr/>
        </p:nvSpPr>
        <p:spPr>
          <a:xfrm>
            <a:off x="4491644" y="2218631"/>
            <a:ext cx="4775662" cy="45946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Measurement decision points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1800" b="1" dirty="0">
                <a:solidFill>
                  <a:srgbClr val="763B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 collection </a:t>
            </a:r>
            <a:r>
              <a:rPr lang="en-US" sz="1800" dirty="0">
                <a:solidFill>
                  <a:srgbClr val="763B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Always measure in the original scale. </a:t>
            </a:r>
            <a:r>
              <a:rPr lang="en-US" sz="1800" b="1" i="1" dirty="0">
                <a:solidFill>
                  <a:srgbClr val="763B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E.g., </a:t>
            </a:r>
            <a:endParaRPr lang="en-US" sz="1800" dirty="0">
              <a:solidFill>
                <a:srgbClr val="763B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1" indent="0">
              <a:buNone/>
            </a:pPr>
            <a:r>
              <a:rPr lang="en-US" sz="1800" b="1" i="1" dirty="0">
                <a:solidFill>
                  <a:srgbClr val="763B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    </a:t>
            </a:r>
            <a:r>
              <a:rPr lang="en-US" sz="1800" i="1" dirty="0">
                <a:solidFill>
                  <a:srgbClr val="763B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Age  How old are you?</a:t>
            </a:r>
          </a:p>
          <a:p>
            <a:pPr lvl="1">
              <a:buFontTx/>
              <a:buChar char="-"/>
            </a:pPr>
            <a:r>
              <a:rPr lang="en-US" sz="1800" i="1" dirty="0">
                <a:solidFill>
                  <a:srgbClr val="763B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Disease stage  I, II, III, IV</a:t>
            </a:r>
          </a:p>
          <a:p>
            <a:pPr lvl="1">
              <a:buFontTx/>
              <a:buChar char="-"/>
            </a:pPr>
            <a:r>
              <a:rPr lang="en-US" sz="1800" i="1" dirty="0">
                <a:solidFill>
                  <a:srgbClr val="763B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BMI  23.4, 31.6 …</a:t>
            </a:r>
          </a:p>
          <a:p>
            <a:pPr lvl="1">
              <a:buFontTx/>
              <a:buChar char="-"/>
            </a:pPr>
            <a:r>
              <a:rPr lang="en-US" sz="1800" i="1" dirty="0">
                <a:solidFill>
                  <a:srgbClr val="763B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Income  9,700 ETB</a:t>
            </a:r>
          </a:p>
          <a:p>
            <a:pPr marL="457200" lvl="1" indent="0">
              <a:buNone/>
            </a:pPr>
            <a:endParaRPr lang="en-US" sz="1200" i="1" dirty="0">
              <a:solidFill>
                <a:srgbClr val="763B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1800" b="1" dirty="0">
                <a:solidFill>
                  <a:srgbClr val="763B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  <a:r>
              <a:rPr lang="en-US" sz="1800" dirty="0">
                <a:solidFill>
                  <a:srgbClr val="763B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763B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Change it to fit purpose. </a:t>
            </a:r>
            <a:r>
              <a:rPr lang="en-US" sz="1800" b="1" i="1" dirty="0">
                <a:solidFill>
                  <a:srgbClr val="763B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E.g., </a:t>
            </a:r>
            <a:endParaRPr lang="en-US" sz="1800" dirty="0">
              <a:solidFill>
                <a:srgbClr val="763B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1" indent="0">
              <a:buNone/>
            </a:pPr>
            <a:r>
              <a:rPr lang="en-US" sz="1800" b="1" i="1" dirty="0">
                <a:solidFill>
                  <a:srgbClr val="763B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</a:t>
            </a:r>
            <a:r>
              <a:rPr lang="en-US" sz="1800" i="1" dirty="0">
                <a:solidFill>
                  <a:srgbClr val="763B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 Category (e.g., 20-29, 30-39, …..)</a:t>
            </a:r>
          </a:p>
          <a:p>
            <a:pPr lvl="1">
              <a:buFontTx/>
              <a:buChar char="-"/>
            </a:pPr>
            <a:r>
              <a:rPr lang="en-US" sz="1800" i="1" dirty="0">
                <a:solidFill>
                  <a:srgbClr val="763B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Disease stage  I &amp; II, III &amp; IV</a:t>
            </a:r>
          </a:p>
          <a:p>
            <a:pPr lvl="1">
              <a:buFontTx/>
              <a:buChar char="-"/>
            </a:pPr>
            <a:r>
              <a:rPr lang="en-US" sz="1800" i="1" dirty="0">
                <a:solidFill>
                  <a:srgbClr val="763B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BMI  Underweight, Normal, overweight …</a:t>
            </a:r>
          </a:p>
          <a:p>
            <a:pPr marL="457200" lvl="1" indent="0">
              <a:buNone/>
            </a:pPr>
            <a:r>
              <a:rPr lang="en-US" sz="1800" i="1" dirty="0">
                <a:solidFill>
                  <a:srgbClr val="763B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Income </a:t>
            </a:r>
            <a:r>
              <a:rPr lang="en-US" sz="1800" i="1" dirty="0">
                <a:solidFill>
                  <a:srgbClr val="763B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&lt;5000, 5001 – 10,0000,…</a:t>
            </a:r>
            <a:endParaRPr lang="en-US" sz="1800" i="1" dirty="0">
              <a:solidFill>
                <a:srgbClr val="763B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465B095-CCC3-9EA9-F17D-82BDF3F2E8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1" y="2225004"/>
            <a:ext cx="1219199" cy="459467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AC69813-65CA-7B38-03AA-D34DCBF8A7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47800" y="2226776"/>
            <a:ext cx="3048000" cy="28145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98E24173-F993-8483-41DC-3E6A8C907B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43644" y="2456999"/>
            <a:ext cx="3048000" cy="116072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B3D9CC9D-F8C0-8841-4272-9FCB6659AEE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43644" y="3624094"/>
            <a:ext cx="3048000" cy="1214411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F2C1A579-F9E0-2F36-EE2F-9B62DA938FB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43644" y="4838505"/>
            <a:ext cx="3048000" cy="101942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0A2DA1A1-BDC4-F92A-B5B5-19299557D76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443644" y="5857927"/>
            <a:ext cx="3048000" cy="961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5494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ECAF0-80D5-4F24-9F3E-B8B8DB96B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329812"/>
            <a:ext cx="8839200" cy="5451988"/>
          </a:xfrm>
        </p:spPr>
        <p:txBody>
          <a:bodyPr>
            <a:noAutofit/>
          </a:bodyPr>
          <a:lstStyle/>
          <a:p>
            <a:pPr lvl="0"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763B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Study variables are variables that are included in our study and for which we collect data to answer our research question.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763B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 types : 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Outcome variable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rgbClr val="763B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is the </a:t>
            </a:r>
            <a:r>
              <a:rPr lang="en-US" sz="2000" b="1" dirty="0">
                <a:solidFill>
                  <a:srgbClr val="763B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main variable</a:t>
            </a:r>
            <a:r>
              <a:rPr lang="en-US" sz="2000" dirty="0">
                <a:solidFill>
                  <a:srgbClr val="763B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that is used to measure the problem under study.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rgbClr val="763B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Primary Vs secondary outcomes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rgbClr val="763B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 called </a:t>
            </a:r>
            <a:r>
              <a:rPr lang="en-US" sz="2000" b="1" dirty="0">
                <a:solidFill>
                  <a:srgbClr val="763B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dependent/ response variable</a:t>
            </a:r>
            <a:r>
              <a:rPr lang="en-US" sz="2000" dirty="0">
                <a:solidFill>
                  <a:srgbClr val="763B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rgbClr val="763B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Types: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000" b="1" dirty="0">
                <a:solidFill>
                  <a:srgbClr val="763B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 outcomes </a:t>
            </a:r>
            <a:r>
              <a:rPr lang="en-US" sz="2000" dirty="0">
                <a:solidFill>
                  <a:srgbClr val="763B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2000" dirty="0">
                <a:solidFill>
                  <a:srgbClr val="763B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E.g., Birth, death and quality of life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2000" b="1" dirty="0">
                <a:solidFill>
                  <a:srgbClr val="763B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Intermediate outcomes </a:t>
            </a:r>
            <a:r>
              <a:rPr lang="en-US" sz="2000" dirty="0">
                <a:solidFill>
                  <a:srgbClr val="763B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E.g., Complications, hospitalization …..</a:t>
            </a:r>
            <a:endParaRPr lang="en-US" sz="2000" dirty="0">
              <a:solidFill>
                <a:srgbClr val="763B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endParaRPr lang="en-US" sz="1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Exposure variable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rgbClr val="763B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is a variable that is assumed to cause the problem/outcome under study.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rgbClr val="763B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Main Vs Other exposures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rgbClr val="763B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 called </a:t>
            </a:r>
            <a:r>
              <a:rPr lang="en-US" sz="2000" b="1" dirty="0">
                <a:solidFill>
                  <a:srgbClr val="763B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independent/ explanatory/predictor variable</a:t>
            </a:r>
            <a:r>
              <a:rPr lang="en-US" sz="2000" dirty="0">
                <a:solidFill>
                  <a:srgbClr val="763B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1233BAE1-D31E-4FB6-BD6A-D2753197E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0" y="263012"/>
            <a:ext cx="6934200" cy="1066800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Study variables</a:t>
            </a:r>
          </a:p>
        </p:txBody>
      </p:sp>
    </p:spTree>
    <p:extLst>
      <p:ext uri="{BB962C8B-B14F-4D97-AF65-F5344CB8AC3E}">
        <p14:creationId xmlns:p14="http://schemas.microsoft.com/office/powerpoint/2010/main" val="3896143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841712F-8522-4BB5-311D-2ABBB0B141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1501397"/>
            <a:ext cx="6858000" cy="3857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6023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F0D127-A6D2-E6B1-6894-78FF475AA3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0364A4-D3AF-A745-8527-D71BDD98D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990600"/>
            <a:ext cx="8839200" cy="5791200"/>
          </a:xfrm>
        </p:spPr>
        <p:txBody>
          <a:bodyPr>
            <a:noAutofit/>
          </a:bodyPr>
          <a:lstStyle/>
          <a:p>
            <a:pPr lvl="0">
              <a:buFont typeface="Wingdings" panose="05000000000000000000" pitchFamily="2" charset="2"/>
              <a:buChar char="v"/>
            </a:pPr>
            <a:r>
              <a:rPr lang="en-US" sz="2200" b="1" dirty="0">
                <a:solidFill>
                  <a:srgbClr val="763B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Research Question: </a:t>
            </a:r>
            <a:r>
              <a:rPr lang="en-US" sz="2200" dirty="0">
                <a:solidFill>
                  <a:srgbClr val="763B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Does modern contraceptive use among women of reproductive age (15–49 years) reduce the incidence of unintended pregnancy over a one-year follow-up period compared to non-use?</a:t>
            </a:r>
            <a:endParaRPr lang="en-US" sz="22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endParaRPr lang="en-US" sz="22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Outcome Variable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200" dirty="0">
                <a:solidFill>
                  <a:srgbClr val="763B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Primary outcome: Unintended pregnancy (Yes/No)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200" dirty="0">
                <a:solidFill>
                  <a:srgbClr val="763B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Secondary outcome: Number of pregnancies / time to pregnancy (optional)</a:t>
            </a:r>
          </a:p>
          <a:p>
            <a:pPr lvl="0">
              <a:buFont typeface="Wingdings" panose="05000000000000000000" pitchFamily="2" charset="2"/>
              <a:buChar char="q"/>
            </a:pPr>
            <a:endParaRPr lang="en-US" sz="22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Exposure Variable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200" dirty="0">
                <a:solidFill>
                  <a:srgbClr val="763B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Main exposure: Modern contraceptive use (Yes/No)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200" dirty="0">
                <a:solidFill>
                  <a:srgbClr val="763B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 exposure / explanatory variables may include: -------</a:t>
            </a:r>
          </a:p>
          <a:p>
            <a:pPr lvl="0">
              <a:buFont typeface="Wingdings" panose="05000000000000000000" pitchFamily="2" charset="2"/>
              <a:buChar char="q"/>
            </a:pPr>
            <a:endParaRPr lang="en-US" sz="22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Scale of Measurement of Variables</a:t>
            </a:r>
          </a:p>
          <a:p>
            <a:pPr lvl="0">
              <a:buFont typeface="Wingdings" panose="05000000000000000000" pitchFamily="2" charset="2"/>
              <a:buChar char="q"/>
            </a:pPr>
            <a:endParaRPr lang="en-US" sz="2200" dirty="0">
              <a:solidFill>
                <a:srgbClr val="763B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2695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752600"/>
            <a:ext cx="7620000" cy="437356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3600" dirty="0">
              <a:latin typeface="Candara" panose="020E0502030303020204" pitchFamily="34" charset="0"/>
            </a:endParaRPr>
          </a:p>
          <a:p>
            <a:pPr algn="ctr">
              <a:buNone/>
            </a:pPr>
            <a:r>
              <a:rPr lang="en-US" sz="7200" b="1" dirty="0">
                <a:solidFill>
                  <a:srgbClr val="663300"/>
                </a:solidFill>
                <a:latin typeface="Candara" panose="020E0502030303020204" pitchFamily="34" charset="0"/>
              </a:rPr>
              <a:t>End</a:t>
            </a:r>
          </a:p>
          <a:p>
            <a:pPr algn="ctr">
              <a:buNone/>
            </a:pPr>
            <a:endParaRPr lang="en-US" sz="3600" dirty="0">
              <a:latin typeface="Candara" panose="020E0502030303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Master Slide SPIRHR</Template>
  <TotalTime>12977</TotalTime>
  <Words>427</Words>
  <Application>Microsoft Office PowerPoint</Application>
  <PresentationFormat>On-screen Show (4:3)</PresentationFormat>
  <Paragraphs>62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Candara</vt:lpstr>
      <vt:lpstr>Courier New</vt:lpstr>
      <vt:lpstr>Times New Roman</vt:lpstr>
      <vt:lpstr>Wingdings</vt:lpstr>
      <vt:lpstr>Office Theme</vt:lpstr>
      <vt:lpstr>Variables</vt:lpstr>
      <vt:lpstr>Content</vt:lpstr>
      <vt:lpstr>Definition</vt:lpstr>
      <vt:lpstr>Type and scale of measurement</vt:lpstr>
      <vt:lpstr>Study variables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TWL</cp:lastModifiedBy>
  <cp:revision>327</cp:revision>
  <dcterms:created xsi:type="dcterms:W3CDTF">2021-08-23T07:14:35Z</dcterms:created>
  <dcterms:modified xsi:type="dcterms:W3CDTF">2026-07-13T07:06:14Z</dcterms:modified>
</cp:coreProperties>
</file>