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74" d="100"/>
          <a:sy n="74" d="100"/>
        </p:scale>
        <p:origin x="-498" y="-3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AB306-512E-498F-88D1-1F1F17592657}" type="datetimeFigureOut">
              <a:rPr lang="en-GB" smtClean="0"/>
              <a:t>15/07/2026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F99C5-D866-41EC-A025-C3320DBABEEE}" type="slidenum">
              <a:rPr lang="en-GB" smtClean="0"/>
              <a:t>‹#›</a:t>
            </a:fld>
            <a:endParaRPr lang="en-GB"/>
          </a:p>
        </p:txBody>
      </p:sp>
    </p:spTree>
    <p:extLst>
      <p:ext uri="{BB962C8B-B14F-4D97-AF65-F5344CB8AC3E}">
        <p14:creationId xmlns:p14="http://schemas.microsoft.com/office/powerpoint/2010/main" val="263715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7" name="Google Shape;417;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6" name="Google Shape;396;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0963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77292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318492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815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297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4310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3550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42223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8" name="Footer Placeholder 7">
            <a:extLst>
              <a:ext uri="{FF2B5EF4-FFF2-40B4-BE49-F238E27FC236}">
                <a16:creationId xmlns=""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23297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4" name="Footer Placeholder 3">
            <a:extLst>
              <a:ext uri="{FF2B5EF4-FFF2-40B4-BE49-F238E27FC236}">
                <a16:creationId xmlns=""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80133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3" name="Footer Placeholder 2">
            <a:extLst>
              <a:ext uri="{FF2B5EF4-FFF2-40B4-BE49-F238E27FC236}">
                <a16:creationId xmlns=""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925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87313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pPr/>
              <a:t>‹#›</a:t>
            </a:fld>
            <a:endParaRPr lang="en-US" dirty="0"/>
          </a:p>
        </p:txBody>
      </p:sp>
      <p:pic>
        <p:nvPicPr>
          <p:cNvPr id="9" name="Picture 8" descr="A logo with blue text&#10;&#10;AI-generated content may be incorrect.">
            <a:extLst>
              <a:ext uri="{FF2B5EF4-FFF2-40B4-BE49-F238E27FC236}">
                <a16:creationId xmlns="" xmlns:a16="http://schemas.microsoft.com/office/drawing/2014/main" id="{F99C2A7C-D096-1EB6-BCAE-C276744BE8A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Rectangle 10">
            <a:extLst>
              <a:ext uri="{FF2B5EF4-FFF2-40B4-BE49-F238E27FC236}">
                <a16:creationId xmlns=""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on it&#10;&#10;AI-generated content may be incorrect.">
            <a:extLst>
              <a:ext uri="{FF2B5EF4-FFF2-40B4-BE49-F238E27FC236}">
                <a16:creationId xmlns="" xmlns:a16="http://schemas.microsoft.com/office/drawing/2014/main" id="{A40EC3FF-E68F-6EE7-974E-C7A3528874D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214621373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3"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85" name="Google Shape;85;p13"/>
          <p:cNvSpPr txBox="1"/>
          <p:nvPr/>
        </p:nvSpPr>
        <p:spPr>
          <a:xfrm>
            <a:off x="295275" y="710655"/>
            <a:ext cx="11601451" cy="541687"/>
          </a:xfrm>
          <a:prstGeom prst="rect">
            <a:avLst/>
          </a:prstGeom>
          <a:noFill/>
          <a:ln>
            <a:noFill/>
          </a:ln>
        </p:spPr>
        <p:txBody>
          <a:bodyPr spcFirstLastPara="1" wrap="square" lIns="0" tIns="0" rIns="0" bIns="0" anchor="t" anchorCtr="0">
            <a:spAutoFit/>
          </a:bodyPr>
          <a:lstStyle/>
          <a:p>
            <a:pPr marL="0" marR="0" lvl="0" indent="0" algn="ctr" rtl="0">
              <a:lnSpc>
                <a:spcPct val="110000"/>
              </a:lnSpc>
              <a:spcBef>
                <a:spcPts val="0"/>
              </a:spcBef>
              <a:spcAft>
                <a:spcPts val="0"/>
              </a:spcAft>
              <a:buNone/>
            </a:pPr>
            <a:r>
              <a:rPr lang="en-US" sz="3200" b="1" i="0" u="none" strike="noStrike" cap="none" dirty="0">
                <a:latin typeface="Times New Roman" panose="02020603050405020304" pitchFamily="18" charset="0"/>
                <a:ea typeface="Playfair Display"/>
                <a:cs typeface="Times New Roman" panose="02020603050405020304" pitchFamily="18" charset="0"/>
                <a:sym typeface="Playfair Display"/>
              </a:rPr>
              <a:t>Writing Introductions and Developing Research Narratives</a:t>
            </a:r>
            <a:endParaRPr sz="3200" dirty="0">
              <a:latin typeface="Times New Roman" panose="02020603050405020304" pitchFamily="18" charset="0"/>
              <a:cs typeface="Times New Roman" panose="02020603050405020304" pitchFamily="18" charset="0"/>
            </a:endParaRPr>
          </a:p>
        </p:txBody>
      </p:sp>
      <p:sp>
        <p:nvSpPr>
          <p:cNvPr id="86" name="Google Shape;86;p13"/>
          <p:cNvSpPr txBox="1"/>
          <p:nvPr/>
        </p:nvSpPr>
        <p:spPr>
          <a:xfrm>
            <a:off x="1117600" y="2242095"/>
            <a:ext cx="9652000" cy="2215991"/>
          </a:xfrm>
          <a:prstGeom prst="rect">
            <a:avLst/>
          </a:prstGeom>
          <a:noFill/>
          <a:ln>
            <a:noFill/>
          </a:ln>
        </p:spPr>
        <p:txBody>
          <a:bodyPr spcFirstLastPara="1" wrap="square" lIns="0" tIns="0" rIns="0" bIns="0" anchor="t" anchorCtr="0">
            <a:spAutoFit/>
          </a:bodyPr>
          <a:lstStyle/>
          <a:p>
            <a:pPr marL="0" marR="0" lvl="0" indent="0" algn="ctr" rtl="0">
              <a:lnSpc>
                <a:spcPct val="150000"/>
              </a:lnSpc>
              <a:spcBef>
                <a:spcPts val="0"/>
              </a:spcBef>
              <a:spcAft>
                <a:spcPts val="0"/>
              </a:spcAft>
              <a:buNone/>
            </a:pPr>
            <a:r>
              <a:rPr lang="en-US" sz="2800" b="0" i="1" u="none" strike="noStrike" cap="none" dirty="0">
                <a:latin typeface="Times New Roman" panose="02020603050405020304" pitchFamily="18" charset="0"/>
                <a:ea typeface="Urbanist"/>
                <a:cs typeface="Times New Roman" panose="02020603050405020304" pitchFamily="18" charset="0"/>
                <a:sym typeface="Urbanist"/>
              </a:rPr>
              <a:t>Setting Context, Framing Research Questions, and Engaging </a:t>
            </a:r>
            <a:r>
              <a:rPr lang="en-US" sz="2800" b="0" i="1" u="none" strike="noStrike" cap="none" dirty="0" smtClean="0">
                <a:latin typeface="Times New Roman" panose="02020603050405020304" pitchFamily="18" charset="0"/>
                <a:ea typeface="Urbanist"/>
                <a:cs typeface="Times New Roman" panose="02020603050405020304" pitchFamily="18" charset="0"/>
                <a:sym typeface="Urbanist"/>
              </a:rPr>
              <a:t>Readers</a:t>
            </a:r>
          </a:p>
          <a:p>
            <a:pPr algn="ctr">
              <a:lnSpc>
                <a:spcPct val="150000"/>
              </a:lnSpc>
            </a:pPr>
            <a:r>
              <a:rPr lang="en-US" sz="1100" b="1" dirty="0"/>
              <a:t>Melsew Getnet (GMPH, MPH-Epi, PhD)</a:t>
            </a:r>
            <a:endParaRPr lang="en-GB" sz="1100" b="1" dirty="0"/>
          </a:p>
          <a:p>
            <a:pPr marL="0" marR="0" lvl="0" indent="0" algn="ctr" rtl="0">
              <a:lnSpc>
                <a:spcPct val="150000"/>
              </a:lnSpc>
              <a:spcBef>
                <a:spcPts val="0"/>
              </a:spcBef>
              <a:spcAft>
                <a:spcPts val="0"/>
              </a:spcAft>
              <a:buNone/>
            </a:pPr>
            <a:endParaRPr lang="en-US" sz="2800" b="0" i="1" u="none" strike="noStrike" cap="none" dirty="0" smtClean="0">
              <a:latin typeface="Times New Roman" panose="02020603050405020304" pitchFamily="18" charset="0"/>
              <a:ea typeface="Urbanist"/>
              <a:cs typeface="Times New Roman" panose="02020603050405020304" pitchFamily="18" charset="0"/>
              <a:sym typeface="Urbanist"/>
            </a:endParaRPr>
          </a:p>
        </p:txBody>
      </p:sp>
    </p:spTree>
    <p:extLst>
      <p:ext uri="{BB962C8B-B14F-4D97-AF65-F5344CB8AC3E}">
        <p14:creationId xmlns:p14="http://schemas.microsoft.com/office/powerpoint/2010/main" val="4159157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b="1" dirty="0" smtClean="0"/>
              <a:t>6. The </a:t>
            </a:r>
            <a:r>
              <a:rPr lang="en-GB" b="1" dirty="0"/>
              <a:t>CARS </a:t>
            </a:r>
            <a:r>
              <a:rPr lang="en-GB" b="1" dirty="0" smtClean="0"/>
              <a:t>Model</a:t>
            </a:r>
            <a:r>
              <a:rPr lang="en-GB" sz="4000" dirty="0"/>
              <a:t/>
            </a:r>
            <a:br>
              <a:rPr lang="en-GB" sz="4000" dirty="0"/>
            </a:br>
            <a:endParaRPr lang="en-GB" dirty="0"/>
          </a:p>
        </p:txBody>
      </p:sp>
      <p:sp>
        <p:nvSpPr>
          <p:cNvPr id="3" name="Content Placeholder 2"/>
          <p:cNvSpPr>
            <a:spLocks noGrp="1"/>
          </p:cNvSpPr>
          <p:nvPr>
            <p:ph idx="1"/>
          </p:nvPr>
        </p:nvSpPr>
        <p:spPr/>
        <p:txBody>
          <a:bodyPr>
            <a:normAutofit/>
          </a:bodyPr>
          <a:lstStyle/>
          <a:p>
            <a:pPr lvl="1">
              <a:lnSpc>
                <a:spcPct val="150000"/>
              </a:lnSpc>
            </a:pPr>
            <a:r>
              <a:rPr lang="en-GB" sz="2400" b="1" dirty="0" smtClean="0">
                <a:latin typeface="Times New Roman" panose="02020603050405020304" pitchFamily="18" charset="0"/>
                <a:cs typeface="Times New Roman" panose="02020603050405020304" pitchFamily="18" charset="0"/>
              </a:rPr>
              <a:t>Move </a:t>
            </a:r>
            <a:r>
              <a:rPr lang="en-GB" sz="2400" b="1" dirty="0">
                <a:latin typeface="Times New Roman" panose="02020603050405020304" pitchFamily="18" charset="0"/>
                <a:cs typeface="Times New Roman" panose="02020603050405020304" pitchFamily="18" charset="0"/>
              </a:rPr>
              <a:t>1: Establish the Territory:</a:t>
            </a:r>
            <a:r>
              <a:rPr lang="en-GB" sz="2400" dirty="0">
                <a:latin typeface="Times New Roman" panose="02020603050405020304" pitchFamily="18" charset="0"/>
                <a:cs typeface="Times New Roman" panose="02020603050405020304" pitchFamily="18" charset="0"/>
              </a:rPr>
              <a:t> Introduce your general field of study and review basic past work. </a:t>
            </a:r>
            <a:endParaRPr lang="en-GB" sz="2000" dirty="0">
              <a:latin typeface="Times New Roman" panose="02020603050405020304" pitchFamily="18" charset="0"/>
              <a:cs typeface="Times New Roman" panose="02020603050405020304" pitchFamily="18" charset="0"/>
            </a:endParaRPr>
          </a:p>
          <a:p>
            <a:pPr lvl="1">
              <a:lnSpc>
                <a:spcPct val="150000"/>
              </a:lnSpc>
            </a:pPr>
            <a:r>
              <a:rPr lang="en-GB" sz="2400" b="1" dirty="0" smtClean="0">
                <a:latin typeface="Times New Roman" panose="02020603050405020304" pitchFamily="18" charset="0"/>
                <a:cs typeface="Times New Roman" panose="02020603050405020304" pitchFamily="18" charset="0"/>
              </a:rPr>
              <a:t>Move </a:t>
            </a:r>
            <a:r>
              <a:rPr lang="en-GB" sz="2400" b="1" dirty="0">
                <a:latin typeface="Times New Roman" panose="02020603050405020304" pitchFamily="18" charset="0"/>
                <a:cs typeface="Times New Roman" panose="02020603050405020304" pitchFamily="18" charset="0"/>
              </a:rPr>
              <a:t>2: Establish a Niche:</a:t>
            </a:r>
            <a:r>
              <a:rPr lang="en-GB" sz="2400" dirty="0">
                <a:latin typeface="Times New Roman" panose="02020603050405020304" pitchFamily="18" charset="0"/>
                <a:cs typeface="Times New Roman" panose="02020603050405020304" pitchFamily="18" charset="0"/>
              </a:rPr>
              <a:t> Find the problem, limitation, or gap in that past work. </a:t>
            </a:r>
            <a:endParaRPr lang="en-GB" sz="2000" dirty="0">
              <a:latin typeface="Times New Roman" panose="02020603050405020304" pitchFamily="18" charset="0"/>
              <a:cs typeface="Times New Roman" panose="02020603050405020304" pitchFamily="18" charset="0"/>
            </a:endParaRPr>
          </a:p>
          <a:p>
            <a:pPr lvl="1">
              <a:lnSpc>
                <a:spcPct val="150000"/>
              </a:lnSpc>
            </a:pPr>
            <a:r>
              <a:rPr lang="en-GB" sz="2400" b="1" dirty="0" smtClean="0">
                <a:latin typeface="Times New Roman" panose="02020603050405020304" pitchFamily="18" charset="0"/>
                <a:cs typeface="Times New Roman" panose="02020603050405020304" pitchFamily="18" charset="0"/>
              </a:rPr>
              <a:t>Move </a:t>
            </a:r>
            <a:r>
              <a:rPr lang="en-GB" sz="2400" b="1" dirty="0">
                <a:latin typeface="Times New Roman" panose="02020603050405020304" pitchFamily="18" charset="0"/>
                <a:cs typeface="Times New Roman" panose="02020603050405020304" pitchFamily="18" charset="0"/>
              </a:rPr>
              <a:t>3: Occupy the Niche:</a:t>
            </a:r>
            <a:r>
              <a:rPr lang="en-GB" sz="2400" dirty="0">
                <a:latin typeface="Times New Roman" panose="02020603050405020304" pitchFamily="18" charset="0"/>
                <a:cs typeface="Times New Roman" panose="02020603050405020304" pitchFamily="18" charset="0"/>
              </a:rPr>
              <a:t> State exactly how your current study aims to solve that problem. </a:t>
            </a:r>
            <a:endParaRPr lang="en-GB" sz="20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58685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3" descr="image.png"/>
          <p:cNvPicPr preferRelativeResize="0"/>
          <p:nvPr/>
        </p:nvPicPr>
        <p:blipFill rotWithShape="1">
          <a:blip r:embed="rId3">
            <a:alphaModFix/>
          </a:blip>
          <a:srcRect/>
          <a:stretch/>
        </p:blipFill>
        <p:spPr>
          <a:xfrm>
            <a:off x="68339" y="26080"/>
            <a:ext cx="12192000" cy="6858000"/>
          </a:xfrm>
          <a:prstGeom prst="rect">
            <a:avLst/>
          </a:prstGeom>
          <a:noFill/>
          <a:ln>
            <a:noFill/>
          </a:ln>
        </p:spPr>
      </p:pic>
      <p:pic>
        <p:nvPicPr>
          <p:cNvPr id="85" name="Google Shape;85;p13" descr="image.png"/>
          <p:cNvPicPr preferRelativeResize="0"/>
          <p:nvPr/>
        </p:nvPicPr>
        <p:blipFill rotWithShape="1">
          <a:blip r:embed="rId4">
            <a:alphaModFix/>
          </a:blip>
          <a:srcRect/>
          <a:stretch/>
        </p:blipFill>
        <p:spPr>
          <a:xfrm>
            <a:off x="628650" y="857250"/>
            <a:ext cx="5926633" cy="4991100"/>
          </a:xfrm>
          <a:prstGeom prst="rect">
            <a:avLst/>
          </a:prstGeom>
          <a:noFill/>
          <a:ln>
            <a:noFill/>
          </a:ln>
        </p:spPr>
      </p:pic>
      <p:pic>
        <p:nvPicPr>
          <p:cNvPr id="87" name="Google Shape;87;p13" descr="image.png"/>
          <p:cNvPicPr preferRelativeResize="0"/>
          <p:nvPr/>
        </p:nvPicPr>
        <p:blipFill rotWithShape="1">
          <a:blip r:embed="rId5">
            <a:alphaModFix/>
          </a:blip>
          <a:srcRect/>
          <a:stretch/>
        </p:blipFill>
        <p:spPr>
          <a:xfrm>
            <a:off x="0" y="0"/>
            <a:ext cx="12192000" cy="57150"/>
          </a:xfrm>
          <a:prstGeom prst="rect">
            <a:avLst/>
          </a:prstGeom>
          <a:noFill/>
          <a:ln>
            <a:noFill/>
          </a:ln>
        </p:spPr>
      </p:pic>
      <p:sp>
        <p:nvSpPr>
          <p:cNvPr id="94" name="Google Shape;94;p13"/>
          <p:cNvSpPr txBox="1"/>
          <p:nvPr/>
        </p:nvSpPr>
        <p:spPr>
          <a:xfrm>
            <a:off x="1104899" y="1019891"/>
            <a:ext cx="5295901" cy="246221"/>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r>
              <a:rPr lang="en-US" sz="1600" b="1" i="0" u="none" strike="noStrike" cap="none" dirty="0">
                <a:latin typeface="Times New Roman" panose="02020603050405020304" pitchFamily="18" charset="0"/>
                <a:ea typeface="Inter SemiBold"/>
                <a:cs typeface="Times New Roman" panose="02020603050405020304" pitchFamily="18" charset="0"/>
                <a:sym typeface="Inter SemiBold"/>
              </a:rPr>
              <a:t>RESEARCH NARRATIVE &amp; FRAMEWORK</a:t>
            </a:r>
            <a:endParaRPr sz="2400" b="1" dirty="0">
              <a:latin typeface="Times New Roman" panose="02020603050405020304" pitchFamily="18" charset="0"/>
              <a:cs typeface="Times New Roman" panose="02020603050405020304" pitchFamily="18" charset="0"/>
            </a:endParaRPr>
          </a:p>
        </p:txBody>
      </p:sp>
      <p:sp>
        <p:nvSpPr>
          <p:cNvPr id="96" name="Google Shape;96;p13"/>
          <p:cNvSpPr txBox="1"/>
          <p:nvPr/>
        </p:nvSpPr>
        <p:spPr>
          <a:xfrm>
            <a:off x="7564934" y="1905002"/>
            <a:ext cx="3722191" cy="276999"/>
          </a:xfrm>
          <a:prstGeom prst="rect">
            <a:avLst/>
          </a:prstGeom>
          <a:noFill/>
          <a:ln>
            <a:noFill/>
          </a:ln>
        </p:spPr>
        <p:txBody>
          <a:bodyPr spcFirstLastPara="1" wrap="square" lIns="0" tIns="0" rIns="0" bIns="0" anchor="t" anchorCtr="0">
            <a:spAutoFit/>
          </a:bodyPr>
          <a:lstStyle/>
          <a:p>
            <a:pPr marL="0" marR="0" lvl="0" indent="0" algn="l" rtl="0">
              <a:lnSpc>
                <a:spcPct val="149955"/>
              </a:lnSpc>
              <a:spcBef>
                <a:spcPts val="0"/>
              </a:spcBef>
              <a:spcAft>
                <a:spcPts val="0"/>
              </a:spcAft>
              <a:buNone/>
            </a:pPr>
            <a:r>
              <a:rPr lang="en-US" sz="1200" b="0" i="0" u="none" strike="noStrike" cap="none" dirty="0" smtClean="0">
                <a:latin typeface="Times New Roman" panose="02020603050405020304" pitchFamily="18" charset="0"/>
                <a:ea typeface="Inter"/>
                <a:cs typeface="Times New Roman" panose="02020603050405020304" pitchFamily="18" charset="0"/>
                <a:sym typeface="Inter"/>
              </a:rPr>
              <a:t>.</a:t>
            </a:r>
            <a:endParaRPr sz="2000" dirty="0">
              <a:latin typeface="Times New Roman" panose="02020603050405020304" pitchFamily="18" charset="0"/>
              <a:cs typeface="Times New Roman" panose="02020603050405020304" pitchFamily="18" charset="0"/>
            </a:endParaRPr>
          </a:p>
        </p:txBody>
      </p:sp>
      <p:sp>
        <p:nvSpPr>
          <p:cNvPr id="100" name="Google Shape;100;p13"/>
          <p:cNvSpPr txBox="1"/>
          <p:nvPr/>
        </p:nvSpPr>
        <p:spPr>
          <a:xfrm>
            <a:off x="893416" y="1431608"/>
            <a:ext cx="11095384" cy="3471720"/>
          </a:xfrm>
          <a:prstGeom prst="rect">
            <a:avLst/>
          </a:prstGeom>
          <a:noFill/>
          <a:ln>
            <a:noFill/>
          </a:ln>
        </p:spPr>
        <p:txBody>
          <a:bodyPr spcFirstLastPara="1" wrap="square" lIns="0" tIns="0" rIns="0" bIns="0" anchor="t" anchorCtr="0">
            <a:spAutoFit/>
          </a:bodyPr>
          <a:lstStyle/>
          <a:p>
            <a:pPr lvl="0" algn="just"/>
            <a:r>
              <a:rPr lang="en-US" sz="2800" b="0" i="0" u="none" strike="noStrike" cap="none" dirty="0" smtClean="0">
                <a:latin typeface="Times New Roman" panose="02020603050405020304" pitchFamily="18" charset="0"/>
                <a:ea typeface="Inter"/>
                <a:cs typeface="Times New Roman" panose="02020603050405020304" pitchFamily="18" charset="0"/>
                <a:sym typeface="Inter"/>
              </a:rPr>
              <a:t>Cardiovascular diseases remain the leading cause of mortality worldwide, with increasing prevalence in low-income countries.</a:t>
            </a:r>
            <a:r>
              <a:rPr lang="en-US" sz="2800" dirty="0" smtClean="0">
                <a:latin typeface="Times New Roman" panose="02020603050405020304" pitchFamily="18" charset="0"/>
                <a:ea typeface="Inter"/>
                <a:cs typeface="Times New Roman" panose="02020603050405020304" pitchFamily="18" charset="0"/>
                <a:sym typeface="Inter"/>
              </a:rPr>
              <a:t> Despite advances in treatment, the impact of lifestyle interventions in rural populations is underexplored. This study aims to evaluate the effectiveness of community-based lifestyle programs in reducing cardiovascular risk factors, hypothesizing significant improvements in participant health metrics.</a:t>
            </a:r>
            <a:endParaRPr lang="en-US" sz="2800" dirty="0">
              <a:latin typeface="Times New Roman" panose="02020603050405020304" pitchFamily="18" charset="0"/>
              <a:cs typeface="Times New Roman" panose="02020603050405020304" pitchFamily="18" charset="0"/>
            </a:endParaRPr>
          </a:p>
          <a:p>
            <a:pPr>
              <a:lnSpc>
                <a:spcPct val="160000"/>
              </a:lnSpc>
            </a:pPr>
            <a:endParaRPr lang="en-US" dirty="0"/>
          </a:p>
          <a:p>
            <a:pPr marL="0" marR="0" lvl="0" indent="0" algn="l" rtl="0">
              <a:lnSpc>
                <a:spcPct val="160000"/>
              </a:lnSpc>
              <a:spcBef>
                <a:spcPts val="0"/>
              </a:spcBef>
              <a:spcAft>
                <a:spcPts val="0"/>
              </a:spcAft>
              <a:buNone/>
            </a:pPr>
            <a:endParaRPr dirty="0"/>
          </a:p>
        </p:txBody>
      </p:sp>
      <p:sp>
        <p:nvSpPr>
          <p:cNvPr id="106" name="Google Shape;106;p13"/>
          <p:cNvSpPr txBox="1"/>
          <p:nvPr/>
        </p:nvSpPr>
        <p:spPr>
          <a:xfrm>
            <a:off x="952500" y="476250"/>
            <a:ext cx="11201400" cy="381000"/>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r>
              <a:rPr lang="en-US" sz="2400" b="1" i="0" u="none" strike="noStrike" cap="none">
                <a:solidFill>
                  <a:srgbClr val="0F172A"/>
                </a:solidFill>
                <a:latin typeface="Plus Jakarta Sans"/>
                <a:ea typeface="Plus Jakarta Sans"/>
                <a:cs typeface="Plus Jakarta Sans"/>
                <a:sym typeface="Plus Jakarta Sans"/>
              </a:rPr>
              <a:t>Cardiovascular Disease Intervention Study</a:t>
            </a:r>
            <a:endParaRPr/>
          </a:p>
        </p:txBody>
      </p:sp>
    </p:spTree>
    <p:extLst>
      <p:ext uri="{BB962C8B-B14F-4D97-AF65-F5344CB8AC3E}">
        <p14:creationId xmlns:p14="http://schemas.microsoft.com/office/powerpoint/2010/main" val="375734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pic>
        <p:nvPicPr>
          <p:cNvPr id="419" name="Google Shape;419;p36" descr="image.png"/>
          <p:cNvPicPr preferRelativeResize="0"/>
          <p:nvPr/>
        </p:nvPicPr>
        <p:blipFill rotWithShape="1">
          <a:blip r:embed="rId3">
            <a:alphaModFix/>
          </a:blip>
          <a:srcRect/>
          <a:stretch/>
        </p:blipFill>
        <p:spPr>
          <a:xfrm>
            <a:off x="406401" y="609600"/>
            <a:ext cx="11276012" cy="5943600"/>
          </a:xfrm>
          <a:prstGeom prst="rect">
            <a:avLst/>
          </a:prstGeom>
          <a:noFill/>
          <a:ln>
            <a:noFill/>
          </a:ln>
        </p:spPr>
      </p:pic>
      <p:sp>
        <p:nvSpPr>
          <p:cNvPr id="423" name="Google Shape;423;p36"/>
          <p:cNvSpPr txBox="1"/>
          <p:nvPr/>
        </p:nvSpPr>
        <p:spPr>
          <a:xfrm>
            <a:off x="571499" y="1838325"/>
            <a:ext cx="10706101" cy="369332"/>
          </a:xfrm>
          <a:prstGeom prst="rect">
            <a:avLst/>
          </a:prstGeom>
          <a:noFill/>
          <a:ln>
            <a:noFill/>
          </a:ln>
        </p:spPr>
        <p:txBody>
          <a:bodyPr spcFirstLastPara="1" wrap="square" lIns="0" tIns="0" rIns="0" bIns="0" anchor="t" anchorCtr="0">
            <a:spAutoFit/>
          </a:bodyPr>
          <a:lstStyle/>
          <a:p>
            <a:pPr marL="342900" marR="0" lvl="0" indent="-342900" algn="l" rtl="0">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Background:</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Cardiovascular diseases are the leading cause of mortality worldwide.</a:t>
            </a:r>
            <a:endParaRPr sz="2400" dirty="0">
              <a:latin typeface="Times New Roman" panose="02020603050405020304" pitchFamily="18" charset="0"/>
              <a:cs typeface="Times New Roman" panose="02020603050405020304" pitchFamily="18" charset="0"/>
            </a:endParaRPr>
          </a:p>
        </p:txBody>
      </p:sp>
      <p:sp>
        <p:nvSpPr>
          <p:cNvPr id="424" name="Google Shape;424;p36"/>
          <p:cNvSpPr txBox="1"/>
          <p:nvPr/>
        </p:nvSpPr>
        <p:spPr>
          <a:xfrm>
            <a:off x="509588" y="3403600"/>
            <a:ext cx="11172825" cy="369332"/>
          </a:xfrm>
          <a:prstGeom prst="rect">
            <a:avLst/>
          </a:prstGeom>
          <a:noFill/>
          <a:ln>
            <a:noFill/>
          </a:ln>
        </p:spPr>
        <p:txBody>
          <a:bodyPr spcFirstLastPara="1" wrap="square" lIns="0" tIns="0" rIns="0" bIns="0" anchor="t" anchorCtr="0">
            <a:spAutoFit/>
          </a:bodyPr>
          <a:lstStyle/>
          <a:p>
            <a:pPr marL="342900" marR="0" lvl="0" indent="-342900" algn="l" rtl="0">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Gap:</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Lifestyle interventions in rural, low-income populations are underexplored.</a:t>
            </a:r>
            <a:endParaRPr sz="2400" dirty="0">
              <a:latin typeface="Times New Roman" panose="02020603050405020304" pitchFamily="18" charset="0"/>
              <a:cs typeface="Times New Roman" panose="02020603050405020304" pitchFamily="18" charset="0"/>
            </a:endParaRPr>
          </a:p>
        </p:txBody>
      </p:sp>
      <p:sp>
        <p:nvSpPr>
          <p:cNvPr id="425" name="Google Shape;425;p36"/>
          <p:cNvSpPr txBox="1"/>
          <p:nvPr/>
        </p:nvSpPr>
        <p:spPr>
          <a:xfrm>
            <a:off x="571499" y="4882306"/>
            <a:ext cx="10706101" cy="369332"/>
          </a:xfrm>
          <a:prstGeom prst="rect">
            <a:avLst/>
          </a:prstGeom>
          <a:noFill/>
          <a:ln>
            <a:noFill/>
          </a:ln>
        </p:spPr>
        <p:txBody>
          <a:bodyPr spcFirstLastPara="1" wrap="square" lIns="0" tIns="0" rIns="0" bIns="0" anchor="t" anchorCtr="0">
            <a:spAutoFit/>
          </a:bodyPr>
          <a:lstStyle/>
          <a:p>
            <a:pPr marL="342900" marR="0" lvl="0" indent="-342900" algn="l" rtl="0">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Objective:</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Evaluate community-based programs in these rural metrics</a:t>
            </a:r>
            <a:r>
              <a:rPr lang="en-US" sz="1650" b="0" i="0" u="none" strike="noStrike" cap="none" dirty="0">
                <a:solidFill>
                  <a:srgbClr val="444444"/>
                </a:solidFill>
                <a:latin typeface="Urbanist"/>
                <a:ea typeface="Urbanist"/>
                <a:cs typeface="Urbanist"/>
                <a:sym typeface="Urbanist"/>
              </a:rPr>
              <a:t>.</a:t>
            </a:r>
            <a:endParaRPr dirty="0"/>
          </a:p>
        </p:txBody>
      </p:sp>
    </p:spTree>
    <p:extLst>
      <p:ext uri="{BB962C8B-B14F-4D97-AF65-F5344CB8AC3E}">
        <p14:creationId xmlns:p14="http://schemas.microsoft.com/office/powerpoint/2010/main" val="4444921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Google Shape;96;p14"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97" name="Google Shape;97;p14" descr="image.png"/>
          <p:cNvPicPr preferRelativeResize="0"/>
          <p:nvPr/>
        </p:nvPicPr>
        <p:blipFill rotWithShape="1">
          <a:blip r:embed="rId4">
            <a:alphaModFix/>
          </a:blip>
          <a:srcRect/>
          <a:stretch/>
        </p:blipFill>
        <p:spPr>
          <a:xfrm>
            <a:off x="6843714" y="1905000"/>
            <a:ext cx="4586287" cy="3619500"/>
          </a:xfrm>
          <a:prstGeom prst="rect">
            <a:avLst/>
          </a:prstGeom>
          <a:noFill/>
          <a:ln>
            <a:noFill/>
          </a:ln>
        </p:spPr>
      </p:pic>
      <p:pic>
        <p:nvPicPr>
          <p:cNvPr id="98" name="Google Shape;98;p14" descr="image.png"/>
          <p:cNvPicPr preferRelativeResize="0"/>
          <p:nvPr/>
        </p:nvPicPr>
        <p:blipFill rotWithShape="1">
          <a:blip r:embed="rId5">
            <a:alphaModFix/>
          </a:blip>
          <a:srcRect/>
          <a:stretch/>
        </p:blipFill>
        <p:spPr>
          <a:xfrm>
            <a:off x="0" y="0"/>
            <a:ext cx="12192000" cy="57150"/>
          </a:xfrm>
          <a:prstGeom prst="rect">
            <a:avLst/>
          </a:prstGeom>
          <a:noFill/>
          <a:ln>
            <a:noFill/>
          </a:ln>
        </p:spPr>
      </p:pic>
      <p:pic>
        <p:nvPicPr>
          <p:cNvPr id="99" name="Google Shape;99;p14" descr="image.png"/>
          <p:cNvPicPr preferRelativeResize="0"/>
          <p:nvPr/>
        </p:nvPicPr>
        <p:blipFill rotWithShape="1">
          <a:blip r:embed="rId6">
            <a:alphaModFix/>
          </a:blip>
          <a:srcRect/>
          <a:stretch/>
        </p:blipFill>
        <p:spPr>
          <a:xfrm>
            <a:off x="762000" y="5991227"/>
            <a:ext cx="10668000" cy="295275"/>
          </a:xfrm>
          <a:prstGeom prst="rect">
            <a:avLst/>
          </a:prstGeom>
          <a:noFill/>
          <a:ln>
            <a:noFill/>
          </a:ln>
        </p:spPr>
      </p:pic>
      <p:sp>
        <p:nvSpPr>
          <p:cNvPr id="103" name="Google Shape;103;p14"/>
          <p:cNvSpPr txBox="1"/>
          <p:nvPr/>
        </p:nvSpPr>
        <p:spPr>
          <a:xfrm>
            <a:off x="708781" y="1215580"/>
            <a:ext cx="10249505" cy="689420"/>
          </a:xfrm>
          <a:prstGeom prst="rect">
            <a:avLst/>
          </a:prstGeom>
          <a:noFill/>
          <a:ln>
            <a:noFill/>
          </a:ln>
        </p:spPr>
        <p:txBody>
          <a:bodyPr spcFirstLastPara="1" wrap="square" lIns="0" tIns="0" rIns="0" bIns="0" anchor="t" anchorCtr="0">
            <a:spAutoFit/>
          </a:bodyPr>
          <a:lstStyle/>
          <a:p>
            <a:pPr marL="0" marR="0" lvl="0" indent="0" algn="l" rtl="0">
              <a:lnSpc>
                <a:spcPct val="159929"/>
              </a:lnSpc>
              <a:spcBef>
                <a:spcPts val="0"/>
              </a:spcBef>
              <a:spcAft>
                <a:spcPts val="0"/>
              </a:spcAft>
              <a:buNone/>
            </a:pPr>
            <a:r>
              <a:rPr lang="en-US" sz="2800" b="0" i="0" u="none" strike="noStrike" cap="none" dirty="0">
                <a:latin typeface="Times New Roman" panose="02020603050405020304" pitchFamily="18" charset="0"/>
                <a:ea typeface="Plus Jakarta Sans SemiBold"/>
                <a:cs typeface="Times New Roman" panose="02020603050405020304" pitchFamily="18" charset="0"/>
                <a:sym typeface="Plus Jakarta Sans SemiBold"/>
              </a:rPr>
              <a:t>Set the clinical stage and review existing literature</a:t>
            </a:r>
            <a:r>
              <a:rPr lang="en-US" sz="1425" b="0" i="0" u="none" strike="noStrike" cap="none" dirty="0">
                <a:solidFill>
                  <a:srgbClr val="0D9488"/>
                </a:solidFill>
                <a:latin typeface="Plus Jakarta Sans SemiBold"/>
                <a:ea typeface="Plus Jakarta Sans SemiBold"/>
                <a:cs typeface="Plus Jakarta Sans SemiBold"/>
                <a:sym typeface="Plus Jakarta Sans SemiBold"/>
              </a:rPr>
              <a:t>.</a:t>
            </a:r>
            <a:endParaRPr dirty="0"/>
          </a:p>
        </p:txBody>
      </p:sp>
      <p:sp>
        <p:nvSpPr>
          <p:cNvPr id="104" name="Google Shape;104;p14"/>
          <p:cNvSpPr txBox="1"/>
          <p:nvPr/>
        </p:nvSpPr>
        <p:spPr>
          <a:xfrm>
            <a:off x="1323219" y="2057400"/>
            <a:ext cx="10820400" cy="738664"/>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Move 1 anchors your reader by identifying the broader real-world importance and scale of the medical or epidemiological domain.</a:t>
            </a:r>
            <a:endParaRPr sz="3600" dirty="0">
              <a:latin typeface="Times New Roman" panose="02020603050405020304" pitchFamily="18" charset="0"/>
              <a:cs typeface="Times New Roman" panose="02020603050405020304" pitchFamily="18" charset="0"/>
            </a:endParaRPr>
          </a:p>
        </p:txBody>
      </p:sp>
      <p:sp>
        <p:nvSpPr>
          <p:cNvPr id="107" name="Google Shape;107;p14"/>
          <p:cNvSpPr txBox="1"/>
          <p:nvPr/>
        </p:nvSpPr>
        <p:spPr>
          <a:xfrm>
            <a:off x="1586896" y="3124200"/>
            <a:ext cx="10376505" cy="738664"/>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400" b="1" i="0" u="none" strike="noStrike" cap="none" dirty="0">
                <a:latin typeface="Times New Roman" panose="02020603050405020304" pitchFamily="18" charset="0"/>
                <a:ea typeface="Plus Jakarta Sans"/>
                <a:cs typeface="Times New Roman" panose="02020603050405020304" pitchFamily="18" charset="0"/>
                <a:sym typeface="Plus Jakarta Sans"/>
              </a:rPr>
              <a:t>Clinical Example:</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 </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Cardiovascular </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diseases remain the leading cause of mortality worldwide, with increasing prevalence in low-income countries</a:t>
            </a:r>
            <a:r>
              <a:rPr lang="en-US" b="0" i="0" u="none" strike="noStrike" cap="none" dirty="0" smtClean="0">
                <a:solidFill>
                  <a:srgbClr val="334155"/>
                </a:solidFill>
                <a:latin typeface="Plus Jakarta Sans"/>
                <a:ea typeface="Plus Jakarta Sans"/>
                <a:cs typeface="Plus Jakarta Sans"/>
                <a:sym typeface="Plus Jakarta Sans"/>
              </a:rPr>
              <a:t>.</a:t>
            </a:r>
            <a:endParaRPr sz="2800" dirty="0"/>
          </a:p>
        </p:txBody>
      </p:sp>
      <p:sp>
        <p:nvSpPr>
          <p:cNvPr id="112" name="Google Shape;112;p14"/>
          <p:cNvSpPr txBox="1"/>
          <p:nvPr/>
        </p:nvSpPr>
        <p:spPr>
          <a:xfrm>
            <a:off x="762000" y="571501"/>
            <a:ext cx="11201400" cy="438582"/>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850" b="1" i="0" u="none" strike="noStrike" cap="none">
                <a:solidFill>
                  <a:srgbClr val="0F172A"/>
                </a:solidFill>
                <a:latin typeface="Playfair Display"/>
                <a:ea typeface="Playfair Display"/>
                <a:cs typeface="Playfair Display"/>
                <a:sym typeface="Playfair Display"/>
              </a:rPr>
              <a:t>Move 1: Establish the Research Territory</a:t>
            </a:r>
            <a:endParaRPr/>
          </a:p>
        </p:txBody>
      </p:sp>
    </p:spTree>
    <p:extLst>
      <p:ext uri="{BB962C8B-B14F-4D97-AF65-F5344CB8AC3E}">
        <p14:creationId xmlns:p14="http://schemas.microsoft.com/office/powerpoint/2010/main" val="2804730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pic>
        <p:nvPicPr>
          <p:cNvPr id="117" name="Google Shape;117;p15" descr="image.png"/>
          <p:cNvPicPr preferRelativeResize="0"/>
          <p:nvPr/>
        </p:nvPicPr>
        <p:blipFill rotWithShape="1">
          <a:blip r:embed="rId3">
            <a:alphaModFix/>
          </a:blip>
          <a:srcRect/>
          <a:stretch/>
        </p:blipFill>
        <p:spPr>
          <a:xfrm>
            <a:off x="0" y="152400"/>
            <a:ext cx="12192000" cy="6858000"/>
          </a:xfrm>
          <a:prstGeom prst="rect">
            <a:avLst/>
          </a:prstGeom>
          <a:noFill/>
          <a:ln>
            <a:noFill/>
          </a:ln>
        </p:spPr>
      </p:pic>
      <p:pic>
        <p:nvPicPr>
          <p:cNvPr id="118" name="Google Shape;118;p15" descr="image.png"/>
          <p:cNvPicPr preferRelativeResize="0"/>
          <p:nvPr/>
        </p:nvPicPr>
        <p:blipFill rotWithShape="1">
          <a:blip r:embed="rId4">
            <a:alphaModFix/>
          </a:blip>
          <a:srcRect/>
          <a:stretch/>
        </p:blipFill>
        <p:spPr>
          <a:xfrm>
            <a:off x="762001" y="1447800"/>
            <a:ext cx="5143500" cy="3656408"/>
          </a:xfrm>
          <a:prstGeom prst="rect">
            <a:avLst/>
          </a:prstGeom>
          <a:noFill/>
          <a:ln>
            <a:noFill/>
          </a:ln>
        </p:spPr>
      </p:pic>
      <p:pic>
        <p:nvPicPr>
          <p:cNvPr id="119" name="Google Shape;119;p15" descr="image.png"/>
          <p:cNvPicPr preferRelativeResize="0"/>
          <p:nvPr/>
        </p:nvPicPr>
        <p:blipFill rotWithShape="1">
          <a:blip r:embed="rId5">
            <a:alphaModFix/>
          </a:blip>
          <a:srcRect/>
          <a:stretch/>
        </p:blipFill>
        <p:spPr>
          <a:xfrm>
            <a:off x="6096001" y="1457415"/>
            <a:ext cx="5143500" cy="3268244"/>
          </a:xfrm>
          <a:prstGeom prst="rect">
            <a:avLst/>
          </a:prstGeom>
          <a:noFill/>
          <a:ln>
            <a:noFill/>
          </a:ln>
        </p:spPr>
      </p:pic>
      <p:pic>
        <p:nvPicPr>
          <p:cNvPr id="120" name="Google Shape;120;p15" descr="image.png"/>
          <p:cNvPicPr preferRelativeResize="0"/>
          <p:nvPr/>
        </p:nvPicPr>
        <p:blipFill rotWithShape="1">
          <a:blip r:embed="rId6">
            <a:alphaModFix/>
          </a:blip>
          <a:srcRect/>
          <a:stretch/>
        </p:blipFill>
        <p:spPr>
          <a:xfrm>
            <a:off x="0" y="0"/>
            <a:ext cx="12192000" cy="57150"/>
          </a:xfrm>
          <a:prstGeom prst="rect">
            <a:avLst/>
          </a:prstGeom>
          <a:noFill/>
          <a:ln>
            <a:noFill/>
          </a:ln>
        </p:spPr>
      </p:pic>
      <p:sp>
        <p:nvSpPr>
          <p:cNvPr id="125" name="Google Shape;125;p15"/>
          <p:cNvSpPr txBox="1"/>
          <p:nvPr/>
        </p:nvSpPr>
        <p:spPr>
          <a:xfrm>
            <a:off x="776515" y="1600200"/>
            <a:ext cx="4340543" cy="276999"/>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r>
              <a:rPr lang="en-US" sz="1800" b="1" i="0" u="none" strike="noStrike" cap="none" dirty="0">
                <a:latin typeface="Times New Roman" panose="02020603050405020304" pitchFamily="18" charset="0"/>
                <a:ea typeface="Playfair Display"/>
                <a:cs typeface="Times New Roman" panose="02020603050405020304" pitchFamily="18" charset="0"/>
                <a:sym typeface="Playfair Display"/>
              </a:rPr>
              <a:t>The Method</a:t>
            </a:r>
            <a:endParaRPr dirty="0">
              <a:latin typeface="Times New Roman" panose="02020603050405020304" pitchFamily="18" charset="0"/>
              <a:cs typeface="Times New Roman" panose="02020603050405020304" pitchFamily="18" charset="0"/>
            </a:endParaRPr>
          </a:p>
        </p:txBody>
      </p:sp>
      <p:sp>
        <p:nvSpPr>
          <p:cNvPr id="126" name="Google Shape;126;p15"/>
          <p:cNvSpPr txBox="1"/>
          <p:nvPr/>
        </p:nvSpPr>
        <p:spPr>
          <a:xfrm>
            <a:off x="762001" y="2041614"/>
            <a:ext cx="5143499" cy="1477328"/>
          </a:xfrm>
          <a:prstGeom prst="rect">
            <a:avLst/>
          </a:prstGeom>
          <a:noFill/>
          <a:ln>
            <a:noFill/>
          </a:ln>
        </p:spPr>
        <p:txBody>
          <a:bodyPr spcFirstLastPara="1" wrap="square" lIns="0" tIns="0" rIns="0" bIns="0" anchor="t" anchorCtr="0">
            <a:spAutoFit/>
          </a:bodyPr>
          <a:lstStyle/>
          <a:p>
            <a:pPr marL="0" marR="0" lvl="0" indent="0" algn="l" rtl="0">
              <a:lnSpc>
                <a:spcPct val="159921"/>
              </a:lnSpc>
              <a:spcBef>
                <a:spcPts val="0"/>
              </a:spcBef>
              <a:spcAft>
                <a:spcPts val="0"/>
              </a:spcAft>
              <a:buNone/>
            </a:pPr>
            <a:r>
              <a:rPr lang="en-US" sz="2000" b="0" i="0" u="none" strike="noStrike" cap="none" dirty="0">
                <a:latin typeface="Times New Roman" panose="02020603050405020304" pitchFamily="18" charset="0"/>
                <a:ea typeface="Plus Jakarta Sans"/>
                <a:cs typeface="Times New Roman" panose="02020603050405020304" pitchFamily="18" charset="0"/>
                <a:sym typeface="Plus Jakarta Sans"/>
              </a:rPr>
              <a:t>Identify the limitation, contradiction, or gap in existing healthcare policies, technologies, or therapeutics.</a:t>
            </a:r>
            <a:endParaRPr sz="3200" dirty="0">
              <a:latin typeface="Times New Roman" panose="02020603050405020304" pitchFamily="18" charset="0"/>
              <a:cs typeface="Times New Roman" panose="02020603050405020304" pitchFamily="18" charset="0"/>
            </a:endParaRPr>
          </a:p>
        </p:txBody>
      </p:sp>
      <p:sp>
        <p:nvSpPr>
          <p:cNvPr id="127" name="Google Shape;127;p15"/>
          <p:cNvSpPr txBox="1"/>
          <p:nvPr/>
        </p:nvSpPr>
        <p:spPr>
          <a:xfrm>
            <a:off x="718458" y="4354286"/>
            <a:ext cx="5128985" cy="1477328"/>
          </a:xfrm>
          <a:prstGeom prst="rect">
            <a:avLst/>
          </a:prstGeom>
          <a:noFill/>
          <a:ln>
            <a:noFill/>
          </a:ln>
        </p:spPr>
        <p:txBody>
          <a:bodyPr spcFirstLastPara="1" wrap="square" lIns="0" tIns="0" rIns="0" bIns="0" anchor="t" anchorCtr="0">
            <a:spAutoFit/>
          </a:bodyPr>
          <a:lstStyle/>
          <a:p>
            <a:pPr marL="0" marR="0" lvl="0" indent="0" algn="l" rtl="0">
              <a:lnSpc>
                <a:spcPct val="159921"/>
              </a:lnSpc>
              <a:spcBef>
                <a:spcPts val="0"/>
              </a:spcBef>
              <a:spcAft>
                <a:spcPts val="0"/>
              </a:spcAft>
              <a:buNone/>
            </a:pPr>
            <a:r>
              <a:rPr lang="en-US" sz="2000" b="0" i="0" u="none" strike="noStrike" cap="none" dirty="0">
                <a:latin typeface="Times New Roman" panose="02020603050405020304" pitchFamily="18" charset="0"/>
                <a:ea typeface="Plus Jakarta Sans"/>
                <a:cs typeface="Times New Roman" panose="02020603050405020304" pitchFamily="18" charset="0"/>
                <a:sym typeface="Plus Jakarta Sans"/>
              </a:rPr>
              <a:t>This step justifies why your study is necessary and transitions the reader from "what is known" to "what is still missing</a:t>
            </a:r>
            <a:r>
              <a:rPr lang="en-US"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a:t>
            </a:r>
            <a:endParaRPr sz="2800" dirty="0">
              <a:latin typeface="Times New Roman" panose="02020603050405020304" pitchFamily="18" charset="0"/>
              <a:cs typeface="Times New Roman" panose="02020603050405020304" pitchFamily="18" charset="0"/>
            </a:endParaRPr>
          </a:p>
        </p:txBody>
      </p:sp>
      <p:sp>
        <p:nvSpPr>
          <p:cNvPr id="129" name="Google Shape;129;p15"/>
          <p:cNvSpPr txBox="1"/>
          <p:nvPr/>
        </p:nvSpPr>
        <p:spPr>
          <a:xfrm>
            <a:off x="6362701" y="1764099"/>
            <a:ext cx="5044924" cy="1569660"/>
          </a:xfrm>
          <a:prstGeom prst="rect">
            <a:avLst/>
          </a:prstGeom>
          <a:noFill/>
          <a:ln>
            <a:noFill/>
          </a:ln>
        </p:spPr>
        <p:txBody>
          <a:bodyPr spcFirstLastPara="1" wrap="square" lIns="0" tIns="0" rIns="0" bIns="0" anchor="t" anchorCtr="0">
            <a:spAutoFit/>
          </a:bodyPr>
          <a:lstStyle/>
          <a:p>
            <a:pPr marL="0" marR="0" lvl="0" indent="0" algn="l" rtl="0">
              <a:lnSpc>
                <a:spcPct val="170000"/>
              </a:lnSpc>
              <a:spcBef>
                <a:spcPts val="0"/>
              </a:spcBef>
              <a:spcAft>
                <a:spcPts val="0"/>
              </a:spcAft>
              <a:buNone/>
            </a:pPr>
            <a:r>
              <a:rPr lang="en-US" sz="2000" b="1" u="none" strike="noStrike" cap="none" dirty="0" smtClean="0">
                <a:latin typeface="Times New Roman" panose="02020603050405020304" pitchFamily="18" charset="0"/>
                <a:ea typeface="Plus Jakarta Sans"/>
                <a:cs typeface="Times New Roman" panose="02020603050405020304" pitchFamily="18" charset="0"/>
                <a:sym typeface="Plus Jakarta Sans"/>
              </a:rPr>
              <a:t>Example: </a:t>
            </a:r>
            <a:r>
              <a:rPr lang="en-US" sz="2000" b="0" u="none" strike="noStrike" cap="none" dirty="0" smtClean="0">
                <a:latin typeface="Times New Roman" panose="02020603050405020304" pitchFamily="18" charset="0"/>
                <a:ea typeface="Plus Jakarta Sans"/>
                <a:cs typeface="Times New Roman" panose="02020603050405020304" pitchFamily="18" charset="0"/>
                <a:sym typeface="Plus Jakarta Sans"/>
              </a:rPr>
              <a:t>Despite </a:t>
            </a:r>
            <a:r>
              <a:rPr lang="en-US" sz="2000" b="0" u="none" strike="noStrike" cap="none" dirty="0">
                <a:latin typeface="Times New Roman" panose="02020603050405020304" pitchFamily="18" charset="0"/>
                <a:ea typeface="Plus Jakarta Sans"/>
                <a:cs typeface="Times New Roman" panose="02020603050405020304" pitchFamily="18" charset="0"/>
                <a:sym typeface="Plus Jakarta Sans"/>
              </a:rPr>
              <a:t>advances in treatment, the impact of lifestyle interventions in rural populations is underexplored</a:t>
            </a:r>
            <a:r>
              <a:rPr lang="en-US" sz="2000" b="0" u="none" strike="noStrike" cap="none" dirty="0" smtClean="0">
                <a:latin typeface="Times New Roman" panose="02020603050405020304" pitchFamily="18" charset="0"/>
                <a:ea typeface="Plus Jakarta Sans"/>
                <a:cs typeface="Times New Roman" panose="02020603050405020304" pitchFamily="18" charset="0"/>
                <a:sym typeface="Plus Jakarta Sans"/>
              </a:rPr>
              <a:t>.</a:t>
            </a:r>
            <a:endParaRPr sz="3200" dirty="0">
              <a:latin typeface="Times New Roman" panose="02020603050405020304" pitchFamily="18" charset="0"/>
              <a:cs typeface="Times New Roman" panose="02020603050405020304" pitchFamily="18" charset="0"/>
            </a:endParaRPr>
          </a:p>
        </p:txBody>
      </p:sp>
      <p:sp>
        <p:nvSpPr>
          <p:cNvPr id="130" name="Google Shape;130;p15"/>
          <p:cNvSpPr txBox="1"/>
          <p:nvPr/>
        </p:nvSpPr>
        <p:spPr>
          <a:xfrm>
            <a:off x="6276825" y="4343400"/>
            <a:ext cx="5676900" cy="1477328"/>
          </a:xfrm>
          <a:prstGeom prst="rect">
            <a:avLst/>
          </a:prstGeom>
          <a:noFill/>
          <a:ln>
            <a:noFill/>
          </a:ln>
        </p:spPr>
        <p:txBody>
          <a:bodyPr spcFirstLastPara="1" wrap="square" lIns="0" tIns="0" rIns="0" bIns="0" anchor="t" anchorCtr="0">
            <a:spAutoFit/>
          </a:bodyPr>
          <a:lstStyle/>
          <a:p>
            <a:pPr marL="0" marR="0" lvl="0" indent="0" algn="l" rtl="0">
              <a:lnSpc>
                <a:spcPct val="159921"/>
              </a:lnSpc>
              <a:spcBef>
                <a:spcPts val="0"/>
              </a:spcBef>
              <a:spcAft>
                <a:spcPts val="0"/>
              </a:spcAft>
              <a:buNone/>
            </a:pPr>
            <a:r>
              <a:rPr lang="en-US" sz="2000" b="0" i="0" u="none" strike="noStrike" cap="none" dirty="0">
                <a:latin typeface="Times New Roman" panose="02020603050405020304" pitchFamily="18" charset="0"/>
                <a:ea typeface="Plus Jakarta Sans"/>
                <a:cs typeface="Times New Roman" panose="02020603050405020304" pitchFamily="18" charset="0"/>
                <a:sym typeface="Plus Jakarta Sans"/>
              </a:rPr>
              <a:t>By focusing on this specific gap, the author justifies localizing clinical trials to rural cohorts rather than relying solely on urban data.</a:t>
            </a:r>
            <a:endParaRPr sz="3200" dirty="0">
              <a:latin typeface="Times New Roman" panose="02020603050405020304" pitchFamily="18" charset="0"/>
              <a:cs typeface="Times New Roman" panose="02020603050405020304" pitchFamily="18" charset="0"/>
            </a:endParaRPr>
          </a:p>
        </p:txBody>
      </p:sp>
      <p:sp>
        <p:nvSpPr>
          <p:cNvPr id="133" name="Google Shape;133;p15"/>
          <p:cNvSpPr txBox="1"/>
          <p:nvPr/>
        </p:nvSpPr>
        <p:spPr>
          <a:xfrm>
            <a:off x="762000" y="571501"/>
            <a:ext cx="11201400" cy="438582"/>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850" b="1" i="0" u="none" strike="noStrike" cap="none">
                <a:solidFill>
                  <a:srgbClr val="0F172A"/>
                </a:solidFill>
                <a:latin typeface="Playfair Display"/>
                <a:ea typeface="Playfair Display"/>
                <a:cs typeface="Playfair Display"/>
                <a:sym typeface="Playfair Display"/>
              </a:rPr>
              <a:t>Move 2: Establish a Knowledge Niche</a:t>
            </a:r>
            <a:endParaRPr/>
          </a:p>
        </p:txBody>
      </p:sp>
    </p:spTree>
    <p:extLst>
      <p:ext uri="{BB962C8B-B14F-4D97-AF65-F5344CB8AC3E}">
        <p14:creationId xmlns:p14="http://schemas.microsoft.com/office/powerpoint/2010/main" val="25532537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16"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39" name="Google Shape;139;p16" descr="image.png"/>
          <p:cNvPicPr preferRelativeResize="0"/>
          <p:nvPr/>
        </p:nvPicPr>
        <p:blipFill rotWithShape="1">
          <a:blip r:embed="rId4">
            <a:alphaModFix/>
          </a:blip>
          <a:srcRect/>
          <a:stretch/>
        </p:blipFill>
        <p:spPr>
          <a:xfrm>
            <a:off x="0" y="0"/>
            <a:ext cx="12192000" cy="57150"/>
          </a:xfrm>
          <a:prstGeom prst="rect">
            <a:avLst/>
          </a:prstGeom>
          <a:noFill/>
          <a:ln>
            <a:noFill/>
          </a:ln>
        </p:spPr>
      </p:pic>
      <p:sp>
        <p:nvSpPr>
          <p:cNvPr id="146" name="Google Shape;146;p16"/>
          <p:cNvSpPr txBox="1"/>
          <p:nvPr/>
        </p:nvSpPr>
        <p:spPr>
          <a:xfrm>
            <a:off x="762002" y="1696097"/>
            <a:ext cx="10868285" cy="369332"/>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400" b="1" i="0" u="none" strike="noStrike" cap="none" dirty="0">
                <a:solidFill>
                  <a:srgbClr val="0F172A"/>
                </a:solidFill>
                <a:latin typeface="Times New Roman" panose="02020603050405020304" pitchFamily="18" charset="0"/>
                <a:ea typeface="Playfair Display"/>
                <a:cs typeface="Times New Roman" panose="02020603050405020304" pitchFamily="18" charset="0"/>
                <a:sym typeface="Playfair Display"/>
              </a:rPr>
              <a:t>Introduce Your Solution and Aims</a:t>
            </a:r>
            <a:endParaRPr sz="2400" dirty="0">
              <a:latin typeface="Times New Roman" panose="02020603050405020304" pitchFamily="18" charset="0"/>
              <a:cs typeface="Times New Roman" panose="02020603050405020304" pitchFamily="18" charset="0"/>
            </a:endParaRPr>
          </a:p>
        </p:txBody>
      </p:sp>
      <p:sp>
        <p:nvSpPr>
          <p:cNvPr id="147" name="Google Shape;147;p16"/>
          <p:cNvSpPr txBox="1"/>
          <p:nvPr/>
        </p:nvSpPr>
        <p:spPr>
          <a:xfrm>
            <a:off x="762000" y="2320399"/>
            <a:ext cx="11023599" cy="738664"/>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Your study's primary objectives or hypotheses must directly resolve the specific clinical or epidemiological gaps identified in Move 2.</a:t>
            </a:r>
            <a:endParaRPr sz="3600" dirty="0">
              <a:latin typeface="Times New Roman" panose="02020603050405020304" pitchFamily="18" charset="0"/>
              <a:cs typeface="Times New Roman" panose="02020603050405020304" pitchFamily="18" charset="0"/>
            </a:endParaRPr>
          </a:p>
        </p:txBody>
      </p:sp>
      <p:sp>
        <p:nvSpPr>
          <p:cNvPr id="148" name="Google Shape;148;p16"/>
          <p:cNvSpPr txBox="1"/>
          <p:nvPr/>
        </p:nvSpPr>
        <p:spPr>
          <a:xfrm>
            <a:off x="785862" y="3519201"/>
            <a:ext cx="10620276" cy="738664"/>
          </a:xfrm>
          <a:prstGeom prst="rect">
            <a:avLst/>
          </a:prstGeom>
          <a:noFill/>
          <a:ln>
            <a:noFill/>
          </a:ln>
        </p:spPr>
        <p:txBody>
          <a:bodyPr spcFirstLastPara="1" wrap="square" lIns="0" tIns="0" rIns="0" bIns="0" anchor="t" anchorCtr="0">
            <a:spAutoFit/>
          </a:bodyPr>
          <a:lstStyle/>
          <a:p>
            <a:pPr marL="0" marR="0" lvl="0" indent="0" algn="just" rtl="0">
              <a:spcBef>
                <a:spcPts val="0"/>
              </a:spcBef>
              <a:spcAft>
                <a:spcPts val="0"/>
              </a:spcAft>
              <a:buNone/>
            </a:pPr>
            <a:r>
              <a:rPr lang="en-US" sz="2400" b="1" i="0" u="none" strike="noStrike" cap="none" dirty="0">
                <a:latin typeface="Times New Roman" panose="02020603050405020304" pitchFamily="18" charset="0"/>
                <a:ea typeface="Plus Jakarta Sans"/>
                <a:cs typeface="Times New Roman" panose="02020603050405020304" pitchFamily="18" charset="0"/>
                <a:sym typeface="Plus Jakarta Sans"/>
              </a:rPr>
              <a:t>Objective Example:</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 </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This </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study aims to evaluate the effectiveness of community-based lifestyle programs in reducing cardiovascular </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risk.</a:t>
            </a:r>
            <a:endParaRPr sz="3600" dirty="0">
              <a:latin typeface="Times New Roman" panose="02020603050405020304" pitchFamily="18" charset="0"/>
              <a:cs typeface="Times New Roman" panose="02020603050405020304" pitchFamily="18" charset="0"/>
            </a:endParaRPr>
          </a:p>
        </p:txBody>
      </p:sp>
      <p:sp>
        <p:nvSpPr>
          <p:cNvPr id="149" name="Google Shape;149;p16"/>
          <p:cNvSpPr txBox="1"/>
          <p:nvPr/>
        </p:nvSpPr>
        <p:spPr>
          <a:xfrm>
            <a:off x="914400" y="4909983"/>
            <a:ext cx="11277600" cy="1181862"/>
          </a:xfrm>
          <a:prstGeom prst="rect">
            <a:avLst/>
          </a:prstGeom>
          <a:noFill/>
          <a:ln>
            <a:noFill/>
          </a:ln>
        </p:spPr>
        <p:txBody>
          <a:bodyPr spcFirstLastPara="1" wrap="square" lIns="0" tIns="0" rIns="0" bIns="0" anchor="t" anchorCtr="0">
            <a:spAutoFit/>
          </a:bodyPr>
          <a:lstStyle/>
          <a:p>
            <a:pPr marL="0" marR="0" lvl="0" indent="0" algn="l" rtl="0">
              <a:lnSpc>
                <a:spcPct val="159983"/>
              </a:lnSpc>
              <a:spcBef>
                <a:spcPts val="0"/>
              </a:spcBef>
              <a:spcAft>
                <a:spcPts val="0"/>
              </a:spcAft>
              <a:buNone/>
            </a:pPr>
            <a:r>
              <a:rPr lang="en-US" sz="2400" b="1" i="0" u="none" strike="noStrike" cap="none" dirty="0">
                <a:latin typeface="Times New Roman" panose="02020603050405020304" pitchFamily="18" charset="0"/>
                <a:ea typeface="Plus Jakarta Sans"/>
                <a:cs typeface="Times New Roman" panose="02020603050405020304" pitchFamily="18" charset="0"/>
                <a:sym typeface="Plus Jakarta Sans"/>
              </a:rPr>
              <a:t>Hypothesis Example:</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 </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hypothesizing significant improvements in participant health </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status</a:t>
            </a:r>
            <a:r>
              <a:rPr lang="en-US" sz="1237" b="0" i="0" u="none" strike="noStrike" cap="none" dirty="0" smtClean="0">
                <a:solidFill>
                  <a:srgbClr val="334155"/>
                </a:solidFill>
                <a:latin typeface="Plus Jakarta Sans"/>
                <a:ea typeface="Plus Jakarta Sans"/>
                <a:cs typeface="Plus Jakarta Sans"/>
                <a:sym typeface="Plus Jakarta Sans"/>
              </a:rPr>
              <a:t>.</a:t>
            </a:r>
            <a:endParaRPr dirty="0"/>
          </a:p>
        </p:txBody>
      </p:sp>
      <p:sp>
        <p:nvSpPr>
          <p:cNvPr id="152" name="Google Shape;152;p16"/>
          <p:cNvSpPr txBox="1"/>
          <p:nvPr/>
        </p:nvSpPr>
        <p:spPr>
          <a:xfrm>
            <a:off x="762000" y="571502"/>
            <a:ext cx="11201400" cy="646331"/>
          </a:xfrm>
          <a:prstGeom prst="rect">
            <a:avLst/>
          </a:prstGeom>
          <a:noFill/>
          <a:ln>
            <a:noFill/>
          </a:ln>
        </p:spPr>
        <p:txBody>
          <a:bodyPr spcFirstLastPara="1" wrap="square" lIns="0" tIns="0" rIns="0" bIns="0" anchor="t" anchorCtr="0">
            <a:spAutoFit/>
          </a:bodyPr>
          <a:lstStyle/>
          <a:p>
            <a:r>
              <a:rPr lang="en-US" sz="2400" b="1" i="0" u="none" strike="noStrike" cap="none" dirty="0">
                <a:latin typeface="Playfair Display"/>
                <a:ea typeface="Playfair Display"/>
                <a:cs typeface="Playfair Display"/>
                <a:sym typeface="Playfair Display"/>
              </a:rPr>
              <a:t>Move 3: Occupying the </a:t>
            </a:r>
            <a:r>
              <a:rPr lang="en-US" sz="2400" b="1" i="0" u="none" strike="noStrike" cap="none" dirty="0" smtClean="0">
                <a:latin typeface="Playfair Display"/>
                <a:ea typeface="Playfair Display"/>
                <a:cs typeface="Playfair Display"/>
                <a:sym typeface="Playfair Display"/>
              </a:rPr>
              <a:t>Niche: </a:t>
            </a:r>
            <a:r>
              <a:rPr lang="en-US" sz="2400" b="1" dirty="0">
                <a:latin typeface="Plus Jakarta Sans"/>
                <a:ea typeface="Plus Jakarta Sans"/>
                <a:cs typeface="Plus Jakarta Sans"/>
                <a:sym typeface="Plus Jakarta Sans"/>
              </a:rPr>
              <a:t>DIRECT ALIGNMENT</a:t>
            </a:r>
            <a:endParaRPr lang="en-US" sz="2400" dirty="0"/>
          </a:p>
          <a:p>
            <a:pPr marL="0" marR="0" lvl="0" indent="0" algn="l" rtl="0">
              <a:spcBef>
                <a:spcPts val="0"/>
              </a:spcBef>
              <a:spcAft>
                <a:spcPts val="0"/>
              </a:spcAft>
              <a:buNone/>
            </a:pPr>
            <a:endParaRPr dirty="0"/>
          </a:p>
        </p:txBody>
      </p:sp>
    </p:spTree>
    <p:extLst>
      <p:ext uri="{BB962C8B-B14F-4D97-AF65-F5344CB8AC3E}">
        <p14:creationId xmlns:p14="http://schemas.microsoft.com/office/powerpoint/2010/main" val="408629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157" name="Google Shape;157;p17"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58" name="Google Shape;158;p17" descr="image.png"/>
          <p:cNvPicPr preferRelativeResize="0"/>
          <p:nvPr/>
        </p:nvPicPr>
        <p:blipFill rotWithShape="1">
          <a:blip r:embed="rId4">
            <a:alphaModFix/>
          </a:blip>
          <a:srcRect/>
          <a:stretch/>
        </p:blipFill>
        <p:spPr>
          <a:xfrm>
            <a:off x="762000" y="2239565"/>
            <a:ext cx="3365451" cy="3170635"/>
          </a:xfrm>
          <a:prstGeom prst="rect">
            <a:avLst/>
          </a:prstGeom>
          <a:noFill/>
          <a:ln>
            <a:noFill/>
          </a:ln>
        </p:spPr>
      </p:pic>
      <p:pic>
        <p:nvPicPr>
          <p:cNvPr id="159" name="Google Shape;159;p17" descr="image.png"/>
          <p:cNvPicPr preferRelativeResize="0"/>
          <p:nvPr/>
        </p:nvPicPr>
        <p:blipFill rotWithShape="1">
          <a:blip r:embed="rId5">
            <a:alphaModFix/>
          </a:blip>
          <a:srcRect/>
          <a:stretch/>
        </p:blipFill>
        <p:spPr>
          <a:xfrm>
            <a:off x="4413200" y="2239565"/>
            <a:ext cx="3365451" cy="2950368"/>
          </a:xfrm>
          <a:prstGeom prst="rect">
            <a:avLst/>
          </a:prstGeom>
          <a:noFill/>
          <a:ln>
            <a:noFill/>
          </a:ln>
        </p:spPr>
      </p:pic>
      <p:pic>
        <p:nvPicPr>
          <p:cNvPr id="160" name="Google Shape;160;p17" descr="image.png"/>
          <p:cNvPicPr preferRelativeResize="0"/>
          <p:nvPr/>
        </p:nvPicPr>
        <p:blipFill rotWithShape="1">
          <a:blip r:embed="rId6">
            <a:alphaModFix/>
          </a:blip>
          <a:srcRect/>
          <a:stretch/>
        </p:blipFill>
        <p:spPr>
          <a:xfrm>
            <a:off x="8064400" y="2239565"/>
            <a:ext cx="3365451" cy="2950368"/>
          </a:xfrm>
          <a:prstGeom prst="rect">
            <a:avLst/>
          </a:prstGeom>
          <a:noFill/>
          <a:ln>
            <a:noFill/>
          </a:ln>
        </p:spPr>
      </p:pic>
      <p:pic>
        <p:nvPicPr>
          <p:cNvPr id="161" name="Google Shape;161;p17" descr="image.png"/>
          <p:cNvPicPr preferRelativeResize="0"/>
          <p:nvPr/>
        </p:nvPicPr>
        <p:blipFill rotWithShape="1">
          <a:blip r:embed="rId7">
            <a:alphaModFix/>
          </a:blip>
          <a:srcRect/>
          <a:stretch/>
        </p:blipFill>
        <p:spPr>
          <a:xfrm>
            <a:off x="0" y="0"/>
            <a:ext cx="12192000" cy="57150"/>
          </a:xfrm>
          <a:prstGeom prst="rect">
            <a:avLst/>
          </a:prstGeom>
          <a:noFill/>
          <a:ln>
            <a:noFill/>
          </a:ln>
        </p:spPr>
      </p:pic>
      <p:sp>
        <p:nvSpPr>
          <p:cNvPr id="166" name="Google Shape;166;p17"/>
          <p:cNvSpPr txBox="1"/>
          <p:nvPr/>
        </p:nvSpPr>
        <p:spPr>
          <a:xfrm>
            <a:off x="762001" y="2281576"/>
            <a:ext cx="1840231" cy="553998"/>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800" b="1" i="0" u="none" strike="noStrike" cap="none" dirty="0">
                <a:solidFill>
                  <a:srgbClr val="0F172A"/>
                </a:solidFill>
                <a:latin typeface="Playfair Display"/>
                <a:ea typeface="Playfair Display"/>
                <a:cs typeface="Playfair Display"/>
                <a:sym typeface="Playfair Display"/>
              </a:rPr>
              <a:t>1. Context Check</a:t>
            </a:r>
            <a:endParaRPr dirty="0"/>
          </a:p>
        </p:txBody>
      </p:sp>
      <p:sp>
        <p:nvSpPr>
          <p:cNvPr id="167" name="Google Shape;167;p17"/>
          <p:cNvSpPr txBox="1"/>
          <p:nvPr/>
        </p:nvSpPr>
        <p:spPr>
          <a:xfrm>
            <a:off x="762000" y="3232024"/>
            <a:ext cx="3365451" cy="1329595"/>
          </a:xfrm>
          <a:prstGeom prst="rect">
            <a:avLst/>
          </a:prstGeom>
          <a:noFill/>
          <a:ln>
            <a:noFill/>
          </a:ln>
        </p:spPr>
        <p:txBody>
          <a:bodyPr spcFirstLastPara="1" wrap="square" lIns="0" tIns="0" rIns="0" bIns="0" anchor="t" anchorCtr="0">
            <a:spAutoFit/>
          </a:bodyPr>
          <a:lstStyle/>
          <a:p>
            <a:pPr marL="0" marR="0" lvl="0" indent="0" algn="l" rtl="0">
              <a:lnSpc>
                <a:spcPct val="159921"/>
              </a:lnSpc>
              <a:spcBef>
                <a:spcPts val="0"/>
              </a:spcBef>
              <a:spcAft>
                <a:spcPts val="0"/>
              </a:spcAft>
              <a:buNone/>
            </a:pPr>
            <a:r>
              <a:rPr lang="en-US" b="0" i="0" u="none" strike="noStrike" cap="none" dirty="0">
                <a:latin typeface="Times New Roman" panose="02020603050405020304" pitchFamily="18" charset="0"/>
                <a:ea typeface="Plus Jakarta Sans"/>
                <a:cs typeface="Times New Roman" panose="02020603050405020304" pitchFamily="18" charset="0"/>
                <a:sym typeface="Plus Jakarta Sans"/>
              </a:rPr>
              <a:t>Is the scale of the global or regional disease burden established with clear data in the first few sentences?</a:t>
            </a:r>
            <a:endParaRPr sz="2800" dirty="0">
              <a:latin typeface="Times New Roman" panose="02020603050405020304" pitchFamily="18" charset="0"/>
              <a:cs typeface="Times New Roman" panose="02020603050405020304" pitchFamily="18" charset="0"/>
            </a:endParaRPr>
          </a:p>
        </p:txBody>
      </p:sp>
      <p:sp>
        <p:nvSpPr>
          <p:cNvPr id="168" name="Google Shape;168;p17"/>
          <p:cNvSpPr txBox="1"/>
          <p:nvPr/>
        </p:nvSpPr>
        <p:spPr>
          <a:xfrm>
            <a:off x="4447067" y="2281576"/>
            <a:ext cx="2090261" cy="553998"/>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800" b="1" i="0" u="none" strike="noStrike" cap="none" dirty="0">
                <a:solidFill>
                  <a:srgbClr val="0F172A"/>
                </a:solidFill>
                <a:latin typeface="Playfair Display"/>
                <a:ea typeface="Playfair Display"/>
                <a:cs typeface="Playfair Display"/>
                <a:sym typeface="Playfair Display"/>
              </a:rPr>
              <a:t>2. Gap Explicitness</a:t>
            </a:r>
            <a:endParaRPr dirty="0"/>
          </a:p>
        </p:txBody>
      </p:sp>
      <p:sp>
        <p:nvSpPr>
          <p:cNvPr id="169" name="Google Shape;169;p17"/>
          <p:cNvSpPr txBox="1"/>
          <p:nvPr/>
        </p:nvSpPr>
        <p:spPr>
          <a:xfrm>
            <a:off x="4413200" y="3429000"/>
            <a:ext cx="3773795" cy="1181862"/>
          </a:xfrm>
          <a:prstGeom prst="rect">
            <a:avLst/>
          </a:prstGeom>
          <a:noFill/>
          <a:ln>
            <a:noFill/>
          </a:ln>
        </p:spPr>
        <p:txBody>
          <a:bodyPr spcFirstLastPara="1" wrap="square" lIns="0" tIns="0" rIns="0" bIns="0" anchor="t" anchorCtr="0">
            <a:spAutoFit/>
          </a:bodyPr>
          <a:lstStyle/>
          <a:p>
            <a:pPr marL="0" marR="0" lvl="0" indent="0" algn="just" rtl="0">
              <a:lnSpc>
                <a:spcPct val="159921"/>
              </a:lnSpc>
              <a:spcBef>
                <a:spcPts val="0"/>
              </a:spcBef>
              <a:spcAft>
                <a:spcPts val="0"/>
              </a:spcAft>
              <a:buNone/>
            </a:pPr>
            <a:r>
              <a:rPr lang="en-US" sz="1600" b="0" i="0" u="none" strike="noStrike" cap="none" dirty="0">
                <a:latin typeface="Times New Roman" panose="02020603050405020304" pitchFamily="18" charset="0"/>
                <a:ea typeface="Plus Jakarta Sans"/>
                <a:cs typeface="Times New Roman" panose="02020603050405020304" pitchFamily="18" charset="0"/>
                <a:sym typeface="Plus Jakarta Sans"/>
              </a:rPr>
              <a:t>Is the clinical or methodological gap signaled using high-contrast pivot words like "however" or "remains underexplored"?</a:t>
            </a:r>
            <a:endParaRPr sz="2400" dirty="0">
              <a:latin typeface="Times New Roman" panose="02020603050405020304" pitchFamily="18" charset="0"/>
              <a:cs typeface="Times New Roman" panose="02020603050405020304" pitchFamily="18" charset="0"/>
            </a:endParaRPr>
          </a:p>
        </p:txBody>
      </p:sp>
      <p:sp>
        <p:nvSpPr>
          <p:cNvPr id="170" name="Google Shape;170;p17"/>
          <p:cNvSpPr txBox="1"/>
          <p:nvPr/>
        </p:nvSpPr>
        <p:spPr>
          <a:xfrm>
            <a:off x="8064401" y="2239565"/>
            <a:ext cx="1380172" cy="276999"/>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800" b="1" i="0" u="none" strike="noStrike" cap="none" dirty="0">
                <a:solidFill>
                  <a:srgbClr val="0F172A"/>
                </a:solidFill>
                <a:latin typeface="Playfair Display"/>
                <a:ea typeface="Playfair Display"/>
                <a:cs typeface="Playfair Display"/>
                <a:sym typeface="Playfair Display"/>
              </a:rPr>
              <a:t>3. Perfect Fit</a:t>
            </a:r>
            <a:endParaRPr dirty="0"/>
          </a:p>
        </p:txBody>
      </p:sp>
      <p:sp>
        <p:nvSpPr>
          <p:cNvPr id="171" name="Google Shape;171;p17"/>
          <p:cNvSpPr txBox="1"/>
          <p:nvPr/>
        </p:nvSpPr>
        <p:spPr>
          <a:xfrm>
            <a:off x="8186995" y="3193301"/>
            <a:ext cx="3579253" cy="1329595"/>
          </a:xfrm>
          <a:prstGeom prst="rect">
            <a:avLst/>
          </a:prstGeom>
          <a:noFill/>
          <a:ln>
            <a:noFill/>
          </a:ln>
        </p:spPr>
        <p:txBody>
          <a:bodyPr spcFirstLastPara="1" wrap="square" lIns="0" tIns="0" rIns="0" bIns="0" anchor="t" anchorCtr="0">
            <a:spAutoFit/>
          </a:bodyPr>
          <a:lstStyle/>
          <a:p>
            <a:pPr marL="0" marR="0" lvl="0" indent="0" algn="l" rtl="0">
              <a:lnSpc>
                <a:spcPct val="159921"/>
              </a:lnSpc>
              <a:spcBef>
                <a:spcPts val="0"/>
              </a:spcBef>
              <a:spcAft>
                <a:spcPts val="0"/>
              </a:spcAft>
              <a:buNone/>
            </a:pPr>
            <a:r>
              <a:rPr lang="en-US" b="0" i="0" u="none" strike="noStrike" cap="none" dirty="0">
                <a:latin typeface="Times New Roman" panose="02020603050405020304" pitchFamily="18" charset="0"/>
                <a:ea typeface="Plus Jakarta Sans"/>
                <a:cs typeface="Times New Roman" panose="02020603050405020304" pitchFamily="18" charset="0"/>
                <a:sym typeface="Plus Jakarta Sans"/>
              </a:rPr>
              <a:t>Do your final study objectives directly serve as the logical, targeted solution to the gap you just identified?</a:t>
            </a:r>
            <a:endParaRPr sz="2800" dirty="0">
              <a:latin typeface="Times New Roman" panose="02020603050405020304" pitchFamily="18" charset="0"/>
              <a:cs typeface="Times New Roman" panose="02020603050405020304" pitchFamily="18" charset="0"/>
            </a:endParaRPr>
          </a:p>
        </p:txBody>
      </p:sp>
      <p:sp>
        <p:nvSpPr>
          <p:cNvPr id="175" name="Google Shape;175;p17"/>
          <p:cNvSpPr txBox="1"/>
          <p:nvPr/>
        </p:nvSpPr>
        <p:spPr>
          <a:xfrm>
            <a:off x="762000" y="571501"/>
            <a:ext cx="11201400" cy="438582"/>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850" b="1" i="0" u="none" strike="noStrike" cap="none">
                <a:solidFill>
                  <a:srgbClr val="0F172A"/>
                </a:solidFill>
                <a:latin typeface="Playfair Display"/>
                <a:ea typeface="Playfair Display"/>
                <a:cs typeface="Playfair Display"/>
                <a:sym typeface="Playfair Display"/>
              </a:rPr>
              <a:t>Self-Assessing Your Introduction</a:t>
            </a:r>
            <a:endParaRPr/>
          </a:p>
        </p:txBody>
      </p:sp>
    </p:spTree>
    <p:extLst>
      <p:ext uri="{BB962C8B-B14F-4D97-AF65-F5344CB8AC3E}">
        <p14:creationId xmlns:p14="http://schemas.microsoft.com/office/powerpoint/2010/main" val="1227966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sz="3600" b="1" dirty="0" smtClean="0">
                <a:latin typeface="Times New Roman" panose="02020603050405020304" pitchFamily="18" charset="0"/>
                <a:cs typeface="Times New Roman" panose="02020603050405020304" pitchFamily="18" charset="0"/>
              </a:rPr>
              <a:t>Practical </a:t>
            </a:r>
            <a:r>
              <a:rPr lang="en-GB" sz="3600" b="1" dirty="0">
                <a:latin typeface="Times New Roman" panose="02020603050405020304" pitchFamily="18" charset="0"/>
                <a:cs typeface="Times New Roman" panose="02020603050405020304" pitchFamily="18" charset="0"/>
              </a:rPr>
              <a:t>Tips for a Final Polish</a:t>
            </a:r>
            <a:r>
              <a:rPr lang="en-GB" sz="4000" dirty="0"/>
              <a:t/>
            </a:r>
            <a:br>
              <a:rPr lang="en-GB" sz="4000" dirty="0"/>
            </a:br>
            <a:endParaRPr lang="en-GB" dirty="0"/>
          </a:p>
        </p:txBody>
      </p:sp>
      <p:sp>
        <p:nvSpPr>
          <p:cNvPr id="3" name="Content Placeholder 2"/>
          <p:cNvSpPr>
            <a:spLocks noGrp="1"/>
          </p:cNvSpPr>
          <p:nvPr>
            <p:ph idx="1"/>
          </p:nvPr>
        </p:nvSpPr>
        <p:spPr>
          <a:xfrm>
            <a:off x="609600" y="1219201"/>
            <a:ext cx="10972800" cy="4906963"/>
          </a:xfrm>
        </p:spPr>
        <p:txBody>
          <a:bodyPr/>
          <a:lstStyle/>
          <a:p>
            <a:pPr lvl="1">
              <a:lnSpc>
                <a:spcPct val="150000"/>
              </a:lnSpc>
              <a:buFont typeface="Wingdings" panose="05000000000000000000" pitchFamily="2" charset="2"/>
              <a:buChar char="§"/>
            </a:pPr>
            <a:r>
              <a:rPr lang="en-GB" b="1" dirty="0" smtClean="0">
                <a:latin typeface="Times New Roman" panose="02020603050405020304" pitchFamily="18" charset="0"/>
                <a:cs typeface="Times New Roman" panose="02020603050405020304" pitchFamily="18" charset="0"/>
              </a:rPr>
              <a:t>Reverse </a:t>
            </a:r>
            <a:r>
              <a:rPr lang="en-GB" b="1" dirty="0">
                <a:latin typeface="Times New Roman" panose="02020603050405020304" pitchFamily="18" charset="0"/>
                <a:cs typeface="Times New Roman" panose="02020603050405020304" pitchFamily="18" charset="0"/>
              </a:rPr>
              <a:t>Outlining:</a:t>
            </a:r>
            <a:r>
              <a:rPr lang="en-GB" dirty="0">
                <a:latin typeface="Times New Roman" panose="02020603050405020304" pitchFamily="18" charset="0"/>
                <a:cs typeface="Times New Roman" panose="02020603050405020304" pitchFamily="18" charset="0"/>
              </a:rPr>
              <a:t> Read your draft paragraph by paragraph to see if it naturally shrinks down from broad to specific. </a:t>
            </a:r>
            <a:endParaRPr lang="en-GB" sz="2400" dirty="0">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
            </a:pPr>
            <a:r>
              <a:rPr lang="en-GB" b="1" dirty="0" smtClean="0">
                <a:latin typeface="Times New Roman" panose="02020603050405020304" pitchFamily="18" charset="0"/>
                <a:cs typeface="Times New Roman" panose="02020603050405020304" pitchFamily="18" charset="0"/>
              </a:rPr>
              <a:t>The </a:t>
            </a:r>
            <a:r>
              <a:rPr lang="en-GB" b="1" dirty="0">
                <a:latin typeface="Times New Roman" panose="02020603050405020304" pitchFamily="18" charset="0"/>
                <a:cs typeface="Times New Roman" panose="02020603050405020304" pitchFamily="18" charset="0"/>
              </a:rPr>
              <a:t>"So What?" Drill:</a:t>
            </a:r>
            <a:r>
              <a:rPr lang="en-GB" dirty="0">
                <a:latin typeface="Times New Roman" panose="02020603050405020304" pitchFamily="18" charset="0"/>
                <a:cs typeface="Times New Roman" panose="02020603050405020304" pitchFamily="18" charset="0"/>
              </a:rPr>
              <a:t> Read every sentence and ask yourself why it matters. If it doesn't help build up your study's main goal, cut it. </a:t>
            </a:r>
            <a:endParaRPr lang="en-GB" sz="2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942016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pic>
        <p:nvPicPr>
          <p:cNvPr id="398" name="Google Shape;398;p34"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99" name="Google Shape;399;p34"/>
          <p:cNvSpPr txBox="1"/>
          <p:nvPr/>
        </p:nvSpPr>
        <p:spPr>
          <a:xfrm>
            <a:off x="762000" y="1600200"/>
            <a:ext cx="9582149" cy="1107996"/>
          </a:xfrm>
          <a:prstGeom prst="rect">
            <a:avLst/>
          </a:prstGeom>
          <a:noFill/>
          <a:ln>
            <a:noFill/>
          </a:ln>
        </p:spPr>
        <p:txBody>
          <a:bodyPr spcFirstLastPara="1" wrap="square" lIns="0" tIns="0" rIns="0" bIns="0" anchor="t" anchorCtr="0">
            <a:spAutoFit/>
          </a:bodyPr>
          <a:lstStyle/>
          <a:p>
            <a:pPr marL="285750" marR="0" lvl="0" indent="-285750" algn="l" rtl="0">
              <a:lnSpc>
                <a:spcPct val="150000"/>
              </a:lnSpc>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Show, Don't Just Tell:</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Instead of saying a problem is "important," provide the data that proves it.</a:t>
            </a:r>
            <a:endParaRPr sz="2800" dirty="0">
              <a:latin typeface="Times New Roman" panose="02020603050405020304" pitchFamily="18" charset="0"/>
              <a:cs typeface="Times New Roman" panose="02020603050405020304" pitchFamily="18" charset="0"/>
            </a:endParaRPr>
          </a:p>
        </p:txBody>
      </p:sp>
      <p:sp>
        <p:nvSpPr>
          <p:cNvPr id="400" name="Google Shape;400;p34"/>
          <p:cNvSpPr txBox="1"/>
          <p:nvPr/>
        </p:nvSpPr>
        <p:spPr>
          <a:xfrm>
            <a:off x="762000" y="3048126"/>
            <a:ext cx="9620251" cy="1107996"/>
          </a:xfrm>
          <a:prstGeom prst="rect">
            <a:avLst/>
          </a:prstGeom>
          <a:noFill/>
          <a:ln>
            <a:noFill/>
          </a:ln>
        </p:spPr>
        <p:txBody>
          <a:bodyPr spcFirstLastPara="1" wrap="square" lIns="0" tIns="0" rIns="0" bIns="0" anchor="t" anchorCtr="0">
            <a:spAutoFit/>
          </a:bodyPr>
          <a:lstStyle/>
          <a:p>
            <a:pPr marL="285750" marR="0" lvl="0" indent="-285750" algn="l" rtl="0">
              <a:lnSpc>
                <a:spcPct val="150000"/>
              </a:lnSpc>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Parallel Structure:</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Ensure that your list of objectives matches the order of gaps identified.</a:t>
            </a:r>
            <a:endParaRPr sz="2800" dirty="0">
              <a:latin typeface="Times New Roman" panose="02020603050405020304" pitchFamily="18" charset="0"/>
              <a:cs typeface="Times New Roman" panose="02020603050405020304" pitchFamily="18" charset="0"/>
            </a:endParaRPr>
          </a:p>
        </p:txBody>
      </p:sp>
      <p:sp>
        <p:nvSpPr>
          <p:cNvPr id="401" name="Google Shape;401;p34"/>
          <p:cNvSpPr txBox="1"/>
          <p:nvPr/>
        </p:nvSpPr>
        <p:spPr>
          <a:xfrm>
            <a:off x="762000" y="4348162"/>
            <a:ext cx="10414000" cy="1107996"/>
          </a:xfrm>
          <a:prstGeom prst="rect">
            <a:avLst/>
          </a:prstGeom>
          <a:noFill/>
          <a:ln>
            <a:noFill/>
          </a:ln>
        </p:spPr>
        <p:txBody>
          <a:bodyPr spcFirstLastPara="1" wrap="square" lIns="0" tIns="0" rIns="0" bIns="0" anchor="t" anchorCtr="0">
            <a:spAutoFit/>
          </a:bodyPr>
          <a:lstStyle/>
          <a:p>
            <a:pPr marL="285750" marR="0" lvl="0" indent="-285750" algn="l" rtl="0">
              <a:lnSpc>
                <a:spcPct val="150000"/>
              </a:lnSpc>
              <a:spcBef>
                <a:spcPts val="0"/>
              </a:spcBef>
              <a:spcAft>
                <a:spcPts val="0"/>
              </a:spcAft>
              <a:buFont typeface="Arial" panose="020B0604020202020204" pitchFamily="34" charset="0"/>
              <a:buChar char="•"/>
            </a:pPr>
            <a:r>
              <a:rPr lang="en-US" sz="2400" b="1" i="0" u="none" strike="noStrike" cap="none" dirty="0">
                <a:latin typeface="Times New Roman" panose="02020603050405020304" pitchFamily="18" charset="0"/>
                <a:ea typeface="Urbanist"/>
                <a:cs typeface="Times New Roman" panose="02020603050405020304" pitchFamily="18" charset="0"/>
                <a:sym typeface="Urbanist"/>
              </a:rPr>
              <a:t>The 'Hook':</a:t>
            </a:r>
            <a:r>
              <a:rPr lang="en-US" sz="2400" b="0" i="0" u="none" strike="noStrike" cap="none" dirty="0">
                <a:latin typeface="Times New Roman" panose="02020603050405020304" pitchFamily="18" charset="0"/>
                <a:ea typeface="Urbanist"/>
                <a:cs typeface="Times New Roman" panose="02020603050405020304" pitchFamily="18" charset="0"/>
                <a:sym typeface="Urbanist"/>
              </a:rPr>
              <a:t> Start with a strong first sentence that immediately signals the topic's gravity.</a:t>
            </a:r>
            <a:endParaRPr sz="2800" dirty="0">
              <a:latin typeface="Times New Roman" panose="02020603050405020304" pitchFamily="18" charset="0"/>
              <a:cs typeface="Times New Roman" panose="02020603050405020304" pitchFamily="18" charset="0"/>
            </a:endParaRPr>
          </a:p>
        </p:txBody>
      </p:sp>
      <p:sp>
        <p:nvSpPr>
          <p:cNvPr id="402" name="Google Shape;402;p34"/>
          <p:cNvSpPr txBox="1"/>
          <p:nvPr/>
        </p:nvSpPr>
        <p:spPr>
          <a:xfrm>
            <a:off x="762001" y="571502"/>
            <a:ext cx="11401425" cy="48577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3150" b="1" i="0" u="none" strike="noStrike" cap="none" dirty="0" smtClean="0">
                <a:latin typeface="Times New Roman" panose="02020603050405020304" pitchFamily="18" charset="0"/>
                <a:ea typeface="Urbanist"/>
                <a:cs typeface="Times New Roman" panose="02020603050405020304" pitchFamily="18" charset="0"/>
                <a:sym typeface="Urbanist"/>
              </a:rPr>
              <a:t>WRITING </a:t>
            </a:r>
            <a:r>
              <a:rPr lang="en-US" sz="3150" b="1" i="0" u="none" strike="noStrike" cap="none" dirty="0">
                <a:latin typeface="Times New Roman" panose="02020603050405020304" pitchFamily="18" charset="0"/>
                <a:ea typeface="Urbanist"/>
                <a:cs typeface="Times New Roman" panose="02020603050405020304" pitchFamily="18" charset="0"/>
                <a:sym typeface="Urbanist"/>
              </a:rPr>
              <a:t>TIPS</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6914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r>
              <a:rPr lang="en-GB" sz="3100" b="1" dirty="0" smtClean="0">
                <a:latin typeface="Times New Roman" panose="02020603050405020304" pitchFamily="18" charset="0"/>
                <a:cs typeface="Times New Roman" panose="02020603050405020304" pitchFamily="18" charset="0"/>
              </a:rPr>
              <a:t> Simple </a:t>
            </a:r>
            <a:r>
              <a:rPr lang="en-GB" sz="3100" b="1" dirty="0">
                <a:latin typeface="Times New Roman" panose="02020603050405020304" pitchFamily="18" charset="0"/>
                <a:cs typeface="Times New Roman" panose="02020603050405020304" pitchFamily="18" charset="0"/>
              </a:rPr>
              <a:t>Quality Checklist</a:t>
            </a:r>
            <a:r>
              <a:rPr lang="en-GB" sz="2400" dirty="0"/>
              <a:t/>
            </a:r>
            <a:br>
              <a:rPr lang="en-GB" sz="2400" dirty="0"/>
            </a:br>
            <a:endParaRPr lang="en-GB" dirty="0"/>
          </a:p>
        </p:txBody>
      </p:sp>
      <p:sp>
        <p:nvSpPr>
          <p:cNvPr id="3" name="Content Placeholder 2"/>
          <p:cNvSpPr>
            <a:spLocks noGrp="1"/>
          </p:cNvSpPr>
          <p:nvPr>
            <p:ph idx="1"/>
          </p:nvPr>
        </p:nvSpPr>
        <p:spPr>
          <a:xfrm>
            <a:off x="609600" y="1219201"/>
            <a:ext cx="10972800" cy="4906963"/>
          </a:xfrm>
        </p:spPr>
        <p:txBody>
          <a:bodyPr/>
          <a:lstStyle/>
          <a:p>
            <a:pPr marL="0" lvl="0" indent="0">
              <a:lnSpc>
                <a:spcPct val="150000"/>
              </a:lnSpc>
              <a:buNone/>
            </a:pPr>
            <a:r>
              <a:rPr lang="en-GB" sz="2400" b="1" dirty="0">
                <a:latin typeface="Times New Roman" panose="02020603050405020304" pitchFamily="18" charset="0"/>
                <a:cs typeface="Times New Roman" panose="02020603050405020304" pitchFamily="18" charset="0"/>
              </a:rPr>
              <a:t>Simple Quality Checklist</a:t>
            </a:r>
            <a:endParaRPr lang="en-GB" sz="2400" dirty="0">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
            </a:pPr>
            <a:r>
              <a:rPr lang="en-GB" sz="2400" dirty="0">
                <a:latin typeface="Times New Roman" panose="02020603050405020304" pitchFamily="18" charset="0"/>
                <a:cs typeface="Times New Roman" panose="02020603050405020304" pitchFamily="18" charset="0"/>
              </a:rPr>
              <a:t>Does the first sentence hook the reader?</a:t>
            </a:r>
          </a:p>
          <a:p>
            <a:pPr lvl="1">
              <a:lnSpc>
                <a:spcPct val="150000"/>
              </a:lnSpc>
              <a:buFont typeface="Wingdings" panose="05000000000000000000" pitchFamily="2" charset="2"/>
              <a:buChar char="§"/>
            </a:pPr>
            <a:r>
              <a:rPr lang="en-GB" sz="2400" dirty="0">
                <a:latin typeface="Times New Roman" panose="02020603050405020304" pitchFamily="18" charset="0"/>
                <a:cs typeface="Times New Roman" panose="02020603050405020304" pitchFamily="18" charset="0"/>
              </a:rPr>
              <a:t>Is the missing gap clear and marked by words like "however" or "fails to address"? </a:t>
            </a:r>
          </a:p>
          <a:p>
            <a:pPr lvl="1">
              <a:lnSpc>
                <a:spcPct val="150000"/>
              </a:lnSpc>
              <a:buFont typeface="Wingdings" panose="05000000000000000000" pitchFamily="2" charset="2"/>
              <a:buChar char="§"/>
            </a:pPr>
            <a:r>
              <a:rPr lang="en-GB" sz="2400" dirty="0">
                <a:latin typeface="Times New Roman" panose="02020603050405020304" pitchFamily="18" charset="0"/>
                <a:cs typeface="Times New Roman" panose="02020603050405020304" pitchFamily="18" charset="0"/>
              </a:rPr>
              <a:t>Does your final study goal directly match and answer that missing gap? </a:t>
            </a:r>
          </a:p>
          <a:p>
            <a:pPr lvl="1">
              <a:lnSpc>
                <a:spcPct val="150000"/>
              </a:lnSpc>
              <a:buFont typeface="Wingdings" panose="05000000000000000000" pitchFamily="2" charset="2"/>
              <a:buChar char="§"/>
            </a:pPr>
            <a:r>
              <a:rPr lang="en-GB" sz="2400" dirty="0">
                <a:latin typeface="Times New Roman" panose="02020603050405020304" pitchFamily="18" charset="0"/>
                <a:cs typeface="Times New Roman" panose="02020603050405020304" pitchFamily="18" charset="0"/>
              </a:rPr>
              <a:t>Is the text free of unnecessary jargon and easy to read aloud? </a:t>
            </a:r>
          </a:p>
          <a:p>
            <a:pPr marL="0" indent="0">
              <a:buNone/>
            </a:pPr>
            <a:endParaRPr lang="en-GB" dirty="0"/>
          </a:p>
        </p:txBody>
      </p:sp>
    </p:spTree>
    <p:extLst>
      <p:ext uri="{BB962C8B-B14F-4D97-AF65-F5344CB8AC3E}">
        <p14:creationId xmlns:p14="http://schemas.microsoft.com/office/powerpoint/2010/main" val="2456519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r>
              <a:rPr lang="en-US" sz="2800" dirty="0">
                <a:latin typeface="Times New Roman" panose="02020603050405020304" pitchFamily="18" charset="0"/>
                <a:cs typeface="Times New Roman" panose="02020603050405020304" pitchFamily="18" charset="0"/>
                <a:sym typeface="Urbanist"/>
              </a:rPr>
              <a:t/>
            </a:r>
            <a:br>
              <a:rPr lang="en-US" sz="2800" dirty="0">
                <a:latin typeface="Times New Roman" panose="02020603050405020304" pitchFamily="18" charset="0"/>
                <a:cs typeface="Times New Roman" panose="02020603050405020304" pitchFamily="18" charset="0"/>
                <a:sym typeface="Urbanist"/>
              </a:rPr>
            </a:br>
            <a:r>
              <a:rPr lang="en-US" sz="2800" dirty="0" smtClean="0">
                <a:latin typeface="Times New Roman" panose="02020603050405020304" pitchFamily="18" charset="0"/>
                <a:cs typeface="Times New Roman" panose="02020603050405020304" pitchFamily="18" charset="0"/>
                <a:sym typeface="Urbanist"/>
              </a:rPr>
              <a:t>1. </a:t>
            </a:r>
            <a:r>
              <a:rPr lang="en-US" sz="2800" b="1" dirty="0" smtClean="0">
                <a:latin typeface="Times New Roman" panose="02020603050405020304" pitchFamily="18" charset="0"/>
                <a:ea typeface="Urbanist"/>
                <a:cs typeface="Times New Roman" panose="02020603050405020304" pitchFamily="18" charset="0"/>
                <a:sym typeface="Urbanist"/>
              </a:rPr>
              <a:t>SESSIO OBJECTIVES….</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GB"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2400" b="1" dirty="0" smtClean="0">
                <a:latin typeface="Times New Roman" panose="02020603050405020304" pitchFamily="18" charset="0"/>
                <a:ea typeface="Urbanist"/>
                <a:cs typeface="Times New Roman" panose="02020603050405020304" pitchFamily="18" charset="0"/>
                <a:sym typeface="Urbanist"/>
              </a:rPr>
              <a:t>Contextualize</a:t>
            </a:r>
            <a:r>
              <a:rPr lang="en-US" sz="2400" dirty="0" smtClean="0">
                <a:latin typeface="Times New Roman" panose="02020603050405020304" pitchFamily="18" charset="0"/>
                <a:cs typeface="Times New Roman" panose="02020603050405020304" pitchFamily="18" charset="0"/>
                <a:sym typeface="Urbanist"/>
              </a:rPr>
              <a:t>: </a:t>
            </a:r>
            <a:r>
              <a:rPr lang="en-US" sz="2400" dirty="0" smtClean="0">
                <a:latin typeface="Times New Roman" panose="02020603050405020304" pitchFamily="18" charset="0"/>
                <a:ea typeface="Urbanist"/>
                <a:cs typeface="Times New Roman" panose="02020603050405020304" pitchFamily="18" charset="0"/>
                <a:sym typeface="Urbanist"/>
              </a:rPr>
              <a:t>Master </a:t>
            </a:r>
            <a:r>
              <a:rPr lang="en-US" sz="2400" dirty="0">
                <a:latin typeface="Times New Roman" panose="02020603050405020304" pitchFamily="18" charset="0"/>
                <a:ea typeface="Urbanist"/>
                <a:cs typeface="Times New Roman" panose="02020603050405020304" pitchFamily="18" charset="0"/>
                <a:sym typeface="Urbanist"/>
              </a:rPr>
              <a:t>the art of setting a broad scientific stage for your research</a:t>
            </a:r>
            <a:r>
              <a:rPr lang="en-US" sz="2400" dirty="0" smtClean="0">
                <a:latin typeface="Times New Roman" panose="02020603050405020304" pitchFamily="18" charset="0"/>
                <a:ea typeface="Urbanist"/>
                <a:cs typeface="Times New Roman" panose="02020603050405020304" pitchFamily="18" charset="0"/>
                <a:sym typeface="Urbanist"/>
              </a:rPr>
              <a:t>. </a:t>
            </a:r>
          </a:p>
          <a:p>
            <a:pPr marL="0" indent="0" algn="just">
              <a:buNone/>
            </a:pPr>
            <a:r>
              <a:rPr lang="en-US" sz="2400" b="1" dirty="0">
                <a:latin typeface="Times New Roman" panose="02020603050405020304" pitchFamily="18" charset="0"/>
                <a:ea typeface="Urbanist"/>
                <a:cs typeface="Times New Roman" panose="02020603050405020304" pitchFamily="18" charset="0"/>
                <a:sym typeface="Urbanist"/>
              </a:rPr>
              <a:t>Identify </a:t>
            </a:r>
            <a:r>
              <a:rPr lang="en-US" sz="2400" b="1" dirty="0" smtClean="0">
                <a:latin typeface="Times New Roman" panose="02020603050405020304" pitchFamily="18" charset="0"/>
                <a:ea typeface="Urbanist"/>
                <a:cs typeface="Times New Roman" panose="02020603050405020304" pitchFamily="18" charset="0"/>
                <a:sym typeface="Urbanist"/>
              </a:rPr>
              <a:t>Gaps</a:t>
            </a:r>
            <a:r>
              <a:rPr lang="en-US" sz="2400" dirty="0" smtClean="0">
                <a:latin typeface="Times New Roman" panose="02020603050405020304" pitchFamily="18" charset="0"/>
                <a:ea typeface="Urbanist"/>
                <a:cs typeface="Times New Roman" panose="02020603050405020304" pitchFamily="18" charset="0"/>
                <a:sym typeface="Urbanist"/>
              </a:rPr>
              <a:t>: Learn </a:t>
            </a:r>
            <a:r>
              <a:rPr lang="en-US" sz="2400" dirty="0">
                <a:latin typeface="Times New Roman" panose="02020603050405020304" pitchFamily="18" charset="0"/>
                <a:ea typeface="Urbanist"/>
                <a:cs typeface="Times New Roman" panose="02020603050405020304" pitchFamily="18" charset="0"/>
                <a:sym typeface="Urbanist"/>
              </a:rPr>
              <a:t>to pinpoint and justify exactly what is missing in current </a:t>
            </a:r>
            <a:r>
              <a:rPr lang="en-US" sz="2400" dirty="0" smtClean="0">
                <a:latin typeface="Times New Roman" panose="02020603050405020304" pitchFamily="18" charset="0"/>
                <a:ea typeface="Urbanist"/>
                <a:cs typeface="Times New Roman" panose="02020603050405020304" pitchFamily="18" charset="0"/>
                <a:sym typeface="Urbanist"/>
              </a:rPr>
              <a:t>knowledge</a:t>
            </a:r>
          </a:p>
          <a:p>
            <a:pPr marL="0" indent="0" algn="just">
              <a:buNone/>
            </a:pPr>
            <a:r>
              <a:rPr lang="en-US" sz="2400" b="1" dirty="0" smtClean="0">
                <a:latin typeface="Times New Roman" panose="02020603050405020304" pitchFamily="18" charset="0"/>
                <a:ea typeface="Urbanist"/>
                <a:cs typeface="Times New Roman" panose="02020603050405020304" pitchFamily="18" charset="0"/>
                <a:sym typeface="Urbanist"/>
              </a:rPr>
              <a:t>Narrate</a:t>
            </a:r>
            <a:r>
              <a:rPr lang="en-US" sz="2400" dirty="0" smtClean="0">
                <a:latin typeface="Times New Roman" panose="02020603050405020304" pitchFamily="18" charset="0"/>
                <a:ea typeface="Urbanist"/>
                <a:cs typeface="Times New Roman" panose="02020603050405020304" pitchFamily="18" charset="0"/>
                <a:sym typeface="Urbanist"/>
              </a:rPr>
              <a:t>: Develop </a:t>
            </a:r>
            <a:r>
              <a:rPr lang="en-US" sz="2400" dirty="0">
                <a:latin typeface="Times New Roman" panose="02020603050405020304" pitchFamily="18" charset="0"/>
                <a:ea typeface="Urbanist"/>
                <a:cs typeface="Times New Roman" panose="02020603050405020304" pitchFamily="18" charset="0"/>
                <a:sym typeface="Urbanist"/>
              </a:rPr>
              <a:t>a coherent story that bridges theory and investigation</a:t>
            </a:r>
            <a:r>
              <a:rPr lang="en-US" sz="2400" dirty="0" smtClean="0">
                <a:latin typeface="Times New Roman" panose="02020603050405020304" pitchFamily="18" charset="0"/>
                <a:ea typeface="Urbanist"/>
                <a:cs typeface="Times New Roman" panose="02020603050405020304" pitchFamily="18" charset="0"/>
                <a:sym typeface="Urbanist"/>
              </a:rPr>
              <a:t>.</a:t>
            </a:r>
          </a:p>
          <a:p>
            <a:pPr marL="0" lvl="0" indent="0" algn="just">
              <a:buNone/>
            </a:pPr>
            <a:r>
              <a:rPr lang="en-US" sz="2400" b="1" dirty="0" smtClean="0">
                <a:latin typeface="Times New Roman" panose="02020603050405020304" pitchFamily="18" charset="0"/>
                <a:ea typeface="Urbanist"/>
                <a:cs typeface="Times New Roman" panose="02020603050405020304" pitchFamily="18" charset="0"/>
                <a:sym typeface="Urbanist"/>
              </a:rPr>
              <a:t>Refine</a:t>
            </a:r>
            <a:r>
              <a:rPr lang="en-US" sz="2400" dirty="0" smtClean="0">
                <a:latin typeface="Times New Roman" panose="02020603050405020304" pitchFamily="18" charset="0"/>
                <a:cs typeface="Times New Roman" panose="02020603050405020304" pitchFamily="18" charset="0"/>
                <a:sym typeface="Urbanist"/>
              </a:rPr>
              <a:t>: </a:t>
            </a:r>
            <a:r>
              <a:rPr lang="en-US" sz="2400" dirty="0" smtClean="0">
                <a:latin typeface="Times New Roman" panose="02020603050405020304" pitchFamily="18" charset="0"/>
                <a:ea typeface="Urbanist"/>
                <a:cs typeface="Times New Roman" panose="02020603050405020304" pitchFamily="18" charset="0"/>
                <a:sym typeface="Urbanist"/>
              </a:rPr>
              <a:t>Apply </a:t>
            </a:r>
            <a:r>
              <a:rPr lang="en-US" sz="2400" dirty="0">
                <a:latin typeface="Times New Roman" panose="02020603050405020304" pitchFamily="18" charset="0"/>
                <a:ea typeface="Urbanist"/>
                <a:cs typeface="Times New Roman" panose="02020603050405020304" pitchFamily="18" charset="0"/>
                <a:sym typeface="Urbanist"/>
              </a:rPr>
              <a:t>revision strategies and checklists for maximum engagement.</a:t>
            </a:r>
            <a:endParaRPr lang="en-US" sz="2400" dirty="0">
              <a:latin typeface="Times New Roman" panose="02020603050405020304" pitchFamily="18" charset="0"/>
              <a:cs typeface="Times New Roman" panose="02020603050405020304" pitchFamily="18" charset="0"/>
            </a:endParaRPr>
          </a:p>
          <a:p>
            <a:pPr marL="0" lvl="0" indent="0">
              <a:buNone/>
            </a:pPr>
            <a:endParaRPr lang="en-US" dirty="0"/>
          </a:p>
          <a:p>
            <a:endParaRPr lang="en-GB" dirty="0"/>
          </a:p>
        </p:txBody>
      </p:sp>
    </p:spTree>
    <p:extLst>
      <p:ext uri="{BB962C8B-B14F-4D97-AF65-F5344CB8AC3E}">
        <p14:creationId xmlns:p14="http://schemas.microsoft.com/office/powerpoint/2010/main" val="3032971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fontScale="90000"/>
          </a:bodyPr>
          <a:lstStyle/>
          <a:p>
            <a:pPr lvl="0"/>
            <a:r>
              <a:rPr lang="en-US" sz="3600" b="1" dirty="0" smtClean="0">
                <a:solidFill>
                  <a:srgbClr val="0F172A"/>
                </a:solidFill>
                <a:latin typeface="Plus Jakarta Sans"/>
                <a:ea typeface="Plus Jakarta Sans"/>
                <a:cs typeface="Plus Jakarta Sans"/>
                <a:sym typeface="Plus Jakarta Sans"/>
              </a:rPr>
              <a:t/>
            </a:r>
            <a:br>
              <a:rPr lang="en-US" sz="3600" b="1" dirty="0" smtClean="0">
                <a:solidFill>
                  <a:srgbClr val="0F172A"/>
                </a:solidFill>
                <a:latin typeface="Plus Jakarta Sans"/>
                <a:ea typeface="Plus Jakarta Sans"/>
                <a:cs typeface="Plus Jakarta Sans"/>
                <a:sym typeface="Plus Jakarta Sans"/>
              </a:rPr>
            </a:br>
            <a:r>
              <a:rPr lang="en-US" sz="3600" b="1" dirty="0" smtClean="0">
                <a:solidFill>
                  <a:srgbClr val="0F172A"/>
                </a:solidFill>
                <a:latin typeface="Plus Jakarta Sans"/>
                <a:ea typeface="Plus Jakarta Sans"/>
                <a:cs typeface="Plus Jakarta Sans"/>
                <a:sym typeface="Plus Jakarta Sans"/>
              </a:rPr>
              <a:t>AI </a:t>
            </a:r>
            <a:r>
              <a:rPr lang="en-US" sz="3600" b="1" dirty="0">
                <a:solidFill>
                  <a:srgbClr val="0F172A"/>
                </a:solidFill>
                <a:latin typeface="Plus Jakarta Sans"/>
                <a:ea typeface="Plus Jakarta Sans"/>
                <a:cs typeface="Plus Jakarta Sans"/>
                <a:sym typeface="Plus Jakarta Sans"/>
              </a:rPr>
              <a:t>in Medical </a:t>
            </a:r>
            <a:r>
              <a:rPr lang="en-US" sz="3600" b="1" dirty="0" smtClean="0">
                <a:solidFill>
                  <a:srgbClr val="0F172A"/>
                </a:solidFill>
                <a:latin typeface="Plus Jakarta Sans"/>
                <a:ea typeface="Plus Jakarta Sans"/>
                <a:cs typeface="Plus Jakarta Sans"/>
                <a:sym typeface="Plus Jakarta Sans"/>
              </a:rPr>
              <a:t>Diagnosis: Exercise</a:t>
            </a:r>
            <a:r>
              <a:rPr lang="en-US" b="1" dirty="0">
                <a:solidFill>
                  <a:srgbClr val="0F172A"/>
                </a:solidFill>
                <a:latin typeface="Plus Jakarta Sans"/>
                <a:ea typeface="Plus Jakarta Sans"/>
                <a:cs typeface="Plus Jakarta Sans"/>
                <a:sym typeface="Plus Jakarta Sans"/>
              </a:rPr>
              <a:t/>
            </a:r>
            <a:br>
              <a:rPr lang="en-US" b="1" dirty="0">
                <a:solidFill>
                  <a:srgbClr val="0F172A"/>
                </a:solidFill>
                <a:latin typeface="Plus Jakarta Sans"/>
                <a:ea typeface="Plus Jakarta Sans"/>
                <a:cs typeface="Plus Jakarta Sans"/>
                <a:sym typeface="Plus Jakarta Sans"/>
              </a:rPr>
            </a:br>
            <a:endParaRPr lang="en-GB" dirty="0"/>
          </a:p>
        </p:txBody>
      </p:sp>
      <p:sp>
        <p:nvSpPr>
          <p:cNvPr id="3" name="Content Placeholder 2"/>
          <p:cNvSpPr>
            <a:spLocks noGrp="1"/>
          </p:cNvSpPr>
          <p:nvPr>
            <p:ph idx="1"/>
          </p:nvPr>
        </p:nvSpPr>
        <p:spPr>
          <a:xfrm>
            <a:off x="508000" y="990600"/>
            <a:ext cx="11480800" cy="5715000"/>
          </a:xfrm>
        </p:spPr>
        <p:txBody>
          <a:bodyPr>
            <a:normAutofit fontScale="92500"/>
          </a:bodyPr>
          <a:lstStyle/>
          <a:p>
            <a:pPr marL="0" indent="0" algn="just">
              <a:buNone/>
            </a:pPr>
            <a:r>
              <a:rPr lang="en-US" sz="22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RESEARCH NARRATIVE </a:t>
            </a:r>
            <a:endParaRPr lang="en-US" sz="22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endParaRPr>
          </a:p>
          <a:p>
            <a:pPr algn="just"/>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Artificial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intelligence (AI) has the potential to revolutionize medical diagnosis by enabling faster and more accurate disease detection. While existing AI models have demonstrated success in specific areas, such as skin cancer detection, many lack robustness when applied to less-studied </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conditions.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For example, </a:t>
            </a:r>
            <a:r>
              <a:rPr lang="en-US" sz="2400"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pulmonary hypertension</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 a life-threatening condition that often goes undiagnosed until it is advanced, presents unique challenges for AI models due to it being uncommon and having subtle early symptoms</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  </a:t>
            </a:r>
          </a:p>
          <a:p>
            <a:pPr marL="0" lvl="0" indent="0" algn="just">
              <a:buNone/>
            </a:pPr>
            <a:endParaRPr lang="en-US" sz="1600" dirty="0" smtClean="0">
              <a:latin typeface="Times New Roman" panose="02020603050405020304" pitchFamily="18" charset="0"/>
              <a:ea typeface="Inter" panose="02000503000000020004"/>
              <a:cs typeface="Times New Roman" panose="02020603050405020304" pitchFamily="18" charset="0"/>
              <a:sym typeface="Inter" panose="02000503000000020004"/>
            </a:endParaRPr>
          </a:p>
          <a:p>
            <a:pPr algn="just"/>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This study addresses this gap by developing a </a:t>
            </a:r>
            <a:r>
              <a:rPr lang="en-US" sz="2400"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novel AI framework</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 tailored to the early detection of pulmonary hypertension. By integrating clinical and imaging data, the proposed method aims to improve diagnostic accuracy, offering a valuable tool for clinicians and potentially improving patient outcomes.</a:t>
            </a:r>
          </a:p>
          <a:p>
            <a:pPr lvl="0"/>
            <a:endParaRPr lang="en-US" sz="1800" dirty="0">
              <a:solidFill>
                <a:srgbClr val="334155"/>
              </a:solidFill>
              <a:latin typeface="Inter" panose="02000503000000020004"/>
              <a:ea typeface="Inter" panose="02000503000000020004"/>
              <a:cs typeface="Inter" panose="02000503000000020004"/>
              <a:sym typeface="Inter" panose="02000503000000020004"/>
            </a:endParaRPr>
          </a:p>
          <a:p>
            <a:endParaRPr lang="en-GB" sz="1800" dirty="0"/>
          </a:p>
        </p:txBody>
      </p:sp>
    </p:spTree>
    <p:extLst>
      <p:ext uri="{BB962C8B-B14F-4D97-AF65-F5344CB8AC3E}">
        <p14:creationId xmlns:p14="http://schemas.microsoft.com/office/powerpoint/2010/main" val="1822869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RESEARCH </a:t>
            </a:r>
            <a:r>
              <a:rPr lang="en-US" sz="24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NARRATIVE…</a:t>
            </a:r>
            <a:endParaRPr lang="en-GB" sz="2400" dirty="0"/>
          </a:p>
        </p:txBody>
      </p:sp>
      <p:sp>
        <p:nvSpPr>
          <p:cNvPr id="3" name="Content Placeholder 2"/>
          <p:cNvSpPr>
            <a:spLocks noGrp="1"/>
          </p:cNvSpPr>
          <p:nvPr>
            <p:ph idx="1"/>
          </p:nvPr>
        </p:nvSpPr>
        <p:spPr/>
        <p:txBody>
          <a:bodyPr>
            <a:normAutofit/>
          </a:bodyPr>
          <a:lstStyle/>
          <a:p>
            <a:pPr marL="0" indent="0" algn="just">
              <a:buNone/>
            </a:pPr>
            <a:r>
              <a:rPr lang="en-US" sz="20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METHODOLOGY: WHY THIS </a:t>
            </a:r>
            <a:r>
              <a:rPr lang="en-US" sz="20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WORKS</a:t>
            </a:r>
          </a:p>
          <a:p>
            <a:pPr lvl="0" algn="just"/>
            <a:r>
              <a:rPr lang="en-US" sz="24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Establishes </a:t>
            </a:r>
            <a:r>
              <a:rPr lang="en-US" sz="24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Core </a:t>
            </a:r>
            <a:r>
              <a:rPr lang="en-US" sz="24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Importance:</a:t>
            </a:r>
            <a:r>
              <a:rPr lang="en-US" sz="2400" b="1" dirty="0" smtClean="0">
                <a:latin typeface="Times New Roman" panose="02020603050405020304" pitchFamily="18" charset="0"/>
                <a:ea typeface="Inter" panose="02000503000000020004"/>
                <a:cs typeface="Times New Roman" panose="02020603050405020304" pitchFamily="18" charset="0"/>
                <a:sym typeface="Inter" panose="02000503000000020004"/>
              </a:rPr>
              <a:t>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Clearly frames the global potential of artificial intelligence in advancing speed and reliability in clinical settings</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 </a:t>
            </a:r>
          </a:p>
          <a:p>
            <a:pPr lvl="0" algn="just"/>
            <a:r>
              <a:rPr lang="en-US" sz="24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Focuses the </a:t>
            </a:r>
            <a:r>
              <a:rPr lang="en-US" sz="24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Scope: </a:t>
            </a:r>
            <a:r>
              <a:rPr lang="en-US" sz="2400" b="1" dirty="0" smtClean="0">
                <a:latin typeface="Times New Roman" panose="02020603050405020304" pitchFamily="18" charset="0"/>
                <a:ea typeface="Inter" panose="02000503000000020004"/>
                <a:cs typeface="Times New Roman" panose="02020603050405020304" pitchFamily="18" charset="0"/>
                <a:sym typeface="Inter" panose="02000503000000020004"/>
              </a:rPr>
              <a:t>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Narrows down the broad field of AI into a specific, high-risk, and significantly underexplored diagnostic </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challenge. </a:t>
            </a:r>
          </a:p>
          <a:p>
            <a:pPr algn="just"/>
            <a:r>
              <a:rPr lang="en-US" sz="2400" b="1" dirty="0">
                <a:latin typeface="Times New Roman" panose="02020603050405020304" pitchFamily="18" charset="0"/>
                <a:ea typeface="Inter SemiBold" panose="02000503000000020004"/>
                <a:cs typeface="Times New Roman" panose="02020603050405020304" pitchFamily="18" charset="0"/>
                <a:sym typeface="Inter SemiBold" panose="02000503000000020004"/>
              </a:rPr>
              <a:t>Links Aims to Real-World </a:t>
            </a:r>
            <a:r>
              <a:rPr lang="en-US" sz="2400" b="1" dirty="0" smtClean="0">
                <a:latin typeface="Times New Roman" panose="02020603050405020304" pitchFamily="18" charset="0"/>
                <a:ea typeface="Inter SemiBold" panose="02000503000000020004"/>
                <a:cs typeface="Times New Roman" panose="02020603050405020304" pitchFamily="18" charset="0"/>
                <a:sym typeface="Inter SemiBold" panose="02000503000000020004"/>
              </a:rPr>
              <a:t>Value: </a:t>
            </a:r>
            <a:r>
              <a:rPr lang="en-US" sz="2400" b="1" dirty="0" smtClean="0">
                <a:latin typeface="Times New Roman" panose="02020603050405020304" pitchFamily="18" charset="0"/>
                <a:ea typeface="Inter" panose="02000503000000020004"/>
                <a:cs typeface="Times New Roman" panose="02020603050405020304" pitchFamily="18" charset="0"/>
                <a:sym typeface="Inter" panose="02000503000000020004"/>
              </a:rPr>
              <a:t>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D</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irectly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ties the clinical model's core development and </a:t>
            </a:r>
            <a:r>
              <a:rPr lang="en-US" sz="2400" dirty="0" smtClean="0">
                <a:latin typeface="Times New Roman" panose="02020603050405020304" pitchFamily="18" charset="0"/>
                <a:ea typeface="Inter" panose="02000503000000020004"/>
                <a:cs typeface="Times New Roman" panose="02020603050405020304" pitchFamily="18" charset="0"/>
                <a:sym typeface="Inter" panose="02000503000000020004"/>
              </a:rPr>
              <a:t>technological parameters </a:t>
            </a:r>
            <a:r>
              <a:rPr lang="en-US" sz="2400" dirty="0">
                <a:latin typeface="Times New Roman" panose="02020603050405020304" pitchFamily="18" charset="0"/>
                <a:ea typeface="Inter" panose="02000503000000020004"/>
                <a:cs typeface="Times New Roman" panose="02020603050405020304" pitchFamily="18" charset="0"/>
                <a:sym typeface="Inter" panose="02000503000000020004"/>
              </a:rPr>
              <a:t>back to solving a practical, patient-centric life safety issue.</a:t>
            </a:r>
          </a:p>
          <a:p>
            <a:pPr lvl="0"/>
            <a:endParaRPr lang="en-US" dirty="0">
              <a:solidFill>
                <a:srgbClr val="334155"/>
              </a:solidFill>
              <a:latin typeface="Inter" panose="02000503000000020004"/>
              <a:ea typeface="Inter" panose="02000503000000020004"/>
              <a:cs typeface="Inter" panose="02000503000000020004"/>
              <a:sym typeface="Inter" panose="02000503000000020004"/>
            </a:endParaRPr>
          </a:p>
          <a:p>
            <a:endParaRPr lang="en-GB" dirty="0"/>
          </a:p>
        </p:txBody>
      </p:sp>
    </p:spTree>
    <p:extLst>
      <p:ext uri="{BB962C8B-B14F-4D97-AF65-F5344CB8AC3E}">
        <p14:creationId xmlns:p14="http://schemas.microsoft.com/office/powerpoint/2010/main" val="50716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r>
              <a:rPr lang="en-US" sz="5400" dirty="0" smtClean="0">
                <a:latin typeface="Times New Roman" panose="02020603050405020304" pitchFamily="18" charset="0"/>
                <a:cs typeface="Times New Roman" panose="02020603050405020304" pitchFamily="18" charset="0"/>
              </a:rPr>
              <a:t>Thanks!</a:t>
            </a:r>
            <a:r>
              <a:rPr lang="en-US" sz="9600" dirty="0" smtClean="0"/>
              <a:t> </a:t>
            </a:r>
            <a:endParaRPr lang="en-GB" sz="9600" dirty="0"/>
          </a:p>
        </p:txBody>
      </p:sp>
    </p:spTree>
    <p:extLst>
      <p:ext uri="{BB962C8B-B14F-4D97-AF65-F5344CB8AC3E}">
        <p14:creationId xmlns:p14="http://schemas.microsoft.com/office/powerpoint/2010/main" val="1689872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3600" b="1" dirty="0" smtClean="0"/>
              <a:t>2. What </a:t>
            </a:r>
            <a:r>
              <a:rPr lang="en-GB" sz="3600" b="1" dirty="0"/>
              <a:t>is a </a:t>
            </a:r>
            <a:r>
              <a:rPr lang="en-GB" sz="3600" b="1" dirty="0" smtClean="0"/>
              <a:t>Research Paper </a:t>
            </a:r>
            <a:r>
              <a:rPr lang="en-GB" sz="3600" b="1" dirty="0"/>
              <a:t>Introduction?</a:t>
            </a:r>
            <a:r>
              <a:rPr lang="en-GB" sz="4000" dirty="0"/>
              <a:t/>
            </a:r>
            <a:br>
              <a:rPr lang="en-GB" sz="4000" dirty="0"/>
            </a:br>
            <a:endParaRPr lang="en-GB" dirty="0"/>
          </a:p>
        </p:txBody>
      </p:sp>
      <p:sp>
        <p:nvSpPr>
          <p:cNvPr id="3" name="Content Placeholder 2"/>
          <p:cNvSpPr>
            <a:spLocks noGrp="1"/>
          </p:cNvSpPr>
          <p:nvPr>
            <p:ph idx="1"/>
          </p:nvPr>
        </p:nvSpPr>
        <p:spPr>
          <a:xfrm>
            <a:off x="609600" y="1219201"/>
            <a:ext cx="10972800" cy="4906963"/>
          </a:xfrm>
        </p:spPr>
        <p:txBody>
          <a:bodyPr/>
          <a:lstStyle/>
          <a:p>
            <a:pPr lvl="1"/>
            <a:r>
              <a:rPr lang="en-GB" dirty="0" smtClean="0">
                <a:solidFill>
                  <a:schemeClr val="accent2"/>
                </a:solidFill>
              </a:rPr>
              <a:t>It </a:t>
            </a:r>
            <a:r>
              <a:rPr lang="en-GB" dirty="0">
                <a:solidFill>
                  <a:schemeClr val="accent2"/>
                </a:solidFill>
              </a:rPr>
              <a:t>is the "glue" that binds all your facts together into a coherent story. </a:t>
            </a:r>
            <a:endParaRPr lang="en-GB" sz="2400" dirty="0">
              <a:solidFill>
                <a:schemeClr val="accent2"/>
              </a:solidFill>
            </a:endParaRPr>
          </a:p>
          <a:p>
            <a:pPr lvl="1"/>
            <a:r>
              <a:rPr lang="en-GB" dirty="0">
                <a:solidFill>
                  <a:schemeClr val="accent2"/>
                </a:solidFill>
              </a:rPr>
              <a:t>It explains the background, proves your time is worth it, and connects past work to your current goals. </a:t>
            </a:r>
            <a:endParaRPr lang="en-GB" sz="2400" dirty="0">
              <a:solidFill>
                <a:schemeClr val="accent2"/>
              </a:solidFill>
            </a:endParaRPr>
          </a:p>
          <a:p>
            <a:endParaRPr lang="en-GB" dirty="0"/>
          </a:p>
        </p:txBody>
      </p:sp>
    </p:spTree>
    <p:extLst>
      <p:ext uri="{BB962C8B-B14F-4D97-AF65-F5344CB8AC3E}">
        <p14:creationId xmlns:p14="http://schemas.microsoft.com/office/powerpoint/2010/main" val="94247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Writing sections of a Scientific Paper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marL="0" indent="0">
              <a:buNone/>
            </a:pPr>
            <a:r>
              <a:rPr lang="en-US" sz="3200" b="1" i="1" dirty="0" smtClean="0">
                <a:latin typeface="Times New Roman" panose="02020603050405020304" pitchFamily="18" charset="0"/>
                <a:cs typeface="Times New Roman" panose="02020603050405020304" pitchFamily="18" charset="0"/>
              </a:rPr>
              <a:t>Writing the Introduction</a:t>
            </a:r>
            <a:endParaRPr lang="en-US" sz="3200" b="1" i="1"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Should reflect on why you started the study</a:t>
            </a:r>
          </a:p>
          <a:p>
            <a:r>
              <a:rPr lang="en-US" dirty="0" smtClean="0">
                <a:latin typeface="Times New Roman" panose="02020603050405020304" pitchFamily="18" charset="0"/>
                <a:cs typeface="Times New Roman" panose="02020603050405020304" pitchFamily="18" charset="0"/>
              </a:rPr>
              <a:t>Begin by reviewing background information</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Enable the reader understand the study’s objective and its significance</a:t>
            </a:r>
          </a:p>
          <a:p>
            <a:r>
              <a:rPr lang="en-US" dirty="0" smtClean="0">
                <a:latin typeface="Times New Roman" panose="02020603050405020304" pitchFamily="18" charset="0"/>
                <a:cs typeface="Times New Roman" panose="02020603050405020304" pitchFamily="18" charset="0"/>
              </a:rPr>
              <a:t>Most ideas in the introduction section come from the literature</a:t>
            </a:r>
          </a:p>
          <a:p>
            <a:r>
              <a:rPr lang="en-US" dirty="0" smtClean="0">
                <a:latin typeface="Times New Roman" panose="02020603050405020304" pitchFamily="18" charset="0"/>
                <a:cs typeface="Times New Roman" panose="02020603050405020304" pitchFamily="18" charset="0"/>
              </a:rPr>
              <a:t>Information sources must be referenced</a:t>
            </a:r>
          </a:p>
          <a:p>
            <a:r>
              <a:rPr lang="en-US" dirty="0" smtClean="0">
                <a:latin typeface="Times New Roman" panose="02020603050405020304" pitchFamily="18" charset="0"/>
                <a:cs typeface="Times New Roman" panose="02020603050405020304" pitchFamily="18" charset="0"/>
              </a:rPr>
              <a:t>The Vancouver referencing style is recommended for Bio-medical Sciences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2714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Writing sections of a Scientific Paper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marL="0" indent="0">
              <a:buNone/>
            </a:pPr>
            <a:r>
              <a:rPr lang="en-US" sz="3200" b="1" i="1" dirty="0" smtClean="0">
                <a:latin typeface="Times New Roman" panose="02020603050405020304" pitchFamily="18" charset="0"/>
                <a:cs typeface="Times New Roman" panose="02020603050405020304" pitchFamily="18" charset="0"/>
              </a:rPr>
              <a:t>Structure of the Introduction</a:t>
            </a:r>
          </a:p>
          <a:p>
            <a:r>
              <a:rPr lang="en-US" dirty="0" smtClean="0">
                <a:latin typeface="Times New Roman" panose="02020603050405020304" pitchFamily="18" charset="0"/>
                <a:cs typeface="Times New Roman" panose="02020603050405020304" pitchFamily="18" charset="0"/>
              </a:rPr>
              <a:t>Introduction usually consists of unstructured, free flowing text</a:t>
            </a:r>
          </a:p>
          <a:p>
            <a:r>
              <a:rPr lang="en-US" dirty="0" smtClean="0">
                <a:latin typeface="Times New Roman" panose="02020603050405020304" pitchFamily="18" charset="0"/>
                <a:cs typeface="Times New Roman" panose="02020603050405020304" pitchFamily="18" charset="0"/>
              </a:rPr>
              <a:t>Good to keep in mind the following:</a:t>
            </a:r>
          </a:p>
          <a:p>
            <a:pPr lvl="1"/>
            <a:r>
              <a:rPr lang="en-US" sz="2800" dirty="0" smtClean="0">
                <a:latin typeface="Times New Roman" panose="02020603050405020304" pitchFamily="18" charset="0"/>
                <a:cs typeface="Times New Roman" panose="02020603050405020304" pitchFamily="18" charset="0"/>
              </a:rPr>
              <a:t>Should not be long – limit to two double spaced pages</a:t>
            </a:r>
          </a:p>
          <a:p>
            <a:pPr lvl="1"/>
            <a:r>
              <a:rPr lang="en-US" sz="2800" dirty="0" smtClean="0">
                <a:latin typeface="Times New Roman" panose="02020603050405020304" pitchFamily="18" charset="0"/>
                <a:cs typeface="Times New Roman" panose="02020603050405020304" pitchFamily="18" charset="0"/>
              </a:rPr>
              <a:t>Should not contain exhaustive historical review</a:t>
            </a:r>
          </a:p>
          <a:p>
            <a:pPr lvl="1"/>
            <a:r>
              <a:rPr lang="en-US" sz="2800" dirty="0" smtClean="0">
                <a:latin typeface="Times New Roman" panose="02020603050405020304" pitchFamily="18" charset="0"/>
                <a:cs typeface="Times New Roman" panose="02020603050405020304" pitchFamily="18" charset="0"/>
              </a:rPr>
              <a:t>Should outline objective of the study  </a:t>
            </a:r>
          </a:p>
          <a:p>
            <a:pPr lvl="1"/>
            <a:r>
              <a:rPr lang="en-US" sz="2800" dirty="0" smtClean="0">
                <a:latin typeface="Times New Roman" panose="02020603050405020304" pitchFamily="18" charset="0"/>
                <a:cs typeface="Times New Roman" panose="02020603050405020304" pitchFamily="18" charset="0"/>
              </a:rPr>
              <a:t>Write in past tense when referring to your study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9645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latin typeface="Times New Roman" panose="02020603050405020304" pitchFamily="18" charset="0"/>
                <a:cs typeface="Times New Roman" panose="02020603050405020304" pitchFamily="18" charset="0"/>
              </a:rPr>
              <a:t>3. Why </a:t>
            </a:r>
            <a:r>
              <a:rPr lang="en-GB" sz="3200" dirty="0">
                <a:latin typeface="Times New Roman" panose="02020603050405020304" pitchFamily="18" charset="0"/>
                <a:cs typeface="Times New Roman" panose="02020603050405020304" pitchFamily="18" charset="0"/>
              </a:rPr>
              <a:t>the Introduction Matters</a:t>
            </a:r>
          </a:p>
        </p:txBody>
      </p:sp>
      <p:sp>
        <p:nvSpPr>
          <p:cNvPr id="3" name="Content Placeholder 2"/>
          <p:cNvSpPr>
            <a:spLocks noGrp="1"/>
          </p:cNvSpPr>
          <p:nvPr>
            <p:ph idx="1"/>
          </p:nvPr>
        </p:nvSpPr>
        <p:spPr/>
        <p:txBody>
          <a:bodyPr>
            <a:normAutofit/>
          </a:bodyPr>
          <a:lstStyle/>
          <a:p>
            <a:pPr lvl="0">
              <a:lnSpc>
                <a:spcPct val="150000"/>
              </a:lnSpc>
            </a:pPr>
            <a:r>
              <a:rPr lang="en-US" sz="2400" b="1" dirty="0">
                <a:latin typeface="Times New Roman" panose="02020603050405020304" pitchFamily="18" charset="0"/>
                <a:cs typeface="Times New Roman" panose="02020603050405020304" pitchFamily="18" charset="0"/>
              </a:rPr>
              <a:t>The Gateway:</a:t>
            </a:r>
            <a:r>
              <a:rPr lang="en-US" sz="2400" dirty="0">
                <a:latin typeface="Times New Roman" panose="02020603050405020304" pitchFamily="18" charset="0"/>
                <a:cs typeface="Times New Roman" panose="02020603050405020304" pitchFamily="18" charset="0"/>
              </a:rPr>
              <a:t> The introduction is the entryway to your entire research paper. </a:t>
            </a:r>
            <a:endParaRPr lang="en-US" sz="2400" dirty="0" smtClean="0">
              <a:latin typeface="Times New Roman" panose="02020603050405020304" pitchFamily="18" charset="0"/>
              <a:cs typeface="Times New Roman" panose="02020603050405020304" pitchFamily="18" charset="0"/>
            </a:endParaRPr>
          </a:p>
          <a:p>
            <a:pPr lvl="0">
              <a:lnSpc>
                <a:spcPct val="150000"/>
              </a:lnSpc>
            </a:pPr>
            <a:r>
              <a:rPr lang="en-US" sz="2400" b="1" dirty="0" smtClean="0">
                <a:latin typeface="Times New Roman" panose="02020603050405020304" pitchFamily="18" charset="0"/>
                <a:cs typeface="Times New Roman" panose="02020603050405020304" pitchFamily="18" charset="0"/>
              </a:rPr>
              <a:t>Grab </a:t>
            </a:r>
            <a:r>
              <a:rPr lang="en-US" sz="2400" b="1" dirty="0">
                <a:latin typeface="Times New Roman" panose="02020603050405020304" pitchFamily="18" charset="0"/>
                <a:cs typeface="Times New Roman" panose="02020603050405020304" pitchFamily="18" charset="0"/>
              </a:rPr>
              <a:t>Attention:</a:t>
            </a:r>
            <a:r>
              <a:rPr lang="en-US" sz="2400" dirty="0">
                <a:latin typeface="Times New Roman" panose="02020603050405020304" pitchFamily="18" charset="0"/>
                <a:cs typeface="Times New Roman" panose="02020603050405020304" pitchFamily="18" charset="0"/>
              </a:rPr>
              <a:t> It needs to show readers and reviewers right away that your study is important and useful. </a:t>
            </a:r>
          </a:p>
          <a:p>
            <a:pPr>
              <a:lnSpc>
                <a:spcPct val="150000"/>
              </a:lnSpc>
            </a:pPr>
            <a:r>
              <a:rPr lang="en-US" sz="2400" b="1" dirty="0">
                <a:latin typeface="Times New Roman" panose="02020603050405020304" pitchFamily="18" charset="0"/>
                <a:cs typeface="Times New Roman" panose="02020603050405020304" pitchFamily="18" charset="0"/>
              </a:rPr>
              <a:t>More Than a Start:</a:t>
            </a:r>
            <a:r>
              <a:rPr lang="en-US" sz="2400" dirty="0">
                <a:latin typeface="Times New Roman" panose="02020603050405020304" pitchFamily="18" charset="0"/>
                <a:cs typeface="Times New Roman" panose="02020603050405020304" pitchFamily="18" charset="0"/>
              </a:rPr>
              <a:t> It builds the foundation for your research question and hooks the </a:t>
            </a:r>
            <a:r>
              <a:rPr lang="en-US" sz="2400" dirty="0" smtClean="0">
                <a:latin typeface="Times New Roman" panose="02020603050405020304" pitchFamily="18" charset="0"/>
                <a:cs typeface="Times New Roman" panose="02020603050405020304" pitchFamily="18" charset="0"/>
              </a:rPr>
              <a:t>audience</a:t>
            </a:r>
          </a:p>
          <a:p>
            <a:pPr marL="285750" lvl="0" indent="-285750">
              <a:lnSpc>
                <a:spcPct val="149964"/>
              </a:lnSpc>
              <a:spcBef>
                <a:spcPts val="0"/>
              </a:spcBef>
            </a:pPr>
            <a:endParaRPr lang="en-US" dirty="0"/>
          </a:p>
          <a:p>
            <a:endParaRPr lang="en-US" dirty="0"/>
          </a:p>
          <a:p>
            <a:endParaRPr lang="en-GB" dirty="0"/>
          </a:p>
        </p:txBody>
      </p:sp>
    </p:spTree>
    <p:extLst>
      <p:ext uri="{BB962C8B-B14F-4D97-AF65-F5344CB8AC3E}">
        <p14:creationId xmlns:p14="http://schemas.microsoft.com/office/powerpoint/2010/main" val="152866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sz="3600" b="1" dirty="0" smtClean="0">
                <a:latin typeface="Times New Roman" panose="02020603050405020304" pitchFamily="18" charset="0"/>
                <a:cs typeface="Times New Roman" panose="02020603050405020304" pitchFamily="18" charset="0"/>
              </a:rPr>
              <a:t>Anatomy </a:t>
            </a:r>
            <a:r>
              <a:rPr lang="en-US" sz="3600" b="1" dirty="0">
                <a:latin typeface="Times New Roman" panose="02020603050405020304" pitchFamily="18" charset="0"/>
                <a:cs typeface="Times New Roman" panose="02020603050405020304" pitchFamily="18" charset="0"/>
              </a:rPr>
              <a:t>of an </a:t>
            </a:r>
            <a:r>
              <a:rPr lang="en-US" sz="3600" b="1" dirty="0" smtClean="0">
                <a:latin typeface="Times New Roman" panose="02020603050405020304" pitchFamily="18" charset="0"/>
                <a:cs typeface="Times New Roman" panose="02020603050405020304" pitchFamily="18" charset="0"/>
              </a:rPr>
              <a:t>Introduction</a:t>
            </a:r>
            <a:r>
              <a:rPr lang="en-US" dirty="0"/>
              <a:t/>
            </a:r>
            <a:br>
              <a:rPr lang="en-US" dirty="0"/>
            </a:br>
            <a:endParaRPr lang="en-GB" dirty="0"/>
          </a:p>
        </p:txBody>
      </p:sp>
      <p:sp>
        <p:nvSpPr>
          <p:cNvPr id="3" name="Content Placeholder 2"/>
          <p:cNvSpPr>
            <a:spLocks noGrp="1"/>
          </p:cNvSpPr>
          <p:nvPr>
            <p:ph idx="1"/>
          </p:nvPr>
        </p:nvSpPr>
        <p:spPr/>
        <p:txBody>
          <a:bodyPr>
            <a:normAutofit/>
          </a:bodyPr>
          <a:lstStyle/>
          <a:p>
            <a:pPr marL="0" indent="0">
              <a:lnSpc>
                <a:spcPct val="150000"/>
              </a:lnSpc>
              <a:buNone/>
            </a:pPr>
            <a:r>
              <a:rPr lang="en-US" sz="2400" b="1" dirty="0" smtClean="0">
                <a:latin typeface="Times New Roman" panose="02020603050405020304" pitchFamily="18" charset="0"/>
                <a:cs typeface="Times New Roman" panose="02020603050405020304" pitchFamily="18" charset="0"/>
              </a:rPr>
              <a:t>1</a:t>
            </a:r>
            <a:r>
              <a:rPr lang="en-US" sz="2400" b="1" dirty="0">
                <a:latin typeface="Times New Roman" panose="02020603050405020304" pitchFamily="18" charset="0"/>
                <a:cs typeface="Times New Roman" panose="02020603050405020304" pitchFamily="18" charset="0"/>
              </a:rPr>
              <a:t>. Broad Context:</a:t>
            </a:r>
            <a:r>
              <a:rPr lang="en-US" sz="2400" dirty="0">
                <a:latin typeface="Times New Roman" panose="02020603050405020304" pitchFamily="18" charset="0"/>
                <a:cs typeface="Times New Roman" panose="02020603050405020304" pitchFamily="18" charset="0"/>
              </a:rPr>
              <a:t> Start wide by highlighting the general research field and why it matters globally. </a:t>
            </a:r>
          </a:p>
          <a:p>
            <a:pPr marL="0" indent="0">
              <a:lnSpc>
                <a:spcPct val="150000"/>
              </a:lnSpc>
              <a:buNone/>
            </a:pPr>
            <a:r>
              <a:rPr lang="en-US" sz="2400" b="1" dirty="0">
                <a:latin typeface="Times New Roman" panose="02020603050405020304" pitchFamily="18" charset="0"/>
                <a:cs typeface="Times New Roman" panose="02020603050405020304" pitchFamily="18" charset="0"/>
              </a:rPr>
              <a:t>2. Knowns &amp; Gaps:</a:t>
            </a:r>
            <a:r>
              <a:rPr lang="en-US" sz="2400" dirty="0">
                <a:latin typeface="Times New Roman" panose="02020603050405020304" pitchFamily="18" charset="0"/>
                <a:cs typeface="Times New Roman" panose="02020603050405020304" pitchFamily="18" charset="0"/>
              </a:rPr>
              <a:t> Share what has already been proven, and then point out what we still do not know. </a:t>
            </a:r>
          </a:p>
          <a:p>
            <a:pPr marL="0" indent="0">
              <a:lnSpc>
                <a:spcPct val="150000"/>
              </a:lnSpc>
              <a:buNone/>
            </a:pPr>
            <a:r>
              <a:rPr lang="en-US" sz="2400" b="1" dirty="0">
                <a:latin typeface="Times New Roman" panose="02020603050405020304" pitchFamily="18" charset="0"/>
                <a:cs typeface="Times New Roman" panose="02020603050405020304" pitchFamily="18" charset="0"/>
              </a:rPr>
              <a:t>3. Focus &amp; Aim:</a:t>
            </a:r>
            <a:r>
              <a:rPr lang="en-US" sz="2400" dirty="0">
                <a:latin typeface="Times New Roman" panose="02020603050405020304" pitchFamily="18" charset="0"/>
                <a:cs typeface="Times New Roman" panose="02020603050405020304" pitchFamily="18" charset="0"/>
              </a:rPr>
              <a:t> Clearly state your exact study goal or hypothesis to fix that missing gap</a:t>
            </a:r>
          </a:p>
          <a:p>
            <a:endParaRPr lang="en-GB" dirty="0"/>
          </a:p>
        </p:txBody>
      </p:sp>
    </p:spTree>
    <p:extLst>
      <p:ext uri="{BB962C8B-B14F-4D97-AF65-F5344CB8AC3E}">
        <p14:creationId xmlns:p14="http://schemas.microsoft.com/office/powerpoint/2010/main" val="65517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b="1" dirty="0" smtClean="0">
                <a:latin typeface="Times New Roman" panose="02020603050405020304" pitchFamily="18" charset="0"/>
                <a:cs typeface="Times New Roman" panose="02020603050405020304" pitchFamily="18" charset="0"/>
              </a:rPr>
              <a:t>5. The </a:t>
            </a:r>
            <a:r>
              <a:rPr lang="en-GB" b="1" dirty="0">
                <a:latin typeface="Times New Roman" panose="02020603050405020304" pitchFamily="18" charset="0"/>
                <a:cs typeface="Times New Roman" panose="02020603050405020304" pitchFamily="18" charset="0"/>
              </a:rPr>
              <a:t>Funnel Structure</a:t>
            </a:r>
            <a:r>
              <a:rPr lang="en-GB" sz="4000" dirty="0"/>
              <a:t/>
            </a:r>
            <a:br>
              <a:rPr lang="en-GB" sz="4000" dirty="0"/>
            </a:br>
            <a:endParaRPr lang="en-GB" dirty="0"/>
          </a:p>
        </p:txBody>
      </p:sp>
      <p:sp>
        <p:nvSpPr>
          <p:cNvPr id="3" name="Content Placeholder 2"/>
          <p:cNvSpPr>
            <a:spLocks noGrp="1"/>
          </p:cNvSpPr>
          <p:nvPr>
            <p:ph idx="1"/>
          </p:nvPr>
        </p:nvSpPr>
        <p:spPr/>
        <p:txBody>
          <a:bodyPr>
            <a:normAutofit/>
          </a:bodyPr>
          <a:lstStyle/>
          <a:p>
            <a:pPr lvl="1">
              <a:lnSpc>
                <a:spcPct val="150000"/>
              </a:lnSpc>
              <a:buFont typeface="Arial" panose="020B0604020202020204" pitchFamily="34" charset="0"/>
              <a:buChar char="•"/>
            </a:pPr>
            <a:r>
              <a:rPr lang="en-GB" b="1" dirty="0" smtClean="0">
                <a:latin typeface="Times New Roman" panose="02020603050405020304" pitchFamily="18" charset="0"/>
                <a:cs typeface="Times New Roman" panose="02020603050405020304" pitchFamily="18" charset="0"/>
              </a:rPr>
              <a:t>Wide </a:t>
            </a:r>
            <a:r>
              <a:rPr lang="en-GB" b="1" dirty="0">
                <a:latin typeface="Times New Roman" panose="02020603050405020304" pitchFamily="18" charset="0"/>
                <a:cs typeface="Times New Roman" panose="02020603050405020304" pitchFamily="18" charset="0"/>
              </a:rPr>
              <a:t>to Narrow:</a:t>
            </a:r>
            <a:r>
              <a:rPr lang="en-GB" dirty="0">
                <a:latin typeface="Times New Roman" panose="02020603050405020304" pitchFamily="18" charset="0"/>
                <a:cs typeface="Times New Roman" panose="02020603050405020304" pitchFamily="18" charset="0"/>
              </a:rPr>
              <a:t> Think of your introduction like an upside-down triangle (a funnel). </a:t>
            </a:r>
            <a:endParaRPr lang="en-GB" sz="2400" dirty="0">
              <a:latin typeface="Times New Roman" panose="02020603050405020304" pitchFamily="18" charset="0"/>
              <a:cs typeface="Times New Roman" panose="02020603050405020304" pitchFamily="18" charset="0"/>
            </a:endParaRPr>
          </a:p>
          <a:p>
            <a:pPr lvl="1">
              <a:lnSpc>
                <a:spcPct val="150000"/>
              </a:lnSpc>
              <a:buFont typeface="Arial" panose="020B0604020202020204" pitchFamily="34" charset="0"/>
              <a:buChar char="•"/>
            </a:pPr>
            <a:r>
              <a:rPr lang="en-GB" b="1" dirty="0" smtClean="0">
                <a:latin typeface="Times New Roman" panose="02020603050405020304" pitchFamily="18" charset="0"/>
                <a:cs typeface="Times New Roman" panose="02020603050405020304" pitchFamily="18" charset="0"/>
              </a:rPr>
              <a:t>Step-by-Step </a:t>
            </a:r>
            <a:r>
              <a:rPr lang="en-GB" b="1" dirty="0">
                <a:latin typeface="Times New Roman" panose="02020603050405020304" pitchFamily="18" charset="0"/>
                <a:cs typeface="Times New Roman" panose="02020603050405020304" pitchFamily="18" charset="0"/>
              </a:rPr>
              <a:t>Guide:</a:t>
            </a:r>
            <a:r>
              <a:rPr lang="en-GB" dirty="0">
                <a:latin typeface="Times New Roman" panose="02020603050405020304" pitchFamily="18" charset="0"/>
                <a:cs typeface="Times New Roman" panose="02020603050405020304" pitchFamily="18" charset="0"/>
              </a:rPr>
              <a:t> Systematically lead your reader from big-picture global facts down to your highly specific research question. </a:t>
            </a:r>
            <a:endParaRPr lang="en-GB" sz="2400" dirty="0">
              <a:latin typeface="Times New Roman" panose="02020603050405020304" pitchFamily="18" charset="0"/>
              <a:cs typeface="Times New Roman" panose="02020603050405020304" pitchFamily="18" charset="0"/>
            </a:endParaRPr>
          </a:p>
          <a:p>
            <a:pPr lvl="1">
              <a:lnSpc>
                <a:spcPct val="150000"/>
              </a:lnSpc>
              <a:buFont typeface="Arial" panose="020B0604020202020204" pitchFamily="34" charset="0"/>
              <a:buChar char="•"/>
            </a:pPr>
            <a:r>
              <a:rPr lang="en-GB" b="1" dirty="0" smtClean="0">
                <a:latin typeface="Times New Roman" panose="02020603050405020304" pitchFamily="18" charset="0"/>
                <a:cs typeface="Times New Roman" panose="02020603050405020304" pitchFamily="18" charset="0"/>
              </a:rPr>
              <a:t>Smooth </a:t>
            </a:r>
            <a:r>
              <a:rPr lang="en-GB" b="1" dirty="0">
                <a:latin typeface="Times New Roman" panose="02020603050405020304" pitchFamily="18" charset="0"/>
                <a:cs typeface="Times New Roman" panose="02020603050405020304" pitchFamily="18" charset="0"/>
              </a:rPr>
              <a:t>Travel:</a:t>
            </a:r>
            <a:r>
              <a:rPr lang="en-GB" dirty="0">
                <a:latin typeface="Times New Roman" panose="02020603050405020304" pitchFamily="18" charset="0"/>
                <a:cs typeface="Times New Roman" panose="02020603050405020304" pitchFamily="18" charset="0"/>
              </a:rPr>
              <a:t> This layout stops sudden leaps in logic, keeping the reader right along with you. </a:t>
            </a:r>
            <a:endParaRPr lang="en-GB" sz="2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2427976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3"/>
          <p:cNvSpPr txBox="1"/>
          <p:nvPr/>
        </p:nvSpPr>
        <p:spPr>
          <a:xfrm>
            <a:off x="2345533" y="581026"/>
            <a:ext cx="7500937" cy="747897"/>
          </a:xfrm>
          <a:prstGeom prst="rect">
            <a:avLst/>
          </a:prstGeom>
          <a:noFill/>
          <a:ln>
            <a:noFill/>
          </a:ln>
        </p:spPr>
        <p:txBody>
          <a:bodyPr spcFirstLastPara="1" wrap="square" lIns="0" tIns="0" rIns="0" bIns="0" anchor="t" anchorCtr="0">
            <a:spAutoFit/>
          </a:bodyPr>
          <a:lstStyle/>
          <a:p>
            <a:pPr marL="0" marR="0" lvl="0" indent="0" algn="ctr" rtl="0">
              <a:lnSpc>
                <a:spcPct val="119975"/>
              </a:lnSpc>
              <a:spcBef>
                <a:spcPts val="0"/>
              </a:spcBef>
              <a:spcAft>
                <a:spcPts val="0"/>
              </a:spcAft>
              <a:buNone/>
            </a:pPr>
            <a:r>
              <a:rPr lang="en-US" sz="4050" b="1" i="0" u="none" strike="noStrike" cap="none">
                <a:solidFill>
                  <a:srgbClr val="FFFFFF"/>
                </a:solidFill>
                <a:latin typeface="Playfair Display"/>
                <a:ea typeface="Playfair Display"/>
                <a:cs typeface="Playfair Display"/>
                <a:sym typeface="Playfair Display"/>
              </a:rPr>
              <a:t>The Funnel Structure</a:t>
            </a:r>
            <a:endParaRPr/>
          </a:p>
        </p:txBody>
      </p:sp>
      <p:sp>
        <p:nvSpPr>
          <p:cNvPr id="86" name="Google Shape;86;p13"/>
          <p:cNvSpPr txBox="1"/>
          <p:nvPr/>
        </p:nvSpPr>
        <p:spPr>
          <a:xfrm>
            <a:off x="1016000" y="1388717"/>
            <a:ext cx="10464800" cy="2363724"/>
          </a:xfrm>
          <a:prstGeom prst="rect">
            <a:avLst/>
          </a:prstGeom>
          <a:noFill/>
          <a:ln>
            <a:noFill/>
          </a:ln>
        </p:spPr>
        <p:txBody>
          <a:bodyPr spcFirstLastPara="1" wrap="square" lIns="0" tIns="0" rIns="0" bIns="0" anchor="t" anchorCtr="0">
            <a:spAutoFit/>
          </a:bodyPr>
          <a:lstStyle/>
          <a:p>
            <a:pPr lvl="0" algn="just">
              <a:lnSpc>
                <a:spcPct val="159929"/>
              </a:lnSpc>
            </a:pPr>
            <a:r>
              <a:rPr lang="en-US" sz="2400" b="1" i="0" u="none" strike="noStrike" cap="none" dirty="0" smtClean="0">
                <a:latin typeface="Times New Roman" panose="02020603050405020304" pitchFamily="18" charset="0"/>
                <a:ea typeface="Plus Jakarta Sans"/>
                <a:cs typeface="Times New Roman" panose="02020603050405020304" pitchFamily="18" charset="0"/>
                <a:sym typeface="Plus Jakarta Sans"/>
              </a:rPr>
              <a:t>Ha</a:t>
            </a:r>
            <a:r>
              <a:rPr lang="en-US" sz="2400" b="1" dirty="0">
                <a:latin typeface="Times New Roman" panose="02020603050405020304" pitchFamily="18" charset="0"/>
                <a:ea typeface="Plus Jakarta Sans"/>
                <a:cs typeface="Times New Roman" panose="02020603050405020304" pitchFamily="18" charset="0"/>
                <a:sym typeface="Plus Jakarta Sans"/>
              </a:rPr>
              <a:t>n</a:t>
            </a:r>
            <a:r>
              <a:rPr lang="en-US" sz="2400" b="1" i="0" u="none" strike="noStrike" cap="none" dirty="0" smtClean="0">
                <a:latin typeface="Times New Roman" panose="02020603050405020304" pitchFamily="18" charset="0"/>
                <a:ea typeface="Plus Jakarta Sans"/>
                <a:cs typeface="Times New Roman" panose="02020603050405020304" pitchFamily="18" charset="0"/>
                <a:sym typeface="Plus Jakarta Sans"/>
              </a:rPr>
              <a:t>ds o</a:t>
            </a:r>
            <a:r>
              <a:rPr lang="en-US" sz="2400" b="1" dirty="0">
                <a:latin typeface="Times New Roman" panose="02020603050405020304" pitchFamily="18" charset="0"/>
                <a:ea typeface="Plus Jakarta Sans"/>
                <a:cs typeface="Times New Roman" panose="02020603050405020304" pitchFamily="18" charset="0"/>
                <a:sym typeface="Plus Jakarta Sans"/>
              </a:rPr>
              <a:t>n</a:t>
            </a:r>
            <a:r>
              <a:rPr lang="en-US" sz="2400" b="1" i="0" u="none" strike="noStrike" cap="none" dirty="0" smtClean="0">
                <a:latin typeface="Times New Roman" panose="02020603050405020304" pitchFamily="18" charset="0"/>
                <a:ea typeface="Plus Jakarta Sans"/>
                <a:cs typeface="Times New Roman" panose="02020603050405020304" pitchFamily="18" charset="0"/>
                <a:sym typeface="Plus Jakarta Sans"/>
              </a:rPr>
              <a:t>: </a:t>
            </a:r>
          </a:p>
          <a:p>
            <a:pPr marL="0" marR="0" lvl="0" indent="0" algn="just" rtl="0">
              <a:lnSpc>
                <a:spcPct val="159929"/>
              </a:lnSpc>
              <a:spcBef>
                <a:spcPts val="0"/>
              </a:spcBef>
              <a:spcAft>
                <a:spcPts val="0"/>
              </a:spcAft>
              <a:buNone/>
            </a:pP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Drafting </a:t>
            </a:r>
            <a:r>
              <a:rPr lang="en-US" sz="2400" b="0" i="0" u="none" strike="noStrike" cap="none" dirty="0">
                <a:latin typeface="Times New Roman" panose="02020603050405020304" pitchFamily="18" charset="0"/>
                <a:ea typeface="Plus Jakarta Sans"/>
                <a:cs typeface="Times New Roman" panose="02020603050405020304" pitchFamily="18" charset="0"/>
                <a:sym typeface="Plus Jakarta Sans"/>
              </a:rPr>
              <a:t>powerful scientific introductions using Swales' structured narrative flow parameters</a:t>
            </a:r>
            <a:r>
              <a:rPr lang="en-US" sz="2400" b="0" i="0" u="none" strike="noStrike" cap="none" dirty="0" smtClean="0">
                <a:latin typeface="Times New Roman" panose="02020603050405020304" pitchFamily="18" charset="0"/>
                <a:ea typeface="Plus Jakarta Sans"/>
                <a:cs typeface="Times New Roman" panose="02020603050405020304" pitchFamily="18" charset="0"/>
                <a:sym typeface="Plus Jakarta Sans"/>
              </a:rPr>
              <a:t>. </a:t>
            </a:r>
          </a:p>
          <a:p>
            <a:pPr algn="just">
              <a:lnSpc>
                <a:spcPct val="159929"/>
              </a:lnSpc>
            </a:pPr>
            <a:r>
              <a:rPr lang="en-US" sz="2400" dirty="0" smtClean="0">
                <a:latin typeface="Times New Roman" panose="02020603050405020304" pitchFamily="18" charset="0"/>
                <a:ea typeface="Plus Jakarta Sans"/>
                <a:cs typeface="Times New Roman" panose="02020603050405020304" pitchFamily="18" charset="0"/>
                <a:sym typeface="Plus Jakarta Sans"/>
              </a:rPr>
              <a:t>Or Deploying </a:t>
            </a:r>
            <a:r>
              <a:rPr lang="en-US" sz="2400" dirty="0">
                <a:latin typeface="Times New Roman" panose="02020603050405020304" pitchFamily="18" charset="0"/>
                <a:ea typeface="Plus Jakarta Sans"/>
                <a:cs typeface="Times New Roman" panose="02020603050405020304" pitchFamily="18" charset="0"/>
                <a:sym typeface="Plus Jakarta Sans"/>
              </a:rPr>
              <a:t>John Swales' "Creating a Research Space" </a:t>
            </a:r>
            <a:r>
              <a:rPr lang="en-US" sz="2400" dirty="0" smtClean="0">
                <a:latin typeface="Times New Roman" panose="02020603050405020304" pitchFamily="18" charset="0"/>
                <a:ea typeface="Plus Jakarta Sans"/>
                <a:cs typeface="Times New Roman" panose="02020603050405020304" pitchFamily="18" charset="0"/>
                <a:sym typeface="Plus Jakarta Sans"/>
              </a:rPr>
              <a:t>Framework</a:t>
            </a:r>
            <a:endParaRP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3961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TotalTime>
  <Words>1291</Words>
  <Application>Microsoft Office PowerPoint</Application>
  <PresentationFormat>Custom</PresentationFormat>
  <Paragraphs>101</Paragraphs>
  <Slides>22</Slides>
  <Notes>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 1. SESSIO OBJECTIVES…. </vt:lpstr>
      <vt:lpstr>2. What is a Research Paper Introduction? </vt:lpstr>
      <vt:lpstr>Writing sections of a Scientific Paper … </vt:lpstr>
      <vt:lpstr>Writing sections of a Scientific Paper … </vt:lpstr>
      <vt:lpstr>3. Why the Introduction Matters</vt:lpstr>
      <vt:lpstr> Anatomy of an Introduction </vt:lpstr>
      <vt:lpstr>5. The Funnel Structure </vt:lpstr>
      <vt:lpstr>PowerPoint Presentation</vt:lpstr>
      <vt:lpstr>6. The CARS Model </vt:lpstr>
      <vt:lpstr>PowerPoint Presentation</vt:lpstr>
      <vt:lpstr>PowerPoint Presentation</vt:lpstr>
      <vt:lpstr>PowerPoint Presentation</vt:lpstr>
      <vt:lpstr>PowerPoint Presentation</vt:lpstr>
      <vt:lpstr>PowerPoint Presentation</vt:lpstr>
      <vt:lpstr>PowerPoint Presentation</vt:lpstr>
      <vt:lpstr>Practical Tips for a Final Polish </vt:lpstr>
      <vt:lpstr>PowerPoint Presentation</vt:lpstr>
      <vt:lpstr> Simple Quality Checklist </vt:lpstr>
      <vt:lpstr> AI in Medical Diagnosis: Exercise </vt:lpstr>
      <vt:lpstr>RESEARCH NARRATIVE…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Mitiku Getu Moges</dc:creator>
  <cp:lastModifiedBy>melsew getnet tsegaw</cp:lastModifiedBy>
  <cp:revision>54</cp:revision>
  <dcterms:created xsi:type="dcterms:W3CDTF">2025-11-21T09:11:49Z</dcterms:created>
  <dcterms:modified xsi:type="dcterms:W3CDTF">2026-07-15T10:12:55Z</dcterms:modified>
</cp:coreProperties>
</file>