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311" r:id="rId2"/>
    <p:sldId id="312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309" r:id="rId21"/>
    <p:sldId id="31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74" d="100"/>
          <a:sy n="74" d="100"/>
        </p:scale>
        <p:origin x="-72" y="-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2AB306-512E-498F-88D1-1F1F17592657}" type="datetimeFigureOut">
              <a:rPr lang="en-GB" smtClean="0"/>
              <a:t>15/07/2026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F99C5-D866-41EC-A025-C3320DBABE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15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=""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=""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3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2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92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1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2975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=""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=""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0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2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6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7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3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13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3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="" xmlns:a16="http://schemas.microsoft.com/office/drawing/2014/main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="" xmlns:a16="http://schemas.microsoft.com/office/drawing/2014/main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="" xmlns:a16="http://schemas.microsoft.com/office/drawing/2014/main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="" xmlns:a16="http://schemas.microsoft.com/office/drawing/2014/main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1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1150177"/>
          </a:xfrm>
        </p:spPr>
        <p:txBody>
          <a:bodyPr>
            <a:normAutofit/>
          </a:bodyPr>
          <a:lstStyle/>
          <a:p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 </a:t>
            </a:r>
            <a:r>
              <a:rPr lang="en-GB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Scientific Abstract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Melsew Getnet (GMPH, MPH-Epi, PhD)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59901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Abstract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JOURNALS NOW BASE THEIR DECISIONS ON THE ABSTRACT ALONE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Sadly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many authors write the abstract in a great rush, almost as an afterthought.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a concise 'standalone' piece with a very clear message.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accurately reflect the full text of the paper.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did you do the study? What did you do? What did you find? What did you conclude?</a:t>
            </a:r>
          </a:p>
        </p:txBody>
      </p:sp>
    </p:spTree>
    <p:extLst>
      <p:ext uri="{BB962C8B-B14F-4D97-AF65-F5344CB8AC3E}">
        <p14:creationId xmlns:p14="http://schemas.microsoft.com/office/powerpoint/2010/main" val="2020991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AN ABSTRACT?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abstract is a snapshot or brief summary of a thesis, conference presentation or journal article.</a:t>
            </a:r>
          </a:p>
          <a:p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Briefly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summarize (often 150 words) - the problem, the method, the results, and the conclusions.</a:t>
            </a:r>
          </a:p>
          <a:p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reader can decide whether or not to read the whole article.</a:t>
            </a:r>
          </a:p>
          <a:p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Together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title and the abstract should stand on their own.</a:t>
            </a:r>
          </a:p>
          <a:p>
            <a:pPr marL="0" indent="0"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authors write the abstract last so that it accurately reflects the content of the paper.</a:t>
            </a:r>
          </a:p>
        </p:txBody>
      </p:sp>
    </p:spTree>
    <p:extLst>
      <p:ext uri="{BB962C8B-B14F-4D97-AF65-F5344CB8AC3E}">
        <p14:creationId xmlns:p14="http://schemas.microsoft.com/office/powerpoint/2010/main" val="2154120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 - The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Avoid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 words, long sentences and passive tense: </a:t>
            </a:r>
            <a:r>
              <a:rPr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'We concluded' not 'It can be concluded that</a:t>
            </a:r>
            <a:r>
              <a:rPr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'.</a:t>
            </a:r>
            <a:endParaRPr lang="en-US" sz="24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two complex ideas max in one </a:t>
            </a: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sentence.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sentences (average 20 words, never longer than 50 words</a:t>
            </a: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Cut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 unnecessary </a:t>
            </a: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adjectives.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Avoid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jargon, use short and simple </a:t>
            </a: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words.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Avoid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double negatives: </a:t>
            </a:r>
            <a:r>
              <a:rPr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'Malaria is not uncommon'.</a:t>
            </a:r>
          </a:p>
        </p:txBody>
      </p:sp>
    </p:spTree>
    <p:extLst>
      <p:ext uri="{BB962C8B-B14F-4D97-AF65-F5344CB8AC3E}">
        <p14:creationId xmlns:p14="http://schemas.microsoft.com/office/powerpoint/2010/main" val="1400193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 &amp; Keywords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Describes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paper's content clearly and precisely including </a:t>
            </a: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keywords.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advertisement for the </a:t>
            </a: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article.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use abbreviations and </a:t>
            </a: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jargon.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Search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engines/indexing databases depend on the accuracy of the title - since they use the keywords to identify relevant articles.</a:t>
            </a:r>
          </a:p>
        </p:txBody>
      </p:sp>
    </p:spTree>
    <p:extLst>
      <p:ext uri="{BB962C8B-B14F-4D97-AF65-F5344CB8AC3E}">
        <p14:creationId xmlns:p14="http://schemas.microsoft.com/office/powerpoint/2010/main" val="5812809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AUTHORIAL 'VOICE' IN THE ABSTRACT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 or Impersonal? 4 possible styles:</a:t>
            </a:r>
          </a:p>
          <a:p>
            <a:pPr>
              <a:lnSpc>
                <a:spcPct val="150000"/>
              </a:lnSpc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STYLE 1: 'I found that x=y.'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(first person singular - active voice)</a:t>
            </a:r>
          </a:p>
          <a:p>
            <a:pPr>
              <a:lnSpc>
                <a:spcPct val="150000"/>
              </a:lnSpc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STYLE 2: 'We found that x=y.'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(first person plural - active voice)</a:t>
            </a:r>
          </a:p>
          <a:p>
            <a:pPr>
              <a:lnSpc>
                <a:spcPct val="150000"/>
              </a:lnSpc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STYLE 3: 'It was found that x=y.'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(passive voice)</a:t>
            </a:r>
          </a:p>
          <a:p>
            <a:pPr>
              <a:lnSpc>
                <a:spcPct val="150000"/>
              </a:lnSpc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STYLE 4: 'The authors found that x = y.'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(third person plural - active voice)</a:t>
            </a:r>
          </a:p>
        </p:txBody>
      </p:sp>
    </p:spTree>
    <p:extLst>
      <p:ext uri="{BB962C8B-B14F-4D97-AF65-F5344CB8AC3E}">
        <p14:creationId xmlns:p14="http://schemas.microsoft.com/office/powerpoint/2010/main" val="25148932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tenses should be used in the abstract?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75008"/>
            <a:ext cx="10972800" cy="55829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two most common tenses used in an abstract are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SIMPLE:</a:t>
            </a:r>
          </a:p>
          <a:p>
            <a:r>
              <a:rPr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author is trying to show: </a:t>
            </a:r>
            <a:r>
              <a:rPr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'We show, we investigate...'</a:t>
            </a:r>
          </a:p>
          <a:p>
            <a:r>
              <a:rPr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common opinion or view of the topic: </a:t>
            </a:r>
            <a:r>
              <a:rPr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'The phenomenon is essentially random...'</a:t>
            </a:r>
          </a:p>
          <a:p>
            <a:r>
              <a:rPr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action carried out in experiments: </a:t>
            </a:r>
            <a:r>
              <a:rPr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'We show that such and such is the case...'</a:t>
            </a:r>
          </a:p>
          <a:p>
            <a:r>
              <a:rPr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Give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conclusions: </a:t>
            </a:r>
            <a:r>
              <a:rPr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'X appears to have a strong positive correlation with Y, despite....'</a:t>
            </a:r>
          </a:p>
          <a:p>
            <a:pPr marL="0" indent="0">
              <a:buNone/>
            </a:pP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PAST SIMPLE:</a:t>
            </a:r>
          </a:p>
          <a:p>
            <a:r>
              <a:rPr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they did: </a:t>
            </a:r>
            <a:r>
              <a:rPr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'The authors examined...and found that...'</a:t>
            </a:r>
          </a:p>
        </p:txBody>
      </p:sp>
    </p:spTree>
    <p:extLst>
      <p:ext uri="{BB962C8B-B14F-4D97-AF65-F5344CB8AC3E}">
        <p14:creationId xmlns:p14="http://schemas.microsoft.com/office/powerpoint/2010/main" val="891319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TYPES OF ABSTRACT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Descriptive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abstract: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very short - no more than 100 words.</a:t>
            </a:r>
          </a:p>
          <a:p>
            <a:pPr algn="just">
              <a:lnSpc>
                <a:spcPct val="150000"/>
              </a:lnSpc>
            </a:pPr>
            <a:r>
              <a:rPr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Informative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Abstract: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 much more than describe; it is a concise summary of the article. Could be 200-500 words.</a:t>
            </a:r>
          </a:p>
          <a:p>
            <a:pPr algn="just">
              <a:lnSpc>
                <a:spcPct val="150000"/>
              </a:lnSpc>
            </a:pPr>
            <a:r>
              <a:rPr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Structured 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Abstract: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abstract with clearly labelled headings and sections.</a:t>
            </a:r>
          </a:p>
        </p:txBody>
      </p:sp>
    </p:spTree>
    <p:extLst>
      <p:ext uri="{BB962C8B-B14F-4D97-AF65-F5344CB8AC3E}">
        <p14:creationId xmlns:p14="http://schemas.microsoft.com/office/powerpoint/2010/main" val="7061982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Structured vs Unstructured Abstract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STRUCTURED ABSTRACT: Divided into clear sections with distinct headings; assists in quick understanding.</a:t>
            </a:r>
          </a:p>
          <a:p>
            <a:pPr>
              <a:lnSpc>
                <a:spcPct val="150000"/>
              </a:lnSpc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UNSTRUCTURED ABSTRACT: Written in a format similar to that of a narrative summary; consists of one paragraph; readers need more time to locate the relevant information.</a:t>
            </a:r>
          </a:p>
        </p:txBody>
      </p:sp>
    </p:spTree>
    <p:extLst>
      <p:ext uri="{BB962C8B-B14F-4D97-AF65-F5344CB8AC3E}">
        <p14:creationId xmlns:p14="http://schemas.microsoft.com/office/powerpoint/2010/main" val="2003547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 - Writing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74908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Many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and researchers use search engines to look for information.</a:t>
            </a:r>
          </a:p>
          <a:p>
            <a:pPr>
              <a:lnSpc>
                <a:spcPct val="150000"/>
              </a:lnSpc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search engine terms, the title of your article is the most interesting element.</a:t>
            </a:r>
          </a:p>
          <a:p>
            <a:pPr>
              <a:lnSpc>
                <a:spcPct val="150000"/>
              </a:lnSpc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Reiterate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words or phrases from the title in your abstract.</a:t>
            </a:r>
          </a:p>
          <a:p>
            <a:pPr>
              <a:lnSpc>
                <a:spcPct val="150000"/>
              </a:lnSpc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Best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focus on a maximum of 3-4 different keyword phrases in the abstract.</a:t>
            </a:r>
          </a:p>
          <a:p>
            <a:pPr>
              <a:lnSpc>
                <a:spcPct val="150000"/>
              </a:lnSpc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 a Consistent Order: Ideas must be well organized.</a:t>
            </a:r>
          </a:p>
        </p:txBody>
      </p:sp>
    </p:spTree>
    <p:extLst>
      <p:ext uri="{BB962C8B-B14F-4D97-AF65-F5344CB8AC3E}">
        <p14:creationId xmlns:p14="http://schemas.microsoft.com/office/powerpoint/2010/main" val="15382175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Paragraph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sentence of each paragraph captures the main </a:t>
            </a: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message.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sentence should be followed by supporting </a:t>
            </a: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sentences.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Explicit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must exist between </a:t>
            </a: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sentences.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Explicit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must also exist between paragraphs and between sections.</a:t>
            </a:r>
          </a:p>
        </p:txBody>
      </p:sp>
    </p:spTree>
    <p:extLst>
      <p:ext uri="{BB962C8B-B14F-4D97-AF65-F5344CB8AC3E}">
        <p14:creationId xmlns:p14="http://schemas.microsoft.com/office/powerpoint/2010/main" val="2209982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87492"/>
          </a:xfrm>
        </p:spPr>
        <p:txBody>
          <a:bodyPr>
            <a:normAutofit/>
          </a:bodyPr>
          <a:lstStyle/>
          <a:p>
            <a:pPr algn="l"/>
            <a:r>
              <a:rPr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Writing 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Abstract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 an effective abstract is crucial to having your paper or conference proposal accepted.</a:t>
            </a:r>
          </a:p>
          <a:p>
            <a:pPr algn="just">
              <a:lnSpc>
                <a:spcPct val="150000"/>
              </a:lnSpc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structures and purposes of different abstract styles will be presented, and participants will be able to refine an abstract which they are currently working on.</a:t>
            </a:r>
          </a:p>
        </p:txBody>
      </p:sp>
    </p:spTree>
    <p:extLst>
      <p:ext uri="{BB962C8B-B14F-4D97-AF65-F5344CB8AC3E}">
        <p14:creationId xmlns:p14="http://schemas.microsoft.com/office/powerpoint/2010/main" val="31479450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35976"/>
          </a:xfrm>
        </p:spPr>
        <p:txBody>
          <a:bodyPr>
            <a:noAutofit/>
          </a:bodyPr>
          <a:lstStyle/>
          <a:p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CONCLUSION: SUGGESTED STEPS IN WRITING AN ABSTRACT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0614"/>
            <a:ext cx="10972800" cy="5647386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lnSpc>
                <a:spcPct val="170000"/>
              </a:lnSpc>
              <a:buAutoNum type="arabicPeriod"/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Carefully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re-read the entire paper, without 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interruption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70000"/>
              </a:lnSpc>
              <a:buAutoNum type="arabicPeriod"/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Read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section and reduce each section to one or two 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sentences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70000"/>
              </a:lnSpc>
              <a:buAutoNum type="arabicPeriod"/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Reread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sentences to see that no vital information has been 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excluded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70000"/>
              </a:lnSpc>
              <a:buAutoNum type="arabicPeriod"/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Check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see whether you can slightly expand each of these points in the draft 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70000"/>
              </a:lnSpc>
              <a:buAutoNum type="arabicPeriod"/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Check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 length and 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adjust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70000"/>
              </a:lnSpc>
              <a:buAutoNum type="arabicPeriod"/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Edit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check flow of transition and flow of 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ideas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70000"/>
              </a:lnSpc>
              <a:buAutoNum type="arabicPeriod"/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Make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70000"/>
              </a:lnSpc>
              <a:buAutoNum type="arabicPeriod"/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Check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whether title matches contents of 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70000"/>
              </a:lnSpc>
              <a:buAutoNum type="arabicPeriod"/>
            </a:pP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final edit/proofread</a:t>
            </a:r>
          </a:p>
        </p:txBody>
      </p:sp>
    </p:spTree>
    <p:extLst>
      <p:ext uri="{BB962C8B-B14F-4D97-AF65-F5344CB8AC3E}">
        <p14:creationId xmlns:p14="http://schemas.microsoft.com/office/powerpoint/2010/main" val="36130442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Thanks!! </a:t>
            </a:r>
            <a:endParaRPr lang="en-GB" sz="48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561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48856"/>
          </a:xfrm>
        </p:spPr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23494"/>
            <a:ext cx="10972800" cy="49026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Step: Editorial Triage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scope within our journal's interest?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Does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article have a clear message?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original?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important?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true?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relevant to our readers?</a:t>
            </a:r>
          </a:p>
          <a:p>
            <a:pPr marL="0" indent="0"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have to 'sell yourself' to get through triage</a:t>
            </a:r>
            <a:r>
              <a:rPr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1054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My Message?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editors cannot work out your single take-home message, they will reject your paper.</a:t>
            </a:r>
          </a:p>
          <a:p>
            <a:pPr>
              <a:lnSpc>
                <a:spcPct val="150000"/>
              </a:lnSpc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also reject it if you haven't convinced them of your study's importance.</a:t>
            </a:r>
          </a:p>
        </p:txBody>
      </p:sp>
    </p:spTree>
    <p:extLst>
      <p:ext uri="{BB962C8B-B14F-4D97-AF65-F5344CB8AC3E}">
        <p14:creationId xmlns:p14="http://schemas.microsoft.com/office/powerpoint/2010/main" val="2834824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Online Submission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Many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publishers now offer a completely electronic submission process.</a:t>
            </a:r>
          </a:p>
          <a:p>
            <a:pPr>
              <a:lnSpc>
                <a:spcPct val="150000"/>
              </a:lnSpc>
            </a:pPr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Article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submitted online and all of the review procedure also happens online.</a:t>
            </a:r>
          </a:p>
          <a:p>
            <a:pPr>
              <a:lnSpc>
                <a:spcPct val="150000"/>
              </a:lnSpc>
            </a:pPr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Speeds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the editorial process.</a:t>
            </a:r>
          </a:p>
          <a:p>
            <a:pPr>
              <a:lnSpc>
                <a:spcPct val="150000"/>
              </a:lnSpc>
            </a:pPr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invaluable for authors in low-income countries.</a:t>
            </a:r>
          </a:p>
        </p:txBody>
      </p:sp>
    </p:spTree>
    <p:extLst>
      <p:ext uri="{BB962C8B-B14F-4D97-AF65-F5344CB8AC3E}">
        <p14:creationId xmlns:p14="http://schemas.microsoft.com/office/powerpoint/2010/main" val="2586159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Publishing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Editors and reviewers are looking for original and innovative research that will add to the field of study; keys are:</a:t>
            </a:r>
          </a:p>
          <a:p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research-based papers, ensure that you have enough numbers to justify sound statistical conclusions.</a:t>
            </a:r>
          </a:p>
          <a:p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larger study, it may be better to produce one important research paper, rather than a number of average </a:t>
            </a:r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incremental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papers</a:t>
            </a:r>
            <a:r>
              <a:rPr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5375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 of a Paper &amp; Abstract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Scientific writing follows a rigid structure - a format developed over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years.</a:t>
            </a:r>
          </a:p>
          <a:p>
            <a:pPr marL="0" indent="0">
              <a:buNone/>
            </a:pPr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Consequently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paper can be read at several levels:</a:t>
            </a:r>
          </a:p>
          <a:p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 just will refer to the title.</a:t>
            </a:r>
          </a:p>
          <a:p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read only the title and abstract.</a:t>
            </a:r>
          </a:p>
          <a:p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read the paper for a deeper understanding.</a:t>
            </a:r>
          </a:p>
        </p:txBody>
      </p:sp>
    </p:spTree>
    <p:extLst>
      <p:ext uri="{BB962C8B-B14F-4D97-AF65-F5344CB8AC3E}">
        <p14:creationId xmlns:p14="http://schemas.microsoft.com/office/powerpoint/2010/main" val="848994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94308"/>
          </a:xfrm>
        </p:spPr>
        <p:txBody>
          <a:bodyPr>
            <a:normAutofit/>
          </a:bodyPr>
          <a:lstStyle/>
          <a:p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Linking the Abstract in a Paper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97736"/>
            <a:ext cx="10972800" cy="492842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Clearly describes contents</a:t>
            </a:r>
          </a:p>
          <a:p>
            <a:pPr marL="0" indent="0" algn="ctr">
              <a:buNone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Authors: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Ensures recognition for the writer(s)</a:t>
            </a:r>
          </a:p>
          <a:p>
            <a:pPr marL="0" indent="0" algn="ctr">
              <a:buNone/>
            </a:pPr>
            <a:r>
              <a:rPr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Abstract: Describes what was done</a:t>
            </a:r>
          </a:p>
          <a:p>
            <a:pPr marL="0" indent="0" algn="ctr">
              <a:buNone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Words: Ensures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article is correctly identified</a:t>
            </a:r>
          </a:p>
          <a:p>
            <a:pPr marL="0" indent="0" algn="ctr">
              <a:buNone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Explains the problem</a:t>
            </a:r>
          </a:p>
          <a:p>
            <a:pPr marL="0" indent="0" algn="ctr">
              <a:buNone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Explains how the data were collected</a:t>
            </a:r>
          </a:p>
          <a:p>
            <a:pPr marL="0" indent="0" algn="ctr">
              <a:buNone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Describes what was discovered</a:t>
            </a:r>
          </a:p>
          <a:p>
            <a:pPr marL="0" indent="0" algn="ctr">
              <a:buNone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Discusses the implications of the findings</a:t>
            </a:r>
          </a:p>
          <a:p>
            <a:pPr marL="0" indent="0" algn="ctr">
              <a:buNone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Acknowledgements: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Ensures those who helped in the research are recognised</a:t>
            </a:r>
          </a:p>
          <a:p>
            <a:pPr marL="0" indent="0" algn="ctr">
              <a:buNone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Ensures previously published work is recognised</a:t>
            </a:r>
          </a:p>
          <a:p>
            <a:pPr marL="0" indent="0" algn="ctr">
              <a:buNone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Appendices: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supplemental data for the expert reader</a:t>
            </a:r>
          </a:p>
        </p:txBody>
      </p:sp>
    </p:spTree>
    <p:extLst>
      <p:ext uri="{BB962C8B-B14F-4D97-AF65-F5344CB8AC3E}">
        <p14:creationId xmlns:p14="http://schemas.microsoft.com/office/powerpoint/2010/main" val="1301824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of Peer Review Process</a:t>
            </a: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1978"/>
            <a:ext cx="10972800" cy="53447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A[Paper Submitted] --&gt; B[Confirmation of Receipt]</a:t>
            </a:r>
          </a:p>
          <a:p>
            <a:pPr marL="0" indent="0" algn="just">
              <a:buNone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B --&gt; C[Initial Decision by Editor -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ABSTRACT]</a:t>
            </a:r>
          </a:p>
          <a:p>
            <a:pPr marL="0" indent="0" algn="just">
              <a:buNone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C --&gt; D[Rejection]</a:t>
            </a:r>
          </a:p>
          <a:p>
            <a:pPr marL="0" indent="0" algn="just">
              <a:buNone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C --&gt; E[Decide to Review]</a:t>
            </a:r>
          </a:p>
          <a:p>
            <a:pPr marL="0" indent="0" algn="just">
              <a:buNone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E --&gt; F[Assign Reviewers]</a:t>
            </a:r>
          </a:p>
          <a:p>
            <a:pPr marL="0" indent="0" algn="just">
              <a:buNone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F --&gt; G[Reviewers Accept Invite]</a:t>
            </a:r>
          </a:p>
          <a:p>
            <a:pPr marL="0" indent="0" algn="just">
              <a:buNone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G --&gt; H[Reviews Completed]</a:t>
            </a:r>
          </a:p>
          <a:p>
            <a:pPr marL="0" indent="0" algn="just">
              <a:buNone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H --&gt; I{Revise/Accept/Reject}</a:t>
            </a:r>
          </a:p>
          <a:p>
            <a:pPr marL="0" indent="0" algn="just">
              <a:buNone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I --&gt; J[Notification to Author]</a:t>
            </a:r>
          </a:p>
          <a:p>
            <a:pPr marL="0" indent="0" algn="just">
              <a:buNone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J --&gt; K[Revision Received]</a:t>
            </a:r>
          </a:p>
          <a:p>
            <a:pPr marL="0" indent="0" algn="just">
              <a:buNone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K --&gt; L[Revision Checked]</a:t>
            </a:r>
          </a:p>
          <a:p>
            <a:pPr marL="0" indent="0" algn="just">
              <a:buNone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L --&gt; M[Paper sent to Publisher]</a:t>
            </a:r>
          </a:p>
        </p:txBody>
      </p:sp>
    </p:spTree>
    <p:extLst>
      <p:ext uri="{BB962C8B-B14F-4D97-AF65-F5344CB8AC3E}">
        <p14:creationId xmlns:p14="http://schemas.microsoft.com/office/powerpoint/2010/main" val="1847850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1251</Words>
  <Application>Microsoft Office PowerPoint</Application>
  <PresentationFormat>Custom</PresentationFormat>
  <Paragraphs>127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Writing Scientific Abstract</vt:lpstr>
      <vt:lpstr>Writing an Abstract</vt:lpstr>
      <vt:lpstr>Criteria</vt:lpstr>
      <vt:lpstr>What is My Message?</vt:lpstr>
      <vt:lpstr>Online Submission</vt:lpstr>
      <vt:lpstr>Publishing Tips</vt:lpstr>
      <vt:lpstr>Structure of a Paper &amp; Abstract</vt:lpstr>
      <vt:lpstr>Linking the Abstract in a Paper</vt:lpstr>
      <vt:lpstr>Overview of Peer Review Process</vt:lpstr>
      <vt:lpstr>The Abstract</vt:lpstr>
      <vt:lpstr>WHAT IS AN ABSTRACT?</vt:lpstr>
      <vt:lpstr>Abstract - The Basics</vt:lpstr>
      <vt:lpstr>Title &amp; Keywords</vt:lpstr>
      <vt:lpstr>AUTHORIAL 'VOICE' IN THE ABSTRACT</vt:lpstr>
      <vt:lpstr>What tenses should be used in the abstract?</vt:lpstr>
      <vt:lpstr>DIFFERENT TYPES OF ABSTRACT</vt:lpstr>
      <vt:lpstr>Structured vs Unstructured Abstract</vt:lpstr>
      <vt:lpstr>Abstract - Writing Tips</vt:lpstr>
      <vt:lpstr>Paragraph structure</vt:lpstr>
      <vt:lpstr>CONCLUSION: SUGGESTED STEPS IN WRITING AN ABSTRACT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Mitiku Getu Moges</dc:creator>
  <cp:lastModifiedBy>melsew getnet tsegaw</cp:lastModifiedBy>
  <cp:revision>54</cp:revision>
  <dcterms:created xsi:type="dcterms:W3CDTF">2025-11-21T09:11:49Z</dcterms:created>
  <dcterms:modified xsi:type="dcterms:W3CDTF">2026-07-15T10:11:40Z</dcterms:modified>
</cp:coreProperties>
</file>