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307" r:id="rId2"/>
    <p:sldId id="308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5" r:id="rId16"/>
    <p:sldId id="30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74" d="100"/>
          <a:sy n="74" d="100"/>
        </p:scale>
        <p:origin x="-7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2AB306-512E-498F-88D1-1F1F17592657}" type="datetimeFigureOut">
              <a:rPr lang="en-GB" smtClean="0"/>
              <a:t>15/07/2026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F99C5-D866-41EC-A025-C3320DBABE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15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=""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=""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3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41787D2-78C9-4F48-CE8A-253071E9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36FF8D69-89C4-B6F2-F6B7-D099CE1AE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1230A20-66C9-7C7F-D848-2B555235C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96A9387-5EBF-41FB-EBC0-50176212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54EBEE7-714F-A36F-0966-3A6BF439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BE6FF09-FA3A-4F22-363C-F5FA6363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2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9E6677-BC50-A13F-3B3F-A41D9AC6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BAF382B-171E-DFFA-FA80-1969EE2D2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0B7C1A9-45AD-5982-49E8-EE1D9A6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5906AB2-0A5A-57C3-52AE-B05FA36B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5BC11EF-8157-E0EC-9560-E6795255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92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5909BE06-8DC1-49D2-1AF9-836C1B8A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D45868E-FB06-6CBD-C498-541E58A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84F257A-05E9-B152-1EBD-0A399722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F3A75B5-F74D-1EEC-6509-7462C7B0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BA9B80B-ECDB-D074-076C-11D54480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1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3DCA21-6CB2-AE0D-2B2A-6ED99451B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b"/>
          <a:lstStyle>
            <a:lvl1pPr algn="ctr">
              <a:defRPr sz="60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ADF3D43-EF82-3CB0-5B95-895ED0E1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2975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=""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=""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0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788C256-B6B6-046C-0C03-1F802FBA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F2677F7-551E-E76D-3DD2-49E210F5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E5B2C75-FD9E-1B82-55C1-4396DDCB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DBEFA5E-F49C-EEB1-1BA3-52095FFA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FD5B166-7CC0-137F-76BD-D607D7C1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2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22431BC-C1F2-EB8E-1347-6C4C7F1D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910972B-0689-64F3-E9DF-2F839C303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8C5D92D-ABBD-9711-1EB7-81240558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CDB3909-4655-532E-88FE-3967817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7FFAFCA-0883-D3EF-A64B-B794D8F5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4CEDA80-BB4E-5C5D-C74F-420393F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6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5FFD6D-506C-5D04-F8ED-D63968D2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5EDD351-09F3-2F5B-6E23-CBFDE1EA8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C7301B4-09AA-9C38-9830-84C28E75B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2AD8BFCD-D0CB-9BB8-6E97-AF0398F74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A0F2276E-55BD-8F9C-114C-6A7C64488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F30C8452-B4F0-5279-1F2F-5E43FF9F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788F8298-0D17-0575-587C-A9A4268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DD77C6D8-E47E-4D01-F941-B18ECFF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74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D927319-74D8-E6BD-0D72-E4427904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92569973-AAD6-6D4B-815A-EC6386BF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57D08033-AFFC-D82B-6A66-50FBC1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F1239652-6246-EEFF-9AE1-8E993454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3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C99B21DF-EE2D-2DE9-12D2-1C5AA297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B1CE421D-2366-9EBB-BCEF-84524AA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7B798EE-1295-ABE1-DA72-06C61FF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13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9D2642E-5977-086A-A8FC-8C15A8EC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F70FD35-38BD-5928-3064-2E1B3859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7CC89B2-6807-D884-95D9-4C64C5631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A600279-22B5-D7D0-04A6-E46F78B7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F139927-7B97-CC38-C27E-4A58EF29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2CFF92B-94C8-66F2-3E9D-99D72E9E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3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3D7F10E7-E7FE-2F5C-391A-92D8EB4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C6D948B-9033-5C8C-E5F0-45BBE11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Oval 6">
            <a:extLst>
              <a:ext uri="{FF2B5EF4-FFF2-40B4-BE49-F238E27FC236}">
                <a16:creationId xmlns="" xmlns:a16="http://schemas.microsoft.com/office/drawing/2014/main" id="{5F47D68D-C58E-47CB-6998-6904986E33C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="" xmlns:a16="http://schemas.microsoft.com/office/drawing/2014/main" id="{664D706A-10E4-CECC-FB16-297812D63776}"/>
              </a:ext>
            </a:extLst>
          </p:cNvPr>
          <p:cNvSpPr txBox="1">
            <a:spLocks/>
          </p:cNvSpPr>
          <p:nvPr userDrawn="1"/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0CAD48-028F-45FE-AEF0-39B978B584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="" xmlns:a16="http://schemas.microsoft.com/office/drawing/2014/main" id="{F99C2A7C-D096-1EB6-BCAE-C276744BE8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5668690"/>
            <a:ext cx="2207202" cy="114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259B69BD-317F-561E-D2AE-F9C2F78365F3}"/>
              </a:ext>
            </a:extLst>
          </p:cNvPr>
          <p:cNvSpPr/>
          <p:nvPr userDrawn="1"/>
        </p:nvSpPr>
        <p:spPr>
          <a:xfrm>
            <a:off x="0" y="0"/>
            <a:ext cx="382300" cy="361200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A447271-CD58-C84B-B7B7-DF642F38E667}"/>
              </a:ext>
            </a:extLst>
          </p:cNvPr>
          <p:cNvSpPr/>
          <p:nvPr userDrawn="1"/>
        </p:nvSpPr>
        <p:spPr>
          <a:xfrm>
            <a:off x="0" y="3612008"/>
            <a:ext cx="382300" cy="32559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="" xmlns:a16="http://schemas.microsoft.com/office/drawing/2014/main" id="{A40EC3FF-E68F-6EE7-974E-C7A3528874D3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498" y="5572612"/>
            <a:ext cx="2207201" cy="14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21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1884273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 sections of a Scientific Paper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Melsew Getnet (GMPH, MPH-Epi, PhD)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5529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68362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 titles….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10972800" cy="58674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GB" b="1" dirty="0" smtClean="0"/>
          </a:p>
          <a:p>
            <a:pPr marL="0" indent="0">
              <a:lnSpc>
                <a:spcPct val="170000"/>
              </a:lnSpc>
              <a:buNone/>
            </a:pPr>
            <a:r>
              <a:rPr lang="en-GB" sz="6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Structural </a:t>
            </a:r>
            <a:r>
              <a:rPr lang="en-GB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Constraints and Journal Customization</a:t>
            </a:r>
          </a:p>
          <a:p>
            <a:pPr lvl="0">
              <a:lnSpc>
                <a:spcPct val="170000"/>
              </a:lnSpc>
            </a:pPr>
            <a:r>
              <a:rPr lang="en-GB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Brevity as a Virtue:</a:t>
            </a:r>
            <a:r>
              <a:rPr lang="en-GB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6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0" indent="0">
              <a:lnSpc>
                <a:spcPct val="170000"/>
              </a:lnSpc>
              <a:buNone/>
            </a:pPr>
            <a:r>
              <a:rPr lang="en-GB" sz="6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Short </a:t>
            </a:r>
            <a:r>
              <a:rPr lang="en-GB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titles are consistently the most appealing; many journals strictly limit lengths to 10–15 words, a specified number of characters (including spaces), or two printed lines.</a:t>
            </a:r>
          </a:p>
          <a:p>
            <a:pPr lvl="0">
              <a:lnSpc>
                <a:spcPct val="170000"/>
              </a:lnSpc>
            </a:pPr>
            <a:r>
              <a:rPr lang="en-GB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Journal-Specific Exclusions:</a:t>
            </a:r>
            <a:r>
              <a:rPr lang="en-GB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Publishers often enforce highly specific structural restrictions</a:t>
            </a:r>
            <a:r>
              <a:rPr lang="en-GB" sz="6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6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70000"/>
              </a:lnSpc>
              <a:buNone/>
            </a:pPr>
            <a:r>
              <a:rPr lang="en-GB" sz="6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n-GB" sz="6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GB" sz="6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Archives of Diseases in </a:t>
            </a:r>
            <a:r>
              <a:rPr lang="en-GB" sz="6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Childhood</a:t>
            </a:r>
            <a:r>
              <a:rPr lang="en-GB" sz="6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bans </a:t>
            </a:r>
            <a:r>
              <a:rPr lang="en-GB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words </a:t>
            </a:r>
            <a:r>
              <a:rPr lang="en-GB" sz="6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child</a:t>
            </a:r>
            <a:r>
              <a:rPr lang="en-GB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6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children</a:t>
            </a:r>
            <a:r>
              <a:rPr lang="en-GB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 </a:t>
            </a:r>
            <a:r>
              <a:rPr lang="en-GB" sz="6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childhood</a:t>
            </a:r>
            <a:r>
              <a:rPr lang="en-GB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from titles because they are already implicit in the journal's name</a:t>
            </a:r>
            <a:r>
              <a:rPr lang="en-GB" sz="6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6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70000"/>
              </a:lnSpc>
            </a:pPr>
            <a:r>
              <a:rPr lang="en-GB" sz="6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Methodological Transparency:</a:t>
            </a:r>
            <a:r>
              <a:rPr lang="en-GB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6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0" indent="0">
              <a:lnSpc>
                <a:spcPct val="170000"/>
              </a:lnSpc>
              <a:buNone/>
            </a:pPr>
            <a:r>
              <a:rPr lang="en-GB" sz="6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-Journals </a:t>
            </a:r>
            <a:r>
              <a:rPr lang="en-GB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frequently require authors to explicitly append the study </a:t>
            </a:r>
            <a:r>
              <a:rPr lang="en-GB" sz="6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design, such </a:t>
            </a:r>
            <a:r>
              <a:rPr lang="en-GB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GB" sz="6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randomized controlled trial</a:t>
            </a:r>
            <a:r>
              <a:rPr lang="en-GB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6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audit</a:t>
            </a:r>
            <a:r>
              <a:rPr lang="en-GB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or </a:t>
            </a:r>
            <a:r>
              <a:rPr lang="en-GB" sz="6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observational </a:t>
            </a:r>
            <a:r>
              <a:rPr lang="en-GB" sz="6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en-GB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6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GB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title when appropriate</a:t>
            </a:r>
            <a:r>
              <a:rPr lang="en-GB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9652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39762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 titles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14400"/>
            <a:ext cx="10972800" cy="5715000"/>
          </a:xfrm>
        </p:spPr>
        <p:txBody>
          <a:bodyPr>
            <a:normAutofit fontScale="85000" lnSpcReduction="10000"/>
          </a:bodyPr>
          <a:lstStyle/>
          <a:p>
            <a:pPr lvl="0">
              <a:lnSpc>
                <a:spcPct val="160000"/>
              </a:lnSpc>
            </a:pPr>
            <a:r>
              <a:rPr lang="en-GB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Eliminating </a:t>
            </a:r>
            <a: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Prepositions and Qualifiers: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Long, rambling titles create a tedious impression for reviewers and readers.</a:t>
            </a:r>
          </a:p>
          <a:p>
            <a:pPr lvl="0">
              <a:lnSpc>
                <a:spcPct val="160000"/>
              </a:lnSpc>
            </a:pPr>
            <a: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Pruning Comparison: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60000"/>
              </a:lnSpc>
            </a:pPr>
            <a:r>
              <a:rPr lang="en-GB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Rambling &amp; Redundant: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26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 of parental smoking on the development of asthma and other atopic diseases in children: evidence from a birth cohort study in </a:t>
            </a:r>
            <a:r>
              <a:rPr lang="en-GB" sz="26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NW, Ethiopia</a:t>
            </a:r>
            <a:endParaRPr lang="en-GB" sz="26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60000"/>
              </a:lnSpc>
            </a:pPr>
            <a:r>
              <a:rPr lang="en-GB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Snappy &amp; Focused: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Parental 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smoking and the development of childhood </a:t>
            </a:r>
            <a:r>
              <a:rPr lang="en-GB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asthma</a:t>
            </a:r>
            <a:endParaRPr lang="en-GB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60000"/>
              </a:lnSpc>
            </a:pPr>
            <a: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Analytical Redundancy:</a:t>
            </a:r>
            <a:r>
              <a:rPr lang="en-GB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the word "development" is used, appending "cohort study" is mathematically redundant because development cannot be captured in any other standard study design.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3483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 titles…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lnSpc>
                <a:spcPct val="150000"/>
              </a:lnSpc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Omitting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 Subtitles: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Unless mandated by a journal, explicit subtitles detailing study design (e.g., </a:t>
            </a:r>
            <a:r>
              <a:rPr lang="en-GB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case–control study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are often unnecessary and can detract from a title's immediate impact; these details are better left to the Abstract and Methods.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1477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 titles…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10972800" cy="563880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en-GB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GB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Traditional vs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Question </a:t>
            </a:r>
            <a:r>
              <a:rPr lang="en-GB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Formats</a:t>
            </a:r>
            <a:endParaRPr lang="en-GB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Classic Method: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Traditional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titles describe what the article is about in an open way, allowing readers to judge results by the content. </a:t>
            </a:r>
            <a:endParaRPr lang="en-GB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typically structure the independent variable, dependent variable, and target population:</a:t>
            </a:r>
          </a:p>
          <a:p>
            <a:pPr lvl="1" algn="just"/>
            <a:r>
              <a:rPr lang="en-GB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lang="en-GB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 of asthma on linear growth in children</a:t>
            </a:r>
            <a:endParaRPr lang="en-GB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Question Title: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Posing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direct question (e.g., </a:t>
            </a:r>
            <a:r>
              <a:rPr lang="en-GB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Does asthma reduce linear growth?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can attract readers looking for answers.</a:t>
            </a:r>
          </a:p>
          <a:p>
            <a:pPr marL="0" lvl="0" indent="0" algn="just">
              <a:buNone/>
            </a:pP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Misleading Trap: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Question-based titles suggest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positive result, making them highly misleading if the study's actual findings turned out to be negative. </a:t>
            </a:r>
            <a:endParaRPr lang="en-GB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best reserved for interactive talks and posters.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7909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39762"/>
          </a:xfrm>
        </p:spPr>
        <p:txBody>
          <a:bodyPr>
            <a:noAutofit/>
          </a:bodyPr>
          <a:lstStyle/>
          <a:p>
            <a:pPr algn="l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 titles…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10972800" cy="57150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Danger of Assertive Sentence </a:t>
            </a:r>
            <a:r>
              <a:rPr lang="en-GB" sz="5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Titles</a:t>
            </a:r>
            <a:endParaRPr lang="en-GB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70000"/>
              </a:lnSpc>
              <a:buNone/>
            </a:pP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Assertive Sentence Title: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declarative title that states the study's conclusion as an absolute answer (e.g., </a:t>
            </a:r>
            <a:r>
              <a:rPr lang="en-GB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Asthma is negatively associated with growth in height during adolescence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lvl="0" indent="0">
              <a:lnSpc>
                <a:spcPct val="170000"/>
              </a:lnSpc>
              <a:buNone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They Must Be Avoided: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declare science to be a final product rather than an ongoing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en-GB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lvl="0" indent="0">
              <a:lnSpc>
                <a:spcPct val="170000"/>
              </a:lnSpc>
              <a:buNone/>
            </a:pP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Statistical 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Illusion: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70000"/>
              </a:lnSpc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minimal, clinically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minor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 can achieve high statistical significance simply due to an oversized sample size.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70000"/>
              </a:lnSpc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assertive title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such a finding misinforms the reader.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1835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 titles…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10972800" cy="460097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Ensuring Absolute Factual </a:t>
            </a:r>
            <a:r>
              <a:rPr lang="en-GB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Accuracy</a:t>
            </a:r>
          </a:p>
          <a:p>
            <a:r>
              <a:rPr lang="en-GB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Bounds of Scope</a:t>
            </a:r>
            <a:r>
              <a:rPr lang="en-GB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14400" lvl="0" indent="0">
              <a:buNone/>
            </a:pPr>
            <a:r>
              <a:rPr lang="en-GB" sz="2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Respiratory </a:t>
            </a:r>
            <a:r>
              <a:rPr lang="en-GB" sz="2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health of </a:t>
            </a:r>
            <a:r>
              <a:rPr lang="en-GB" sz="2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Australians Vs. </a:t>
            </a:r>
            <a:r>
              <a:rPr lang="en-GB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Asthma </a:t>
            </a:r>
            <a:r>
              <a:rPr lang="en-GB" sz="2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atopy in Australian children</a:t>
            </a:r>
            <a:r>
              <a:rPr lang="en-GB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GB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Precision 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Risk Modification:</a:t>
            </a:r>
            <a:endParaRPr lang="en-GB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Inaccurate Draft: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Increasing 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weight is a risk factor for asthma in </a:t>
            </a:r>
            <a:r>
              <a:rPr lang="en-GB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childhood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(This 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incorrectly implies that the </a:t>
            </a:r>
            <a:r>
              <a:rPr lang="en-GB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 of gaining weight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the risk factor).</a:t>
            </a:r>
          </a:p>
          <a:p>
            <a:pPr lvl="1"/>
            <a:r>
              <a:rPr lang="en-GB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Factual Revision: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Overweight 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children and the risk of </a:t>
            </a:r>
            <a:r>
              <a:rPr lang="en-GB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asthma 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(Correctly identifies the independent variable while placing key terms first for database retrieval).</a:t>
            </a:r>
          </a:p>
          <a:p>
            <a:pPr marL="0" lvl="0" indent="0">
              <a:buNone/>
            </a:pP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Editorial Reality: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Prepare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yourself for the reality that journal editors may completely rewrite your title prior to publication.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43161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4000" b="1" dirty="0" smtClean="0"/>
              <a:t>Thank you!!</a:t>
            </a: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1101513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 algn="l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 sections of a Scientific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Paper</a:t>
            </a:r>
            <a:endParaRPr lang="en-US" sz="36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1"/>
            <a:ext cx="10972800" cy="4754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Crude Outline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Writing the Title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Writing the Abstract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Writing the Introduction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Writing the Methods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Writing the Results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Writing the Discussion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Writing the Reference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73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 sections of a Scientific Paper …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 the Title</a:t>
            </a:r>
            <a:endParaRPr lang="en-GB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1277600" cy="45259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GB" b="1" dirty="0" smtClean="0"/>
          </a:p>
          <a:p>
            <a:pPr marL="0" lvl="0" indent="0">
              <a:buNone/>
            </a:pP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Session Objectives</a:t>
            </a:r>
          </a:p>
          <a:p>
            <a:pPr algn="just">
              <a:lnSpc>
                <a:spcPct val="160000"/>
              </a:lnSpc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Appreciate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titles, abstracts, and keywords act as the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entry points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your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</a:t>
            </a:r>
          </a:p>
          <a:p>
            <a:pPr algn="just">
              <a:lnSpc>
                <a:spcPct val="160000"/>
              </a:lnSpc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Critique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formulate titles that are concise, informative, and structurally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appropriate (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Craft Engaging Titles)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6634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Writing sections of a Scientific Paper …</a:t>
            </a:r>
            <a:b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1128"/>
            <a:ext cx="10515600" cy="49858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Writing the Title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piece of a scientific output should have a concise title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title is what catches the reader’s eye and deserves a careful attention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should be considered in writing a title: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centered at the top page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 not be underlined or italicized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Authors’ name and institutional affiliation should be indicated</a:t>
            </a:r>
          </a:p>
        </p:txBody>
      </p:sp>
    </p:spTree>
    <p:extLst>
      <p:ext uri="{BB962C8B-B14F-4D97-AF65-F5344CB8AC3E}">
        <p14:creationId xmlns:p14="http://schemas.microsoft.com/office/powerpoint/2010/main" val="726963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8"/>
            <a:ext cx="10515600" cy="753811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Writing sections of a Scientific Paper …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75347"/>
            <a:ext cx="10515600" cy="4901616"/>
          </a:xfrm>
        </p:spPr>
        <p:txBody>
          <a:bodyPr/>
          <a:lstStyle/>
          <a:p>
            <a:pPr marL="0" indent="0">
              <a:buNone/>
            </a:pP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Writing 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Title …</a:t>
            </a:r>
          </a:p>
          <a:p>
            <a:pPr marL="228600" lvl="1">
              <a:spcBef>
                <a:spcPts val="1000"/>
              </a:spcBef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short, made of only one simple statement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 be sufficiently descriptive, indicating the population of interest and the condition being investigated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 not be a confirmatory statement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Abbreviations should never be used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Should not be paradoxical or obscured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54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of a strong title</a:t>
            </a: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10972800" cy="5638800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scientific title should never simply be a creative phrase. </a:t>
            </a:r>
            <a:r>
              <a:rPr lang="en-GB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must be highly functional</a:t>
            </a:r>
            <a:r>
              <a:rPr lang="en-GB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60000"/>
              </a:lnSpc>
            </a:pPr>
            <a:r>
              <a:rPr lang="en-GB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Concise: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Use the fewest possible words that accurately describe the paper (typically 10–15 words).</a:t>
            </a:r>
          </a:p>
          <a:p>
            <a:pPr lvl="0" algn="just">
              <a:lnSpc>
                <a:spcPct val="160000"/>
              </a:lnSpc>
            </a:pPr>
            <a:r>
              <a:rPr lang="en-GB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Informative: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Clearly indicate the specific topic, population, or </a:t>
            </a:r>
            <a:r>
              <a:rPr lang="en-GB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subjects under 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study.</a:t>
            </a:r>
          </a:p>
          <a:p>
            <a:pPr lvl="0" algn="just">
              <a:lnSpc>
                <a:spcPct val="160000"/>
              </a:lnSpc>
            </a:pPr>
            <a:r>
              <a:rPr lang="en-GB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Reflect the Scope: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not overpromise. The title's breadth must match the study's actual boundaries.</a:t>
            </a:r>
          </a:p>
          <a:p>
            <a:pPr lvl="0" algn="just">
              <a:lnSpc>
                <a:spcPct val="160000"/>
              </a:lnSpc>
            </a:pPr>
            <a:r>
              <a:rPr lang="en-GB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 of Thumb:</a:t>
            </a:r>
            <a:r>
              <a:rPr lang="en-GB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 waste words </a:t>
            </a:r>
            <a:r>
              <a:rPr lang="en-GB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like, </a:t>
            </a:r>
            <a:r>
              <a:rPr lang="en-GB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 of</a:t>
            </a:r>
            <a:r>
              <a:rPr lang="en-GB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GB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Investigations </a:t>
            </a:r>
            <a:r>
              <a:rPr lang="en-GB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en-GB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GB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GB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Observations </a:t>
            </a:r>
            <a:r>
              <a:rPr lang="en-GB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n-GB" sz="4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GB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0496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Choosing Your Title Type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759236"/>
              </p:ext>
            </p:extLst>
          </p:nvPr>
        </p:nvGraphicFramePr>
        <p:xfrm>
          <a:off x="609600" y="1371600"/>
          <a:ext cx="11379201" cy="5105399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3793067"/>
                <a:gridCol w="3793067"/>
                <a:gridCol w="3793067"/>
              </a:tblGrid>
              <a:tr h="4921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Purpose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Example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</a:tr>
              <a:tr h="15377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en-GB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Descriptive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States the subject and scope clearly but remains neutral on the outcome.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 effects of continuous sleep deprivation on cognitive performance in residency physicians.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</a:tr>
              <a:tr h="15377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en-GB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Declarative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States the main finding or conclusion of the study directly.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Continuous sleep deprivation significantly degrades cognitive performance in residency physicians.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</a:tr>
              <a:tr h="15377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en-GB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Interrogative</a:t>
                      </a:r>
                      <a:endParaRPr lang="en-GB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Poses a question that the research answers. (Use sparingly).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240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Does continuous sleep deprivation affect the cognitive performance of residency physicians?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6440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10972800" cy="54864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to Avoid in Your Title Drafts </a:t>
            </a:r>
          </a:p>
          <a:p>
            <a:pPr lvl="0">
              <a:lnSpc>
                <a:spcPct val="170000"/>
              </a:lnSpc>
            </a:pPr>
            <a:r>
              <a:rPr lang="en-GB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Black Hole </a:t>
            </a:r>
            <a:r>
              <a:rPr lang="en-GB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(Too Vague):</a:t>
            </a:r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Factors influencing patient health outcomes</a:t>
            </a:r>
            <a:r>
              <a:rPr lang="en-GB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623888" lvl="0" indent="0">
              <a:lnSpc>
                <a:spcPct val="170000"/>
              </a:lnSpc>
              <a:buNone/>
            </a:pPr>
            <a:r>
              <a:rPr lang="en-GB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patient population? Which clinical outcomes?) Cardiovascular, psychological, or post-operative? Which risk factors or interventions are being measured</a:t>
            </a:r>
            <a:r>
              <a:rPr lang="en-GB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70000"/>
              </a:lnSpc>
            </a:pPr>
            <a:r>
              <a:rPr lang="en-GB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Runaway Train </a:t>
            </a:r>
            <a:r>
              <a:rPr lang="en-GB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(Too Long</a:t>
            </a:r>
            <a:r>
              <a:rPr lang="en-GB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914400" lvl="0" indent="0">
              <a:lnSpc>
                <a:spcPct val="170000"/>
              </a:lnSpc>
              <a:buNone/>
            </a:pPr>
            <a:r>
              <a:rPr lang="en-GB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GB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empirical analysis of the clinical and </a:t>
            </a:r>
            <a:r>
              <a:rPr lang="en-GB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behavioral</a:t>
            </a:r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adherence trends of type 2 diabetes mellitus patients living in the sub-Saharan urban areas during the post-pandemic months between 2021 and 2024 with special reference to changes in carbohydrate dietary management. </a:t>
            </a:r>
            <a:endParaRPr lang="en-GB" sz="3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GB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594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Writing titles….</a:t>
            </a:r>
            <a:endParaRPr lang="en-GB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1"/>
            <a:ext cx="10972800" cy="48307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to 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Avoid</a:t>
            </a:r>
          </a:p>
          <a:p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Jargon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Acronym </a:t>
            </a: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Overload</a:t>
            </a:r>
          </a:p>
          <a:p>
            <a:pPr lvl="0"/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Spelling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 the </a:t>
            </a: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Secret</a:t>
            </a:r>
          </a:p>
          <a:p>
            <a:pPr marL="914400" lvl="0" indent="0" algn="just">
              <a:buNone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Administering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 mg/day of a novel drug over 12 weeks to patients with a mean BMI of 34.2 results in a p-value of 0.012 and an odds ratio of 2.4.</a:t>
            </a:r>
          </a:p>
          <a:p>
            <a:pPr algn="just">
              <a:lnSpc>
                <a:spcPct val="150000"/>
              </a:lnSpc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Titles should present the predominant conceptual finding, not dump raw clinical statistical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findings,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parameters, or exact p-values into the title banner.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0198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1123</Words>
  <Application>Microsoft Office PowerPoint</Application>
  <PresentationFormat>Custom</PresentationFormat>
  <Paragraphs>113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Writing sections of a Scientific Paper </vt:lpstr>
      <vt:lpstr>Writing sections of a Scientific Paper</vt:lpstr>
      <vt:lpstr> Writing sections of a Scientific Paper …  Writing the Title</vt:lpstr>
      <vt:lpstr>Writing sections of a Scientific Paper … </vt:lpstr>
      <vt:lpstr>Writing sections of a Scientific Paper … </vt:lpstr>
      <vt:lpstr>Characteristics of a strong title</vt:lpstr>
      <vt:lpstr>Choosing Your Title Type</vt:lpstr>
      <vt:lpstr> </vt:lpstr>
      <vt:lpstr>Writing titles….</vt:lpstr>
      <vt:lpstr>Writing titles….</vt:lpstr>
      <vt:lpstr>Writing titles…</vt:lpstr>
      <vt:lpstr>Writing titles…</vt:lpstr>
      <vt:lpstr>Writing titles…</vt:lpstr>
      <vt:lpstr>Writing titles…</vt:lpstr>
      <vt:lpstr>Writing titles…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Mitiku Getu Moges</dc:creator>
  <cp:lastModifiedBy>melsew getnet tsegaw</cp:lastModifiedBy>
  <cp:revision>54</cp:revision>
  <dcterms:created xsi:type="dcterms:W3CDTF">2025-11-21T09:11:49Z</dcterms:created>
  <dcterms:modified xsi:type="dcterms:W3CDTF">2026-07-15T10:08:48Z</dcterms:modified>
</cp:coreProperties>
</file>