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1"/>
  </p:notesMasterIdLst>
  <p:sldIdLst>
    <p:sldId id="291" r:id="rId2"/>
    <p:sldId id="292" r:id="rId3"/>
    <p:sldId id="293" r:id="rId4"/>
    <p:sldId id="294" r:id="rId5"/>
    <p:sldId id="295" r:id="rId6"/>
    <p:sldId id="296" r:id="rId7"/>
    <p:sldId id="297" r:id="rId8"/>
    <p:sldId id="298" r:id="rId9"/>
    <p:sldId id="299" r:id="rId10"/>
    <p:sldId id="300" r:id="rId11"/>
    <p:sldId id="301" r:id="rId12"/>
    <p:sldId id="302" r:id="rId13"/>
    <p:sldId id="303" r:id="rId14"/>
    <p:sldId id="304" r:id="rId15"/>
    <p:sldId id="305" r:id="rId16"/>
    <p:sldId id="306" r:id="rId17"/>
    <p:sldId id="307" r:id="rId18"/>
    <p:sldId id="308" r:id="rId19"/>
    <p:sldId id="309" r:id="rId20"/>
    <p:sldId id="310" r:id="rId21"/>
    <p:sldId id="311" r:id="rId22"/>
    <p:sldId id="312" r:id="rId23"/>
    <p:sldId id="313" r:id="rId24"/>
    <p:sldId id="314" r:id="rId25"/>
    <p:sldId id="315" r:id="rId26"/>
    <p:sldId id="316" r:id="rId27"/>
    <p:sldId id="317" r:id="rId28"/>
    <p:sldId id="318" r:id="rId29"/>
    <p:sldId id="319" r:id="rId30"/>
    <p:sldId id="320" r:id="rId31"/>
    <p:sldId id="321" r:id="rId32"/>
    <p:sldId id="322" r:id="rId33"/>
    <p:sldId id="323" r:id="rId34"/>
    <p:sldId id="324" r:id="rId35"/>
    <p:sldId id="325" r:id="rId36"/>
    <p:sldId id="326" r:id="rId37"/>
    <p:sldId id="327" r:id="rId38"/>
    <p:sldId id="328" r:id="rId39"/>
    <p:sldId id="329"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p:scale>
          <a:sx n="74" d="100"/>
          <a:sy n="74" d="100"/>
        </p:scale>
        <p:origin x="-72" y="41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2AB306-512E-498F-88D1-1F1F17592657}" type="datetimeFigureOut">
              <a:rPr lang="en-GB" smtClean="0"/>
              <a:t>15/07/2026</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4F99C5-D866-41EC-A025-C3320DBABEEE}" type="slidenum">
              <a:rPr lang="en-GB" smtClean="0"/>
              <a:t>‹#›</a:t>
            </a:fld>
            <a:endParaRPr lang="en-GB"/>
          </a:p>
        </p:txBody>
      </p:sp>
    </p:spTree>
    <p:extLst>
      <p:ext uri="{BB962C8B-B14F-4D97-AF65-F5344CB8AC3E}">
        <p14:creationId xmlns:p14="http://schemas.microsoft.com/office/powerpoint/2010/main" val="2637157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1" name="Google Shape;101;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EDD65DE-92AD-C281-69C9-6BED6C5540C2}"/>
              </a:ext>
            </a:extLst>
          </p:cNvPr>
          <p:cNvSpPr>
            <a:spLocks noGrp="1"/>
          </p:cNvSpPr>
          <p:nvPr>
            <p:ph type="title"/>
          </p:nvPr>
        </p:nvSpPr>
        <p:spPr/>
        <p:txBody>
          <a:bodyPr/>
          <a:lstStyle>
            <a:lvl1pPr>
              <a:defRPr>
                <a:latin typeface="Amasis MT Pro Black" panose="02040A04050005020304" pitchFamily="18" charset="0"/>
              </a:defRPr>
            </a:lvl1pPr>
          </a:lstStyle>
          <a:p>
            <a:r>
              <a:rPr lang="en-US" dirty="0"/>
              <a:t>Click to edit Master title style</a:t>
            </a:r>
          </a:p>
        </p:txBody>
      </p:sp>
      <p:sp>
        <p:nvSpPr>
          <p:cNvPr id="3" name="Content Placeholder 2">
            <a:extLst>
              <a:ext uri="{FF2B5EF4-FFF2-40B4-BE49-F238E27FC236}">
                <a16:creationId xmlns="" xmlns:a16="http://schemas.microsoft.com/office/drawing/2014/main" id="{E510F00F-BC40-E0AD-155B-05CACCE11FB3}"/>
              </a:ext>
            </a:extLst>
          </p:cNvPr>
          <p:cNvSpPr>
            <a:spLocks noGrp="1"/>
          </p:cNvSpPr>
          <p:nvPr>
            <p:ph idx="1"/>
          </p:nvPr>
        </p:nvSpPr>
        <p:spPr/>
        <p:txBody>
          <a:bodyPr/>
          <a:lstStyle>
            <a:lvl1pPr>
              <a:defRPr>
                <a:latin typeface="Amasis MT Pro" panose="02040504050005020304" pitchFamily="18" charset="0"/>
              </a:defRPr>
            </a:lvl1pPr>
            <a:lvl2pPr>
              <a:defRPr>
                <a:latin typeface="Amasis MT Pro" panose="02040504050005020304" pitchFamily="18" charset="0"/>
              </a:defRPr>
            </a:lvl2pPr>
            <a:lvl3pPr>
              <a:defRPr>
                <a:latin typeface="Amasis MT Pro" panose="02040504050005020304" pitchFamily="18" charset="0"/>
              </a:defRPr>
            </a:lvl3pPr>
            <a:lvl4pPr>
              <a:defRPr>
                <a:latin typeface="Amasis MT Pro" panose="02040504050005020304" pitchFamily="18" charset="0"/>
              </a:defRPr>
            </a:lvl4pPr>
            <a:lvl5pPr>
              <a:defRPr>
                <a:latin typeface="Amasis MT Pro" panose="020405040500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Oval 8">
            <a:extLst>
              <a:ext uri="{FF2B5EF4-FFF2-40B4-BE49-F238E27FC236}">
                <a16:creationId xmlns="" xmlns:a16="http://schemas.microsoft.com/office/drawing/2014/main" id="{96C8A8F9-959D-8766-7CC7-FCF9C9E0CDE6}"/>
              </a:ext>
            </a:extLst>
          </p:cNvPr>
          <p:cNvSpPr/>
          <p:nvPr userDrawn="1"/>
        </p:nvSpPr>
        <p:spPr>
          <a:xfrm>
            <a:off x="10971500" y="-704128"/>
            <a:ext cx="1840057" cy="177338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lide Number Placeholder 5">
            <a:extLst>
              <a:ext uri="{FF2B5EF4-FFF2-40B4-BE49-F238E27FC236}">
                <a16:creationId xmlns="" xmlns:a16="http://schemas.microsoft.com/office/drawing/2014/main" id="{7B691001-BFF4-F8F9-CA81-500434E5C81F}"/>
              </a:ext>
            </a:extLst>
          </p:cNvPr>
          <p:cNvSpPr>
            <a:spLocks noGrp="1"/>
          </p:cNvSpPr>
          <p:nvPr>
            <p:ph type="sldNum" sz="quarter" idx="12"/>
          </p:nvPr>
        </p:nvSpPr>
        <p:spPr>
          <a:xfrm>
            <a:off x="11352500" y="182563"/>
            <a:ext cx="457200" cy="365125"/>
          </a:xfrm>
          <a:prstGeom prst="rect">
            <a:avLst/>
          </a:prstGeom>
        </p:spPr>
        <p:txBody>
          <a:bodyPr/>
          <a:lstStyle/>
          <a:p>
            <a:fld id="{150CAD48-028F-45FE-AEF0-39B978B5840C}" type="slidenum">
              <a:rPr lang="en-US" smtClean="0"/>
              <a:t>‹#›</a:t>
            </a:fld>
            <a:endParaRPr lang="en-US"/>
          </a:p>
        </p:txBody>
      </p:sp>
    </p:spTree>
    <p:extLst>
      <p:ext uri="{BB962C8B-B14F-4D97-AF65-F5344CB8AC3E}">
        <p14:creationId xmlns:p14="http://schemas.microsoft.com/office/powerpoint/2010/main" val="14096341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41787D2-78C9-4F48-CE8A-253071E97B8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36FF8D69-89C4-B6F2-F6B7-D099CE1AE92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 xmlns:a16="http://schemas.microsoft.com/office/drawing/2014/main" id="{A1230A20-66C9-7C7F-D848-2B555235CF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D96A9387-5EBF-41FB-EBC0-50176212D9BD}"/>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t>7/15/2026</a:t>
            </a:fld>
            <a:endParaRPr lang="en-US"/>
          </a:p>
        </p:txBody>
      </p:sp>
      <p:sp>
        <p:nvSpPr>
          <p:cNvPr id="6" name="Footer Placeholder 5">
            <a:extLst>
              <a:ext uri="{FF2B5EF4-FFF2-40B4-BE49-F238E27FC236}">
                <a16:creationId xmlns="" xmlns:a16="http://schemas.microsoft.com/office/drawing/2014/main" id="{C54EBEE7-714F-A36F-0966-3A6BF439C0EA}"/>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 xmlns:a16="http://schemas.microsoft.com/office/drawing/2014/main" id="{8BE6FF09-FA3A-4F22-363C-F5FA6363F44C}"/>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t>‹#›</a:t>
            </a:fld>
            <a:endParaRPr lang="en-US"/>
          </a:p>
        </p:txBody>
      </p:sp>
    </p:spTree>
    <p:extLst>
      <p:ext uri="{BB962C8B-B14F-4D97-AF65-F5344CB8AC3E}">
        <p14:creationId xmlns:p14="http://schemas.microsoft.com/office/powerpoint/2010/main" val="7729227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C9E6677-BC50-A13F-3B3F-A41D9AC6C5C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3BAF382B-171E-DFFA-FA80-1969EE2D287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B0B7C1A9-45AD-5982-49E8-EE1D9A6EF30C}"/>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t>7/15/2026</a:t>
            </a:fld>
            <a:endParaRPr lang="en-US"/>
          </a:p>
        </p:txBody>
      </p:sp>
      <p:sp>
        <p:nvSpPr>
          <p:cNvPr id="5" name="Footer Placeholder 4">
            <a:extLst>
              <a:ext uri="{FF2B5EF4-FFF2-40B4-BE49-F238E27FC236}">
                <a16:creationId xmlns="" xmlns:a16="http://schemas.microsoft.com/office/drawing/2014/main" id="{25906AB2-0A5A-57C3-52AE-B05FA36B9978}"/>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 xmlns:a16="http://schemas.microsoft.com/office/drawing/2014/main" id="{A5BC11EF-8157-E0EC-9560-E679525573E5}"/>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t>‹#›</a:t>
            </a:fld>
            <a:endParaRPr lang="en-US"/>
          </a:p>
        </p:txBody>
      </p:sp>
    </p:spTree>
    <p:extLst>
      <p:ext uri="{BB962C8B-B14F-4D97-AF65-F5344CB8AC3E}">
        <p14:creationId xmlns:p14="http://schemas.microsoft.com/office/powerpoint/2010/main" val="23184923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5909BE06-8DC1-49D2-1AF9-836C1B8A19D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ED45868E-FB06-6CBD-C498-541E58AF4AD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E84F257A-05E9-B152-1EBD-0A399722692B}"/>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t>7/15/2026</a:t>
            </a:fld>
            <a:endParaRPr lang="en-US"/>
          </a:p>
        </p:txBody>
      </p:sp>
      <p:sp>
        <p:nvSpPr>
          <p:cNvPr id="5" name="Footer Placeholder 4">
            <a:extLst>
              <a:ext uri="{FF2B5EF4-FFF2-40B4-BE49-F238E27FC236}">
                <a16:creationId xmlns="" xmlns:a16="http://schemas.microsoft.com/office/drawing/2014/main" id="{4F3A75B5-F74D-1EEC-6509-7462C7B09F7C}"/>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 xmlns:a16="http://schemas.microsoft.com/office/drawing/2014/main" id="{0BA9B80B-ECDB-D074-076C-11D544809C69}"/>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t>‹#›</a:t>
            </a:fld>
            <a:endParaRPr lang="en-US"/>
          </a:p>
        </p:txBody>
      </p:sp>
    </p:spTree>
    <p:extLst>
      <p:ext uri="{BB962C8B-B14F-4D97-AF65-F5344CB8AC3E}">
        <p14:creationId xmlns:p14="http://schemas.microsoft.com/office/powerpoint/2010/main" val="258151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53DCA21-6CB2-AE0D-2B2A-6ED99451BD00}"/>
              </a:ext>
            </a:extLst>
          </p:cNvPr>
          <p:cNvSpPr>
            <a:spLocks noGrp="1"/>
          </p:cNvSpPr>
          <p:nvPr>
            <p:ph type="ctrTitle"/>
          </p:nvPr>
        </p:nvSpPr>
        <p:spPr>
          <a:xfrm>
            <a:off x="1524000" y="1309688"/>
            <a:ext cx="9144000" cy="2387600"/>
          </a:xfrm>
        </p:spPr>
        <p:txBody>
          <a:bodyPr anchor="b"/>
          <a:lstStyle>
            <a:lvl1pPr algn="ctr">
              <a:defRPr sz="6000">
                <a:latin typeface="ADLaM Display" panose="02010000000000000000" pitchFamily="2" charset="0"/>
                <a:ea typeface="ADLaM Display" panose="02010000000000000000" pitchFamily="2" charset="0"/>
                <a:cs typeface="ADLaM Display" panose="02010000000000000000" pitchFamily="2" charset="0"/>
              </a:defRPr>
            </a:lvl1pPr>
          </a:lstStyle>
          <a:p>
            <a:r>
              <a:rPr lang="en-US" dirty="0"/>
              <a:t>Click to edit Master title style</a:t>
            </a:r>
          </a:p>
        </p:txBody>
      </p:sp>
      <p:sp>
        <p:nvSpPr>
          <p:cNvPr id="3" name="Subtitle 2">
            <a:extLst>
              <a:ext uri="{FF2B5EF4-FFF2-40B4-BE49-F238E27FC236}">
                <a16:creationId xmlns="" xmlns:a16="http://schemas.microsoft.com/office/drawing/2014/main" id="{DADF3D43-EF82-3CB0-5B95-895ED0E16252}"/>
              </a:ext>
            </a:extLst>
          </p:cNvPr>
          <p:cNvSpPr>
            <a:spLocks noGrp="1"/>
          </p:cNvSpPr>
          <p:nvPr>
            <p:ph type="subTitle" idx="1"/>
          </p:nvPr>
        </p:nvSpPr>
        <p:spPr>
          <a:xfrm>
            <a:off x="1524000" y="3602038"/>
            <a:ext cx="9144000" cy="1655762"/>
          </a:xfrm>
        </p:spPr>
        <p:txBody>
          <a:bodyPr/>
          <a:lstStyle>
            <a:lvl1pPr marL="0" indent="0" algn="ctr">
              <a:buNone/>
              <a:defRPr sz="2400">
                <a:latin typeface="ADLaM Display" panose="02010000000000000000" pitchFamily="2" charset="0"/>
                <a:ea typeface="ADLaM Display" panose="02010000000000000000" pitchFamily="2" charset="0"/>
                <a:cs typeface="ADLaM Display" panose="020100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229755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EDD65DE-92AD-C281-69C9-6BED6C5540C2}"/>
              </a:ext>
            </a:extLst>
          </p:cNvPr>
          <p:cNvSpPr>
            <a:spLocks noGrp="1"/>
          </p:cNvSpPr>
          <p:nvPr>
            <p:ph type="title"/>
          </p:nvPr>
        </p:nvSpPr>
        <p:spPr/>
        <p:txBody>
          <a:bodyPr/>
          <a:lstStyle>
            <a:lvl1pPr>
              <a:defRPr>
                <a:latin typeface="Amasis MT Pro Black" panose="02040A04050005020304" pitchFamily="18" charset="0"/>
              </a:defRPr>
            </a:lvl1pPr>
          </a:lstStyle>
          <a:p>
            <a:r>
              <a:rPr lang="en-US" dirty="0"/>
              <a:t>Click to edit Master title style</a:t>
            </a:r>
          </a:p>
        </p:txBody>
      </p:sp>
      <p:sp>
        <p:nvSpPr>
          <p:cNvPr id="3" name="Content Placeholder 2">
            <a:extLst>
              <a:ext uri="{FF2B5EF4-FFF2-40B4-BE49-F238E27FC236}">
                <a16:creationId xmlns="" xmlns:a16="http://schemas.microsoft.com/office/drawing/2014/main" id="{E510F00F-BC40-E0AD-155B-05CACCE11FB3}"/>
              </a:ext>
            </a:extLst>
          </p:cNvPr>
          <p:cNvSpPr>
            <a:spLocks noGrp="1"/>
          </p:cNvSpPr>
          <p:nvPr>
            <p:ph idx="1"/>
          </p:nvPr>
        </p:nvSpPr>
        <p:spPr/>
        <p:txBody>
          <a:bodyPr/>
          <a:lstStyle>
            <a:lvl1pPr>
              <a:defRPr>
                <a:latin typeface="Amasis MT Pro" panose="02040504050005020304" pitchFamily="18" charset="0"/>
              </a:defRPr>
            </a:lvl1pPr>
            <a:lvl2pPr>
              <a:defRPr>
                <a:latin typeface="Amasis MT Pro" panose="02040504050005020304" pitchFamily="18" charset="0"/>
              </a:defRPr>
            </a:lvl2pPr>
            <a:lvl3pPr>
              <a:defRPr>
                <a:latin typeface="Amasis MT Pro" panose="02040504050005020304" pitchFamily="18" charset="0"/>
              </a:defRPr>
            </a:lvl3pPr>
            <a:lvl4pPr>
              <a:defRPr>
                <a:latin typeface="Amasis MT Pro" panose="02040504050005020304" pitchFamily="18" charset="0"/>
              </a:defRPr>
            </a:lvl4pPr>
            <a:lvl5pPr>
              <a:defRPr>
                <a:latin typeface="Amasis MT Pro" panose="020405040500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Oval 8">
            <a:extLst>
              <a:ext uri="{FF2B5EF4-FFF2-40B4-BE49-F238E27FC236}">
                <a16:creationId xmlns="" xmlns:a16="http://schemas.microsoft.com/office/drawing/2014/main" id="{96C8A8F9-959D-8766-7CC7-FCF9C9E0CDE6}"/>
              </a:ext>
            </a:extLst>
          </p:cNvPr>
          <p:cNvSpPr/>
          <p:nvPr userDrawn="1"/>
        </p:nvSpPr>
        <p:spPr>
          <a:xfrm>
            <a:off x="10971500" y="-704128"/>
            <a:ext cx="1840057" cy="177338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lide Number Placeholder 5">
            <a:extLst>
              <a:ext uri="{FF2B5EF4-FFF2-40B4-BE49-F238E27FC236}">
                <a16:creationId xmlns="" xmlns:a16="http://schemas.microsoft.com/office/drawing/2014/main" id="{7B691001-BFF4-F8F9-CA81-500434E5C81F}"/>
              </a:ext>
            </a:extLst>
          </p:cNvPr>
          <p:cNvSpPr>
            <a:spLocks noGrp="1"/>
          </p:cNvSpPr>
          <p:nvPr>
            <p:ph type="sldNum" sz="quarter" idx="12"/>
          </p:nvPr>
        </p:nvSpPr>
        <p:spPr>
          <a:xfrm>
            <a:off x="11352500" y="182563"/>
            <a:ext cx="457200" cy="365125"/>
          </a:xfrm>
          <a:prstGeom prst="rect">
            <a:avLst/>
          </a:prstGeom>
        </p:spPr>
        <p:txBody>
          <a:bodyPr/>
          <a:lstStyle/>
          <a:p>
            <a:fld id="{150CAD48-028F-45FE-AEF0-39B978B5840C}" type="slidenum">
              <a:rPr lang="en-US" smtClean="0"/>
              <a:t>‹#›</a:t>
            </a:fld>
            <a:endParaRPr lang="en-US"/>
          </a:p>
        </p:txBody>
      </p:sp>
    </p:spTree>
    <p:extLst>
      <p:ext uri="{BB962C8B-B14F-4D97-AF65-F5344CB8AC3E}">
        <p14:creationId xmlns:p14="http://schemas.microsoft.com/office/powerpoint/2010/main" val="14431006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788C256-B6B6-046C-0C03-1F802FBA373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0F2677F7-551E-E76D-3DD2-49E210F59D7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BE5B2C75-FD9E-1B82-55C1-4396DDCB0CAB}"/>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t>7/15/2026</a:t>
            </a:fld>
            <a:endParaRPr lang="en-US"/>
          </a:p>
        </p:txBody>
      </p:sp>
      <p:sp>
        <p:nvSpPr>
          <p:cNvPr id="5" name="Footer Placeholder 4">
            <a:extLst>
              <a:ext uri="{FF2B5EF4-FFF2-40B4-BE49-F238E27FC236}">
                <a16:creationId xmlns="" xmlns:a16="http://schemas.microsoft.com/office/drawing/2014/main" id="{DDBEFA5E-F49C-EEB1-1BA3-52095FFA14E9}"/>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 xmlns:a16="http://schemas.microsoft.com/office/drawing/2014/main" id="{9FD5B166-7CC0-137F-76BD-D607D7C101FA}"/>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t>‹#›</a:t>
            </a:fld>
            <a:endParaRPr lang="en-US"/>
          </a:p>
        </p:txBody>
      </p:sp>
    </p:spTree>
    <p:extLst>
      <p:ext uri="{BB962C8B-B14F-4D97-AF65-F5344CB8AC3E}">
        <p14:creationId xmlns:p14="http://schemas.microsoft.com/office/powerpoint/2010/main" val="13550259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22431BC-C1F2-EB8E-1347-6C4C7F1D959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F910972B-0689-64F3-E9DF-2F839C30385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38C5D92D-ABBD-9711-1EB7-8124055889B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4CDB3909-4655-532E-88FE-3967817A255C}"/>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t>7/15/2026</a:t>
            </a:fld>
            <a:endParaRPr lang="en-US"/>
          </a:p>
        </p:txBody>
      </p:sp>
      <p:sp>
        <p:nvSpPr>
          <p:cNvPr id="6" name="Footer Placeholder 5">
            <a:extLst>
              <a:ext uri="{FF2B5EF4-FFF2-40B4-BE49-F238E27FC236}">
                <a16:creationId xmlns="" xmlns:a16="http://schemas.microsoft.com/office/drawing/2014/main" id="{C7FFAFCA-0883-D3EF-A64B-B794D8F51290}"/>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 xmlns:a16="http://schemas.microsoft.com/office/drawing/2014/main" id="{E4CEDA80-BB4E-5C5D-C74F-420393FA68B6}"/>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t>‹#›</a:t>
            </a:fld>
            <a:endParaRPr lang="en-US"/>
          </a:p>
        </p:txBody>
      </p:sp>
    </p:spTree>
    <p:extLst>
      <p:ext uri="{BB962C8B-B14F-4D97-AF65-F5344CB8AC3E}">
        <p14:creationId xmlns:p14="http://schemas.microsoft.com/office/powerpoint/2010/main" val="4222367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C5FFD6D-506C-5D04-F8ED-D63968D2AE4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05EDD351-09F3-2F5B-6E23-CBFDE1EA86D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9C7301B4-09AA-9C38-9830-84C28E75BDC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2AD8BFCD-D0CB-9BB8-6E97-AF0398F74A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A0F2276E-55BD-8F9C-114C-6A7C6448830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F30C8452-B4F0-5279-1F2F-5E43FF9FF806}"/>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t>7/15/2026</a:t>
            </a:fld>
            <a:endParaRPr lang="en-US"/>
          </a:p>
        </p:txBody>
      </p:sp>
      <p:sp>
        <p:nvSpPr>
          <p:cNvPr id="8" name="Footer Placeholder 7">
            <a:extLst>
              <a:ext uri="{FF2B5EF4-FFF2-40B4-BE49-F238E27FC236}">
                <a16:creationId xmlns="" xmlns:a16="http://schemas.microsoft.com/office/drawing/2014/main" id="{788F8298-0D17-0575-587C-A9A4268219FC}"/>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 xmlns:a16="http://schemas.microsoft.com/office/drawing/2014/main" id="{DD77C6D8-E47E-4D01-F941-B18ECFFE6570}"/>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t>‹#›</a:t>
            </a:fld>
            <a:endParaRPr lang="en-US"/>
          </a:p>
        </p:txBody>
      </p:sp>
    </p:spTree>
    <p:extLst>
      <p:ext uri="{BB962C8B-B14F-4D97-AF65-F5344CB8AC3E}">
        <p14:creationId xmlns:p14="http://schemas.microsoft.com/office/powerpoint/2010/main" val="12329743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D927319-74D8-E6BD-0D72-E4427904633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92569973-AAD6-6D4B-815A-EC6386BFAA1A}"/>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t>7/15/2026</a:t>
            </a:fld>
            <a:endParaRPr lang="en-US"/>
          </a:p>
        </p:txBody>
      </p:sp>
      <p:sp>
        <p:nvSpPr>
          <p:cNvPr id="4" name="Footer Placeholder 3">
            <a:extLst>
              <a:ext uri="{FF2B5EF4-FFF2-40B4-BE49-F238E27FC236}">
                <a16:creationId xmlns="" xmlns:a16="http://schemas.microsoft.com/office/drawing/2014/main" id="{57D08033-AFFC-D82B-6A66-50FBC1E26DCC}"/>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 xmlns:a16="http://schemas.microsoft.com/office/drawing/2014/main" id="{F1239652-6246-EEFF-9AE1-8E993454831D}"/>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t>‹#›</a:t>
            </a:fld>
            <a:endParaRPr lang="en-US"/>
          </a:p>
        </p:txBody>
      </p:sp>
    </p:spTree>
    <p:extLst>
      <p:ext uri="{BB962C8B-B14F-4D97-AF65-F5344CB8AC3E}">
        <p14:creationId xmlns:p14="http://schemas.microsoft.com/office/powerpoint/2010/main" val="801334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C99B21DF-EE2D-2DE9-12D2-1C5AA29773DF}"/>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t>7/15/2026</a:t>
            </a:fld>
            <a:endParaRPr lang="en-US"/>
          </a:p>
        </p:txBody>
      </p:sp>
      <p:sp>
        <p:nvSpPr>
          <p:cNvPr id="3" name="Footer Placeholder 2">
            <a:extLst>
              <a:ext uri="{FF2B5EF4-FFF2-40B4-BE49-F238E27FC236}">
                <a16:creationId xmlns="" xmlns:a16="http://schemas.microsoft.com/office/drawing/2014/main" id="{B1CE421D-2366-9EBB-BCEF-84524AA1D21A}"/>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 xmlns:a16="http://schemas.microsoft.com/office/drawing/2014/main" id="{A7B798EE-1295-ABE1-DA72-06C61FFBD962}"/>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t>‹#›</a:t>
            </a:fld>
            <a:endParaRPr lang="en-US"/>
          </a:p>
        </p:txBody>
      </p:sp>
    </p:spTree>
    <p:extLst>
      <p:ext uri="{BB962C8B-B14F-4D97-AF65-F5344CB8AC3E}">
        <p14:creationId xmlns:p14="http://schemas.microsoft.com/office/powerpoint/2010/main" val="2592513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9D2642E-5977-086A-A8FC-8C15A8EC252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CF70FD35-38BD-5928-3064-2E1B38595AA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87CC89B2-6807-D884-95D9-4C64C56314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FA600279-22B5-D7D0-04A6-E46F78B7B881}"/>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t>7/15/2026</a:t>
            </a:fld>
            <a:endParaRPr lang="en-US"/>
          </a:p>
        </p:txBody>
      </p:sp>
      <p:sp>
        <p:nvSpPr>
          <p:cNvPr id="6" name="Footer Placeholder 5">
            <a:extLst>
              <a:ext uri="{FF2B5EF4-FFF2-40B4-BE49-F238E27FC236}">
                <a16:creationId xmlns="" xmlns:a16="http://schemas.microsoft.com/office/drawing/2014/main" id="{7F139927-7B97-CC38-C27E-4A58EF2990CF}"/>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 xmlns:a16="http://schemas.microsoft.com/office/drawing/2014/main" id="{82CFF92B-94C8-66F2-3E9D-99D72E9E0D85}"/>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t>‹#›</a:t>
            </a:fld>
            <a:endParaRPr lang="en-US"/>
          </a:p>
        </p:txBody>
      </p:sp>
    </p:spTree>
    <p:extLst>
      <p:ext uri="{BB962C8B-B14F-4D97-AF65-F5344CB8AC3E}">
        <p14:creationId xmlns:p14="http://schemas.microsoft.com/office/powerpoint/2010/main" val="1873130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3D7F10E7-E7FE-2F5C-391A-92D8EB4BE6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 xmlns:a16="http://schemas.microsoft.com/office/drawing/2014/main" id="{CC6D948B-9033-5C8C-E5F0-45BBE11994A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Oval 6">
            <a:extLst>
              <a:ext uri="{FF2B5EF4-FFF2-40B4-BE49-F238E27FC236}">
                <a16:creationId xmlns="" xmlns:a16="http://schemas.microsoft.com/office/drawing/2014/main" id="{5F47D68D-C58E-47CB-6998-6904986E33C6}"/>
              </a:ext>
            </a:extLst>
          </p:cNvPr>
          <p:cNvSpPr/>
          <p:nvPr userDrawn="1"/>
        </p:nvSpPr>
        <p:spPr>
          <a:xfrm>
            <a:off x="10971500" y="-704128"/>
            <a:ext cx="1840057" cy="177338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Slide Number Placeholder 5">
            <a:extLst>
              <a:ext uri="{FF2B5EF4-FFF2-40B4-BE49-F238E27FC236}">
                <a16:creationId xmlns="" xmlns:a16="http://schemas.microsoft.com/office/drawing/2014/main" id="{664D706A-10E4-CECC-FB16-297812D63776}"/>
              </a:ext>
            </a:extLst>
          </p:cNvPr>
          <p:cNvSpPr txBox="1">
            <a:spLocks/>
          </p:cNvSpPr>
          <p:nvPr userDrawn="1"/>
        </p:nvSpPr>
        <p:spPr>
          <a:xfrm>
            <a:off x="11352500" y="182563"/>
            <a:ext cx="457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50CAD48-028F-45FE-AEF0-39B978B5840C}" type="slidenum">
              <a:rPr lang="en-US" smtClean="0"/>
              <a:pPr/>
              <a:t>‹#›</a:t>
            </a:fld>
            <a:endParaRPr lang="en-US" dirty="0"/>
          </a:p>
        </p:txBody>
      </p:sp>
      <p:pic>
        <p:nvPicPr>
          <p:cNvPr id="9" name="Picture 8" descr="A logo with blue text&#10;&#10;AI-generated content may be incorrect.">
            <a:extLst>
              <a:ext uri="{FF2B5EF4-FFF2-40B4-BE49-F238E27FC236}">
                <a16:creationId xmlns="" xmlns:a16="http://schemas.microsoft.com/office/drawing/2014/main" id="{F99C2A7C-D096-1EB6-BCAE-C276744BE8A2}"/>
              </a:ext>
            </a:extLst>
          </p:cNvPr>
          <p:cNvPicPr>
            <a:picLocks noChangeAspect="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519545" y="5668690"/>
            <a:ext cx="2207202" cy="1147745"/>
          </a:xfrm>
          <a:prstGeom prst="rect">
            <a:avLst/>
          </a:prstGeom>
          <a:noFill/>
          <a:ln>
            <a:noFill/>
          </a:ln>
        </p:spPr>
      </p:pic>
      <p:sp>
        <p:nvSpPr>
          <p:cNvPr id="10" name="Rectangle 9">
            <a:extLst>
              <a:ext uri="{FF2B5EF4-FFF2-40B4-BE49-F238E27FC236}">
                <a16:creationId xmlns="" xmlns:a16="http://schemas.microsoft.com/office/drawing/2014/main" id="{259B69BD-317F-561E-D2AE-F9C2F78365F3}"/>
              </a:ext>
            </a:extLst>
          </p:cNvPr>
          <p:cNvSpPr/>
          <p:nvPr userDrawn="1"/>
        </p:nvSpPr>
        <p:spPr>
          <a:xfrm>
            <a:off x="0" y="0"/>
            <a:ext cx="382300" cy="3612008"/>
          </a:xfrm>
          <a:prstGeom prst="rect">
            <a:avLst/>
          </a:prstGeom>
          <a:solidFill>
            <a:schemeClr val="accent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highlight>
                <a:srgbClr val="FFFF00"/>
              </a:highlight>
            </a:endParaRPr>
          </a:p>
        </p:txBody>
      </p:sp>
      <p:sp>
        <p:nvSpPr>
          <p:cNvPr id="11" name="Rectangle 10">
            <a:extLst>
              <a:ext uri="{FF2B5EF4-FFF2-40B4-BE49-F238E27FC236}">
                <a16:creationId xmlns="" xmlns:a16="http://schemas.microsoft.com/office/drawing/2014/main" id="{1A447271-CD58-C84B-B7B7-DF642F38E667}"/>
              </a:ext>
            </a:extLst>
          </p:cNvPr>
          <p:cNvSpPr/>
          <p:nvPr userDrawn="1"/>
        </p:nvSpPr>
        <p:spPr>
          <a:xfrm>
            <a:off x="0" y="3612008"/>
            <a:ext cx="382300" cy="3255962"/>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A logo with text on it&#10;&#10;AI-generated content may be incorrect.">
            <a:extLst>
              <a:ext uri="{FF2B5EF4-FFF2-40B4-BE49-F238E27FC236}">
                <a16:creationId xmlns="" xmlns:a16="http://schemas.microsoft.com/office/drawing/2014/main" id="{A40EC3FF-E68F-6EE7-974E-C7A3528874D3}"/>
              </a:ext>
            </a:extLst>
          </p:cNvPr>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10138498" y="5572612"/>
            <a:ext cx="2207201" cy="1478576"/>
          </a:xfrm>
          <a:prstGeom prst="rect">
            <a:avLst/>
          </a:prstGeom>
        </p:spPr>
      </p:pic>
    </p:spTree>
    <p:extLst>
      <p:ext uri="{BB962C8B-B14F-4D97-AF65-F5344CB8AC3E}">
        <p14:creationId xmlns:p14="http://schemas.microsoft.com/office/powerpoint/2010/main" val="2146213738"/>
      </p:ext>
    </p:extLst>
  </p:cSld>
  <p:clrMap bg1="lt1" tx1="dk1" bg2="lt2" tx2="dk2" accent1="accent1" accent2="accent2" accent3="accent3" accent4="accent4" accent5="accent5" accent6="accent6" hlink="hlink" folHlink="folHlink"/>
  <p:sldLayoutIdLst>
    <p:sldLayoutId id="2147483660"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kern="1200">
          <a:solidFill>
            <a:schemeClr val="tx1"/>
          </a:solidFill>
          <a:latin typeface="Amasis MT Pro Black" panose="02040A04050005020304"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masis MT Pro" panose="0204050405000502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masis MT Pro" panose="0204050405000502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masis MT Pro" panose="0204050405000502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masis MT Pro" panose="0204050405000502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masis MT Pro" panose="020405040500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914401"/>
            <a:ext cx="10363200" cy="1470025"/>
          </a:xfrm>
        </p:spPr>
        <p:txBody>
          <a:bodyPr>
            <a:normAutofit/>
          </a:bodyPr>
          <a:lstStyle/>
          <a:p>
            <a:r>
              <a:rPr lang="en-US" sz="4000" b="1" dirty="0">
                <a:latin typeface="Times New Roman" panose="02020603050405020304" pitchFamily="18" charset="0"/>
                <a:cs typeface="Times New Roman" panose="02020603050405020304" pitchFamily="18" charset="0"/>
              </a:rPr>
              <a:t>SCIENTIFIC WRITING AND EFFECTIVE COMMUNICATION</a:t>
            </a:r>
            <a:endParaRPr lang="en-GB" sz="40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320800" y="2667000"/>
            <a:ext cx="9855200" cy="2971800"/>
          </a:xfrm>
        </p:spPr>
        <p:txBody>
          <a:bodyPr>
            <a:normAutofit/>
          </a:bodyPr>
          <a:lstStyle/>
          <a:p>
            <a:r>
              <a:rPr lang="en-US" sz="2400" b="1" dirty="0">
                <a:solidFill>
                  <a:schemeClr val="tx1"/>
                </a:solidFill>
                <a:latin typeface="Times New Roman" panose="02020603050405020304" pitchFamily="18" charset="0"/>
                <a:cs typeface="Times New Roman" panose="02020603050405020304" pitchFamily="18" charset="0"/>
              </a:rPr>
              <a:t>A </a:t>
            </a:r>
            <a:r>
              <a:rPr lang="en-US" sz="2400" b="1" dirty="0" smtClean="0">
                <a:solidFill>
                  <a:schemeClr val="tx1"/>
                </a:solidFill>
                <a:latin typeface="Times New Roman" panose="02020603050405020304" pitchFamily="18" charset="0"/>
                <a:cs typeface="Times New Roman" panose="02020603050405020304" pitchFamily="18" charset="0"/>
              </a:rPr>
              <a:t>Training on the tool, Strategy</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smtClean="0">
                <a:solidFill>
                  <a:schemeClr val="tx1"/>
                </a:solidFill>
                <a:latin typeface="Times New Roman" panose="02020603050405020304" pitchFamily="18" charset="0"/>
                <a:cs typeface="Times New Roman" panose="02020603050405020304" pitchFamily="18" charset="0"/>
              </a:rPr>
              <a:t>IMRaD Macro-Structure</a:t>
            </a:r>
            <a:r>
              <a:rPr lang="en-US" sz="2400" b="1" dirty="0">
                <a:solidFill>
                  <a:schemeClr val="tx1"/>
                </a:solidFill>
                <a:latin typeface="Times New Roman" panose="02020603050405020304" pitchFamily="18" charset="0"/>
                <a:cs typeface="Times New Roman" panose="02020603050405020304" pitchFamily="18" charset="0"/>
              </a:rPr>
              <a:t>, and </a:t>
            </a:r>
            <a:r>
              <a:rPr lang="en-US" sz="2400" b="1" dirty="0" smtClean="0">
                <a:solidFill>
                  <a:schemeClr val="tx1"/>
                </a:solidFill>
                <a:latin typeface="Times New Roman" panose="02020603050405020304" pitchFamily="18" charset="0"/>
                <a:cs typeface="Times New Roman" panose="02020603050405020304" pitchFamily="18" charset="0"/>
              </a:rPr>
              <a:t>the Micro-level of the paper</a:t>
            </a:r>
          </a:p>
          <a:p>
            <a:endParaRPr lang="en-US" sz="2400" dirty="0" smtClean="0">
              <a:solidFill>
                <a:schemeClr val="tx1"/>
              </a:solidFill>
              <a:latin typeface="Times New Roman" panose="02020603050405020304" pitchFamily="18" charset="0"/>
              <a:cs typeface="Times New Roman" panose="02020603050405020304" pitchFamily="18" charset="0"/>
            </a:endParaRPr>
          </a:p>
          <a:p>
            <a:endParaRPr lang="en-US" sz="2400" dirty="0">
              <a:solidFill>
                <a:schemeClr val="tx1"/>
              </a:solidFill>
              <a:latin typeface="Times New Roman" panose="02020603050405020304" pitchFamily="18" charset="0"/>
              <a:cs typeface="Times New Roman" panose="02020603050405020304" pitchFamily="18" charset="0"/>
            </a:endParaRPr>
          </a:p>
          <a:p>
            <a:r>
              <a:rPr lang="en-US" dirty="0"/>
              <a:t>Melsew Getnet (GMPH, MPH-Epi, PhD)</a:t>
            </a:r>
            <a:endParaRPr lang="en-GB" dirty="0"/>
          </a:p>
          <a:p>
            <a:endParaRPr lang="en-GB" dirty="0"/>
          </a:p>
        </p:txBody>
      </p:sp>
    </p:spTree>
    <p:extLst>
      <p:ext uri="{BB962C8B-B14F-4D97-AF65-F5344CB8AC3E}">
        <p14:creationId xmlns:p14="http://schemas.microsoft.com/office/powerpoint/2010/main" val="5518223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944562"/>
          </a:xfrm>
        </p:spPr>
        <p:txBody>
          <a:bodyPr>
            <a:noAutofit/>
          </a:bodyPr>
          <a:lstStyle/>
          <a:p>
            <a:pPr marL="0" indent="0"/>
            <a:r>
              <a:rPr lang="en-US" sz="2800" b="1" dirty="0">
                <a:solidFill>
                  <a:srgbClr val="FF0000"/>
                </a:solidFill>
                <a:latin typeface="Times New Roman" panose="02020603050405020304" pitchFamily="18" charset="0"/>
                <a:cs typeface="Times New Roman" panose="02020603050405020304" pitchFamily="18" charset="0"/>
              </a:rPr>
              <a:t>PRINCIPLES OF SCIENTIFIC WRITING (CRAFT)</a:t>
            </a:r>
          </a:p>
        </p:txBody>
      </p:sp>
      <p:sp>
        <p:nvSpPr>
          <p:cNvPr id="3" name="Content Placeholder 2"/>
          <p:cNvSpPr>
            <a:spLocks noGrp="1"/>
          </p:cNvSpPr>
          <p:nvPr>
            <p:ph idx="1"/>
          </p:nvPr>
        </p:nvSpPr>
        <p:spPr>
          <a:xfrm>
            <a:off x="609600" y="1143000"/>
            <a:ext cx="10972800" cy="5562600"/>
          </a:xfrm>
        </p:spPr>
        <p:txBody>
          <a:bodyPr>
            <a:normAutofit fontScale="92500" lnSpcReduction="20000"/>
          </a:bodyPr>
          <a:lstStyle/>
          <a:p>
            <a:pPr marL="0" lvl="0" indent="0">
              <a:lnSpc>
                <a:spcPct val="160000"/>
              </a:lnSpc>
              <a:buNone/>
            </a:pPr>
            <a:r>
              <a:rPr lang="en-US" sz="2400" dirty="0" smtClean="0">
                <a:latin typeface="Times New Roman" panose="02020603050405020304" pitchFamily="18" charset="0"/>
                <a:cs typeface="Times New Roman" panose="02020603050405020304" pitchFamily="18" charset="0"/>
              </a:rPr>
              <a:t>SW is all about ensuring that </a:t>
            </a:r>
            <a:r>
              <a:rPr lang="en-US" sz="2400" dirty="0">
                <a:latin typeface="Times New Roman" panose="02020603050405020304" pitchFamily="18" charset="0"/>
                <a:cs typeface="Times New Roman" panose="02020603050405020304" pitchFamily="18" charset="0"/>
              </a:rPr>
              <a:t>your research manuscript is clear, precise, logical, and ethically sound.</a:t>
            </a:r>
            <a:endParaRPr lang="en-GB" sz="2400" dirty="0">
              <a:latin typeface="Times New Roman" panose="02020603050405020304" pitchFamily="18" charset="0"/>
              <a:cs typeface="Times New Roman" panose="02020603050405020304" pitchFamily="18" charset="0"/>
            </a:endParaRPr>
          </a:p>
          <a:p>
            <a:pPr marL="0" lvl="0" indent="0">
              <a:lnSpc>
                <a:spcPct val="160000"/>
              </a:lnSpc>
              <a:buNone/>
            </a:pPr>
            <a:r>
              <a:rPr lang="en-US" sz="2400" b="1" dirty="0" smtClean="0">
                <a:latin typeface="Times New Roman" panose="02020603050405020304" pitchFamily="18" charset="0"/>
                <a:cs typeface="Times New Roman" panose="02020603050405020304" pitchFamily="18" charset="0"/>
              </a:rPr>
              <a:t>The </a:t>
            </a:r>
            <a:r>
              <a:rPr lang="en-US" sz="2400" b="1" dirty="0">
                <a:latin typeface="Times New Roman" panose="02020603050405020304" pitchFamily="18" charset="0"/>
                <a:cs typeface="Times New Roman" panose="02020603050405020304" pitchFamily="18" charset="0"/>
              </a:rPr>
              <a:t>Golden </a:t>
            </a:r>
            <a:r>
              <a:rPr lang="en-US" sz="2400" b="1" dirty="0" smtClean="0">
                <a:latin typeface="Times New Roman" panose="02020603050405020304" pitchFamily="18" charset="0"/>
                <a:cs typeface="Times New Roman" panose="02020603050405020304" pitchFamily="18" charset="0"/>
              </a:rPr>
              <a:t>rule</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The best scientific writing is completely invisible; the reader should be so absorbed by the science that they do not notice the writing itself</a:t>
            </a:r>
            <a:r>
              <a:rPr lang="en-US" sz="2400" dirty="0" smtClean="0">
                <a:latin typeface="Times New Roman" panose="02020603050405020304" pitchFamily="18" charset="0"/>
                <a:cs typeface="Times New Roman" panose="02020603050405020304" pitchFamily="18" charset="0"/>
              </a:rPr>
              <a:t>. Overall, the five elements of SW are: </a:t>
            </a:r>
            <a:endParaRPr lang="en-GB" sz="2400" dirty="0">
              <a:latin typeface="Times New Roman" panose="02020603050405020304" pitchFamily="18" charset="0"/>
              <a:cs typeface="Times New Roman" panose="02020603050405020304" pitchFamily="18" charset="0"/>
            </a:endParaRPr>
          </a:p>
          <a:p>
            <a:pPr lvl="0">
              <a:lnSpc>
                <a:spcPct val="160000"/>
              </a:lnSpc>
            </a:pPr>
            <a:r>
              <a:rPr lang="en-US" sz="2400" dirty="0" smtClean="0">
                <a:latin typeface="Times New Roman" panose="02020603050405020304" pitchFamily="18" charset="0"/>
                <a:cs typeface="Times New Roman" panose="02020603050405020304" pitchFamily="18" charset="0"/>
              </a:rPr>
              <a:t>Clarity </a:t>
            </a:r>
            <a:r>
              <a:rPr lang="en-US" sz="2400" dirty="0">
                <a:latin typeface="Times New Roman" panose="02020603050405020304" pitchFamily="18" charset="0"/>
                <a:cs typeface="Times New Roman" panose="02020603050405020304" pitchFamily="18" charset="0"/>
              </a:rPr>
              <a:t>and Conciseness (The Golden Rules)</a:t>
            </a:r>
            <a:endParaRPr lang="en-GB" sz="2400" dirty="0">
              <a:latin typeface="Times New Roman" panose="02020603050405020304" pitchFamily="18" charset="0"/>
              <a:cs typeface="Times New Roman" panose="02020603050405020304" pitchFamily="18" charset="0"/>
            </a:endParaRPr>
          </a:p>
          <a:p>
            <a:pPr lvl="0">
              <a:lnSpc>
                <a:spcPct val="160000"/>
              </a:lnSpc>
            </a:pPr>
            <a:r>
              <a:rPr lang="en-US" sz="2400" dirty="0">
                <a:latin typeface="Times New Roman" panose="02020603050405020304" pitchFamily="18" charset="0"/>
                <a:cs typeface="Times New Roman" panose="02020603050405020304" pitchFamily="18" charset="0"/>
              </a:rPr>
              <a:t>Precision and Accuracy (Defeating Ambiguity)</a:t>
            </a:r>
            <a:endParaRPr lang="en-GB" sz="2400" dirty="0">
              <a:latin typeface="Times New Roman" panose="02020603050405020304" pitchFamily="18" charset="0"/>
              <a:cs typeface="Times New Roman" panose="02020603050405020304" pitchFamily="18" charset="0"/>
            </a:endParaRPr>
          </a:p>
          <a:p>
            <a:pPr lvl="0">
              <a:lnSpc>
                <a:spcPct val="160000"/>
              </a:lnSpc>
            </a:pPr>
            <a:r>
              <a:rPr lang="en-US" sz="2400" dirty="0">
                <a:latin typeface="Times New Roman" panose="02020603050405020304" pitchFamily="18" charset="0"/>
                <a:cs typeface="Times New Roman" panose="02020603050405020304" pitchFamily="18" charset="0"/>
              </a:rPr>
              <a:t>Logic and Flow (Building the Narrative)</a:t>
            </a:r>
            <a:endParaRPr lang="en-GB" sz="2400" dirty="0">
              <a:latin typeface="Times New Roman" panose="02020603050405020304" pitchFamily="18" charset="0"/>
              <a:cs typeface="Times New Roman" panose="02020603050405020304" pitchFamily="18" charset="0"/>
            </a:endParaRPr>
          </a:p>
          <a:p>
            <a:pPr lvl="0">
              <a:lnSpc>
                <a:spcPct val="160000"/>
              </a:lnSpc>
            </a:pPr>
            <a:r>
              <a:rPr lang="en-US" sz="2400" dirty="0">
                <a:latin typeface="Times New Roman" panose="02020603050405020304" pitchFamily="18" charset="0"/>
                <a:cs typeface="Times New Roman" panose="02020603050405020304" pitchFamily="18" charset="0"/>
              </a:rPr>
              <a:t>Objectivity and Evidence-Based Claims</a:t>
            </a:r>
            <a:endParaRPr lang="en-GB" sz="2400" dirty="0">
              <a:latin typeface="Times New Roman" panose="02020603050405020304" pitchFamily="18" charset="0"/>
              <a:cs typeface="Times New Roman" panose="02020603050405020304" pitchFamily="18" charset="0"/>
            </a:endParaRPr>
          </a:p>
          <a:p>
            <a:pPr lvl="0">
              <a:lnSpc>
                <a:spcPct val="160000"/>
              </a:lnSpc>
            </a:pPr>
            <a:r>
              <a:rPr lang="en-US" sz="2400" dirty="0">
                <a:latin typeface="Times New Roman" panose="02020603050405020304" pitchFamily="18" charset="0"/>
                <a:cs typeface="Times New Roman" panose="02020603050405020304" pitchFamily="18" charset="0"/>
              </a:rPr>
              <a:t>Ethical Integrity (The Foundation of Trust)</a:t>
            </a:r>
            <a:endParaRPr lang="en-GB" sz="2400" dirty="0">
              <a:latin typeface="Times New Roman" panose="02020603050405020304" pitchFamily="18" charset="0"/>
              <a:cs typeface="Times New Roman" panose="02020603050405020304" pitchFamily="18" charset="0"/>
            </a:endParaRPr>
          </a:p>
          <a:p>
            <a:pPr marL="0" indent="0">
              <a:buNone/>
            </a:pPr>
            <a:endParaRPr lang="en-GB" sz="2400" dirty="0"/>
          </a:p>
        </p:txBody>
      </p:sp>
    </p:spTree>
    <p:extLst>
      <p:ext uri="{BB962C8B-B14F-4D97-AF65-F5344CB8AC3E}">
        <p14:creationId xmlns:p14="http://schemas.microsoft.com/office/powerpoint/2010/main" val="93255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100" b="1" dirty="0">
                <a:latin typeface="Times New Roman" panose="02020603050405020304" pitchFamily="18" charset="0"/>
                <a:cs typeface="Times New Roman" panose="02020603050405020304" pitchFamily="18" charset="0"/>
              </a:rPr>
              <a:t>Clarity and Conciseness: The Golden Rules</a:t>
            </a:r>
            <a:r>
              <a:rPr lang="en-GB" sz="2800" dirty="0"/>
              <a:t/>
            </a:r>
            <a:br>
              <a:rPr lang="en-GB" sz="2800" dirty="0"/>
            </a:br>
            <a:endParaRPr lang="en-GB" dirty="0"/>
          </a:p>
        </p:txBody>
      </p:sp>
      <p:sp>
        <p:nvSpPr>
          <p:cNvPr id="3" name="Content Placeholder 2"/>
          <p:cNvSpPr>
            <a:spLocks noGrp="1"/>
          </p:cNvSpPr>
          <p:nvPr>
            <p:ph idx="1"/>
          </p:nvPr>
        </p:nvSpPr>
        <p:spPr>
          <a:xfrm>
            <a:off x="609600" y="838200"/>
            <a:ext cx="11582400" cy="6019800"/>
          </a:xfrm>
        </p:spPr>
        <p:txBody>
          <a:bodyPr>
            <a:normAutofit fontScale="32500" lnSpcReduction="20000"/>
          </a:bodyPr>
          <a:lstStyle/>
          <a:p>
            <a:pPr marL="0" indent="0">
              <a:buNone/>
            </a:pPr>
            <a:endParaRPr lang="en-GB" b="1" dirty="0">
              <a:latin typeface="Times New Roman" panose="02020603050405020304" pitchFamily="18" charset="0"/>
              <a:cs typeface="Times New Roman" panose="02020603050405020304" pitchFamily="18" charset="0"/>
            </a:endParaRPr>
          </a:p>
          <a:p>
            <a:pPr marL="0" indent="0">
              <a:lnSpc>
                <a:spcPct val="170000"/>
              </a:lnSpc>
              <a:buNone/>
            </a:pPr>
            <a:r>
              <a:rPr lang="en-US" sz="9600" dirty="0">
                <a:latin typeface="Times New Roman" panose="02020603050405020304" pitchFamily="18" charset="0"/>
                <a:cs typeface="Times New Roman" panose="02020603050405020304" pitchFamily="18" charset="0"/>
              </a:rPr>
              <a:t>The goal is to communicate complex ideas in the simplest possible </a:t>
            </a:r>
            <a:r>
              <a:rPr lang="en-US" sz="9600" dirty="0" smtClean="0">
                <a:latin typeface="Times New Roman" panose="02020603050405020304" pitchFamily="18" charset="0"/>
                <a:cs typeface="Times New Roman" panose="02020603050405020304" pitchFamily="18" charset="0"/>
              </a:rPr>
              <a:t>way</a:t>
            </a:r>
          </a:p>
          <a:p>
            <a:pPr algn="just">
              <a:lnSpc>
                <a:spcPct val="120000"/>
              </a:lnSpc>
            </a:pPr>
            <a:r>
              <a:rPr lang="en-GB" sz="9600" b="1" dirty="0" smtClean="0">
                <a:latin typeface="Times New Roman" panose="02020603050405020304" pitchFamily="18" charset="0"/>
                <a:cs typeface="Times New Roman" panose="02020603050405020304" pitchFamily="18" charset="0"/>
              </a:rPr>
              <a:t>Be </a:t>
            </a:r>
            <a:r>
              <a:rPr lang="en-GB" sz="9600" b="1" dirty="0">
                <a:latin typeface="Times New Roman" panose="02020603050405020304" pitchFamily="18" charset="0"/>
                <a:cs typeface="Times New Roman" panose="02020603050405020304" pitchFamily="18" charset="0"/>
              </a:rPr>
              <a:t>Direct:</a:t>
            </a:r>
            <a:r>
              <a:rPr lang="en-GB" sz="9600" dirty="0">
                <a:latin typeface="Times New Roman" panose="02020603050405020304" pitchFamily="18" charset="0"/>
                <a:cs typeface="Times New Roman" panose="02020603050405020304" pitchFamily="18" charset="0"/>
              </a:rPr>
              <a:t> Use active voice over passive voice. </a:t>
            </a:r>
          </a:p>
          <a:p>
            <a:pPr lvl="1" algn="just">
              <a:lnSpc>
                <a:spcPct val="120000"/>
              </a:lnSpc>
            </a:pPr>
            <a:r>
              <a:rPr lang="en-GB" sz="9600" i="1" dirty="0">
                <a:latin typeface="Times New Roman" panose="02020603050405020304" pitchFamily="18" charset="0"/>
                <a:cs typeface="Times New Roman" panose="02020603050405020304" pitchFamily="18" charset="0"/>
              </a:rPr>
              <a:t>Weak:</a:t>
            </a:r>
            <a:r>
              <a:rPr lang="en-GB" sz="9600" dirty="0">
                <a:latin typeface="Times New Roman" panose="02020603050405020304" pitchFamily="18" charset="0"/>
                <a:cs typeface="Times New Roman" panose="02020603050405020304" pitchFamily="18" charset="0"/>
              </a:rPr>
              <a:t> It was observed that the temperature decreased. </a:t>
            </a:r>
          </a:p>
          <a:p>
            <a:pPr lvl="1" algn="just">
              <a:lnSpc>
                <a:spcPct val="120000"/>
              </a:lnSpc>
            </a:pPr>
            <a:r>
              <a:rPr lang="en-GB" sz="9600" i="1" dirty="0">
                <a:latin typeface="Times New Roman" panose="02020603050405020304" pitchFamily="18" charset="0"/>
                <a:cs typeface="Times New Roman" panose="02020603050405020304" pitchFamily="18" charset="0"/>
              </a:rPr>
              <a:t>Strong:</a:t>
            </a:r>
            <a:r>
              <a:rPr lang="en-GB" sz="9600" dirty="0">
                <a:latin typeface="Times New Roman" panose="02020603050405020304" pitchFamily="18" charset="0"/>
                <a:cs typeface="Times New Roman" panose="02020603050405020304" pitchFamily="18" charset="0"/>
              </a:rPr>
              <a:t> The temperature decreased.</a:t>
            </a:r>
          </a:p>
          <a:p>
            <a:pPr lvl="0" algn="just">
              <a:lnSpc>
                <a:spcPct val="120000"/>
              </a:lnSpc>
            </a:pPr>
            <a:r>
              <a:rPr lang="en-GB" sz="9600" b="1" dirty="0">
                <a:latin typeface="Times New Roman" panose="02020603050405020304" pitchFamily="18" charset="0"/>
                <a:cs typeface="Times New Roman" panose="02020603050405020304" pitchFamily="18" charset="0"/>
              </a:rPr>
              <a:t>Cut Unnecessary Words:</a:t>
            </a:r>
            <a:r>
              <a:rPr lang="en-GB" sz="9600" dirty="0">
                <a:latin typeface="Times New Roman" panose="02020603050405020304" pitchFamily="18" charset="0"/>
                <a:cs typeface="Times New Roman" panose="02020603050405020304" pitchFamily="18" charset="0"/>
              </a:rPr>
              <a:t> Remove jargon, filler phrases, and redundancy; every word must serve a purpose. </a:t>
            </a:r>
          </a:p>
          <a:p>
            <a:pPr lvl="0" algn="just">
              <a:lnSpc>
                <a:spcPct val="120000"/>
              </a:lnSpc>
            </a:pPr>
            <a:r>
              <a:rPr lang="en-GB" sz="9600" b="1" dirty="0">
                <a:latin typeface="Times New Roman" panose="02020603050405020304" pitchFamily="18" charset="0"/>
                <a:cs typeface="Times New Roman" panose="02020603050405020304" pitchFamily="18" charset="0"/>
              </a:rPr>
              <a:t>Define Terms:</a:t>
            </a:r>
            <a:r>
              <a:rPr lang="en-GB" sz="9600" dirty="0">
                <a:latin typeface="Times New Roman" panose="02020603050405020304" pitchFamily="18" charset="0"/>
                <a:cs typeface="Times New Roman" panose="02020603050405020304" pitchFamily="18" charset="0"/>
              </a:rPr>
              <a:t> Define technical terms, abbreviations, and acronyms clearly upon their first use (e.g., Ventricular Tachycardia (VT)...). </a:t>
            </a:r>
          </a:p>
          <a:p>
            <a:endParaRPr lang="en-GB" dirty="0"/>
          </a:p>
        </p:txBody>
      </p:sp>
    </p:spTree>
    <p:extLst>
      <p:ext uri="{BB962C8B-B14F-4D97-AF65-F5344CB8AC3E}">
        <p14:creationId xmlns:p14="http://schemas.microsoft.com/office/powerpoint/2010/main" val="37710373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atin typeface="Times New Roman" panose="02020603050405020304" pitchFamily="18" charset="0"/>
                <a:cs typeface="Times New Roman" panose="02020603050405020304" pitchFamily="18" charset="0"/>
              </a:rPr>
              <a:t>Clarity and </a:t>
            </a:r>
            <a:r>
              <a:rPr lang="en-GB" b="1" dirty="0" smtClean="0">
                <a:latin typeface="Times New Roman" panose="02020603050405020304" pitchFamily="18" charset="0"/>
                <a:cs typeface="Times New Roman" panose="02020603050405020304" pitchFamily="18" charset="0"/>
              </a:rPr>
              <a:t>Conciseness….</a:t>
            </a:r>
            <a:endParaRPr lang="en-GB" dirty="0"/>
          </a:p>
        </p:txBody>
      </p:sp>
      <p:sp>
        <p:nvSpPr>
          <p:cNvPr id="3" name="Content Placeholder 2"/>
          <p:cNvSpPr>
            <a:spLocks noGrp="1"/>
          </p:cNvSpPr>
          <p:nvPr>
            <p:ph idx="1"/>
          </p:nvPr>
        </p:nvSpPr>
        <p:spPr/>
        <p:txBody>
          <a:bodyPr>
            <a:normAutofit fontScale="47500" lnSpcReduction="20000"/>
          </a:bodyPr>
          <a:lstStyle/>
          <a:p>
            <a:pPr lvl="0">
              <a:lnSpc>
                <a:spcPct val="170000"/>
              </a:lnSpc>
            </a:pPr>
            <a:r>
              <a:rPr lang="en-GB" sz="5900" b="1" dirty="0">
                <a:latin typeface="Times New Roman" panose="02020603050405020304" pitchFamily="18" charset="0"/>
                <a:cs typeface="Times New Roman" panose="02020603050405020304" pitchFamily="18" charset="0"/>
              </a:rPr>
              <a:t>Avoid Ambiguity:</a:t>
            </a:r>
            <a:r>
              <a:rPr lang="en-GB" sz="5900" dirty="0">
                <a:latin typeface="Times New Roman" panose="02020603050405020304" pitchFamily="18" charset="0"/>
                <a:cs typeface="Times New Roman" panose="02020603050405020304" pitchFamily="18" charset="0"/>
              </a:rPr>
              <a:t> Use clear antecedents for pronouns to ensure clarity. </a:t>
            </a:r>
          </a:p>
          <a:p>
            <a:pPr lvl="1">
              <a:lnSpc>
                <a:spcPct val="170000"/>
              </a:lnSpc>
            </a:pPr>
            <a:r>
              <a:rPr lang="en-GB" sz="5900" i="1" dirty="0">
                <a:latin typeface="Times New Roman" panose="02020603050405020304" pitchFamily="18" charset="0"/>
                <a:cs typeface="Times New Roman" panose="02020603050405020304" pitchFamily="18" charset="0"/>
              </a:rPr>
              <a:t>Example:</a:t>
            </a:r>
            <a:r>
              <a:rPr lang="en-GB" sz="5900" dirty="0">
                <a:latin typeface="Times New Roman" panose="02020603050405020304" pitchFamily="18" charset="0"/>
                <a:cs typeface="Times New Roman" panose="02020603050405020304" pitchFamily="18" charset="0"/>
              </a:rPr>
              <a:t> Replace </a:t>
            </a:r>
            <a:r>
              <a:rPr lang="en-GB" sz="5900" i="1" dirty="0">
                <a:latin typeface="Times New Roman" panose="02020603050405020304" pitchFamily="18" charset="0"/>
                <a:cs typeface="Times New Roman" panose="02020603050405020304" pitchFamily="18" charset="0"/>
              </a:rPr>
              <a:t>The sample was heated. It turned black </a:t>
            </a:r>
            <a:r>
              <a:rPr lang="en-GB" sz="5900" dirty="0">
                <a:latin typeface="Times New Roman" panose="02020603050405020304" pitchFamily="18" charset="0"/>
                <a:cs typeface="Times New Roman" panose="02020603050405020304" pitchFamily="18" charset="0"/>
              </a:rPr>
              <a:t>with </a:t>
            </a:r>
          </a:p>
          <a:p>
            <a:pPr lvl="1">
              <a:lnSpc>
                <a:spcPct val="170000"/>
              </a:lnSpc>
            </a:pPr>
            <a:r>
              <a:rPr lang="en-GB" sz="5900" dirty="0">
                <a:latin typeface="Times New Roman" panose="02020603050405020304" pitchFamily="18" charset="0"/>
                <a:cs typeface="Times New Roman" panose="02020603050405020304" pitchFamily="18" charset="0"/>
              </a:rPr>
              <a:t>The sample was heated. The sample turned black.</a:t>
            </a:r>
          </a:p>
          <a:p>
            <a:pPr lvl="0">
              <a:lnSpc>
                <a:spcPct val="170000"/>
              </a:lnSpc>
            </a:pPr>
            <a:r>
              <a:rPr lang="en-GB" sz="5900" b="1" dirty="0">
                <a:latin typeface="Times New Roman" panose="02020603050405020304" pitchFamily="18" charset="0"/>
                <a:cs typeface="Times New Roman" panose="02020603050405020304" pitchFamily="18" charset="0"/>
              </a:rPr>
              <a:t>Use Simple Sentence Structure:</a:t>
            </a:r>
            <a:r>
              <a:rPr lang="en-GB" sz="5900" dirty="0">
                <a:latin typeface="Times New Roman" panose="02020603050405020304" pitchFamily="18" charset="0"/>
                <a:cs typeface="Times New Roman" panose="02020603050405020304" pitchFamily="18" charset="0"/>
              </a:rPr>
              <a:t> Short, declarative sentences are easier to follow than long, complex ones</a:t>
            </a:r>
          </a:p>
          <a:p>
            <a:endParaRPr lang="en-GB" dirty="0"/>
          </a:p>
        </p:txBody>
      </p:sp>
    </p:spTree>
    <p:extLst>
      <p:ext uri="{BB962C8B-B14F-4D97-AF65-F5344CB8AC3E}">
        <p14:creationId xmlns:p14="http://schemas.microsoft.com/office/powerpoint/2010/main" val="29618639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868362"/>
          </a:xfrm>
        </p:spPr>
        <p:txBody>
          <a:bodyPr>
            <a:normAutofit fontScale="90000"/>
          </a:bodyPr>
          <a:lstStyle/>
          <a:p>
            <a:pPr lvl="0" algn="l"/>
            <a:r>
              <a:rPr lang="en-GB" sz="3100" b="1" dirty="0" smtClean="0">
                <a:latin typeface="Times New Roman" panose="02020603050405020304" pitchFamily="18" charset="0"/>
                <a:cs typeface="Times New Roman" panose="02020603050405020304" pitchFamily="18" charset="0"/>
              </a:rPr>
              <a:t/>
            </a:r>
            <a:br>
              <a:rPr lang="en-GB" sz="3100" b="1" dirty="0" smtClean="0">
                <a:latin typeface="Times New Roman" panose="02020603050405020304" pitchFamily="18" charset="0"/>
                <a:cs typeface="Times New Roman" panose="02020603050405020304" pitchFamily="18" charset="0"/>
              </a:rPr>
            </a:br>
            <a:r>
              <a:rPr lang="en-GB" sz="3100" b="1" dirty="0">
                <a:latin typeface="Times New Roman" panose="02020603050405020304" pitchFamily="18" charset="0"/>
                <a:cs typeface="Times New Roman" panose="02020603050405020304" pitchFamily="18" charset="0"/>
              </a:rPr>
              <a:t/>
            </a:r>
            <a:br>
              <a:rPr lang="en-GB" sz="3100" b="1" dirty="0">
                <a:latin typeface="Times New Roman" panose="02020603050405020304" pitchFamily="18" charset="0"/>
                <a:cs typeface="Times New Roman" panose="02020603050405020304" pitchFamily="18" charset="0"/>
              </a:rPr>
            </a:br>
            <a:r>
              <a:rPr lang="en-GB" sz="3100" b="1" dirty="0" smtClean="0">
                <a:latin typeface="Times New Roman" panose="02020603050405020304" pitchFamily="18" charset="0"/>
                <a:cs typeface="Times New Roman" panose="02020603050405020304" pitchFamily="18" charset="0"/>
              </a:rPr>
              <a:t/>
            </a:r>
            <a:br>
              <a:rPr lang="en-GB" sz="3100" b="1" dirty="0" smtClean="0">
                <a:latin typeface="Times New Roman" panose="02020603050405020304" pitchFamily="18" charset="0"/>
                <a:cs typeface="Times New Roman" panose="02020603050405020304" pitchFamily="18" charset="0"/>
              </a:rPr>
            </a:br>
            <a:r>
              <a:rPr lang="en-GB" sz="3100" b="1" dirty="0" smtClean="0">
                <a:latin typeface="Times New Roman" panose="02020603050405020304" pitchFamily="18" charset="0"/>
                <a:cs typeface="Times New Roman" panose="02020603050405020304" pitchFamily="18" charset="0"/>
              </a:rPr>
              <a:t>Precision </a:t>
            </a:r>
            <a:r>
              <a:rPr lang="en-GB" sz="3100" b="1" dirty="0">
                <a:latin typeface="Times New Roman" panose="02020603050405020304" pitchFamily="18" charset="0"/>
                <a:cs typeface="Times New Roman" panose="02020603050405020304" pitchFamily="18" charset="0"/>
              </a:rPr>
              <a:t>and Accuracy</a:t>
            </a:r>
            <a:r>
              <a:rPr lang="en-GB" sz="3100" b="1" dirty="0" smtClean="0">
                <a:latin typeface="Times New Roman" panose="02020603050405020304" pitchFamily="18" charset="0"/>
                <a:cs typeface="Times New Roman" panose="02020603050405020304" pitchFamily="18" charset="0"/>
              </a:rPr>
              <a:t>: </a:t>
            </a:r>
            <a:r>
              <a:rPr lang="en-US" sz="3100" b="1" dirty="0">
                <a:latin typeface="Times New Roman" panose="02020603050405020304" pitchFamily="18" charset="0"/>
                <a:cs typeface="Times New Roman" panose="02020603050405020304" pitchFamily="18" charset="0"/>
              </a:rPr>
              <a:t>(Defeating Ambiguity)</a:t>
            </a:r>
            <a:r>
              <a:rPr lang="en-GB" dirty="0"/>
              <a:t/>
            </a:r>
            <a:br>
              <a:rPr lang="en-GB" dirty="0"/>
            </a:br>
            <a:r>
              <a:rPr lang="en-GB" b="1" dirty="0"/>
              <a:t/>
            </a:r>
            <a:br>
              <a:rPr lang="en-GB" b="1" dirty="0"/>
            </a:br>
            <a:endParaRPr lang="en-GB" dirty="0"/>
          </a:p>
        </p:txBody>
      </p:sp>
      <p:sp>
        <p:nvSpPr>
          <p:cNvPr id="3" name="Content Placeholder 2"/>
          <p:cNvSpPr>
            <a:spLocks noGrp="1"/>
          </p:cNvSpPr>
          <p:nvPr>
            <p:ph idx="1"/>
          </p:nvPr>
        </p:nvSpPr>
        <p:spPr>
          <a:xfrm>
            <a:off x="609600" y="990600"/>
            <a:ext cx="10972800" cy="5562600"/>
          </a:xfrm>
        </p:spPr>
        <p:txBody>
          <a:bodyPr>
            <a:normAutofit fontScale="77500" lnSpcReduction="20000"/>
          </a:bodyPr>
          <a:lstStyle/>
          <a:p>
            <a:pPr lvl="0"/>
            <a:endParaRPr lang="en-GB" b="1" dirty="0" smtClean="0"/>
          </a:p>
          <a:p>
            <a:pPr marL="0" indent="0">
              <a:lnSpc>
                <a:spcPct val="170000"/>
              </a:lnSpc>
              <a:buNone/>
            </a:pPr>
            <a:r>
              <a:rPr lang="en-GB" sz="3400" dirty="0" smtClean="0">
                <a:latin typeface="Times New Roman" panose="02020603050405020304" pitchFamily="18" charset="0"/>
                <a:cs typeface="Times New Roman" panose="02020603050405020304" pitchFamily="18" charset="0"/>
              </a:rPr>
              <a:t>Ambiguity </a:t>
            </a:r>
            <a:r>
              <a:rPr lang="en-GB" sz="3400" dirty="0">
                <a:latin typeface="Times New Roman" panose="02020603050405020304" pitchFamily="18" charset="0"/>
                <a:cs typeface="Times New Roman" panose="02020603050405020304" pitchFamily="18" charset="0"/>
              </a:rPr>
              <a:t>is the enemy of science. Your writing must mean exactly what you </a:t>
            </a:r>
            <a:r>
              <a:rPr lang="en-GB" sz="3400" dirty="0" smtClean="0">
                <a:latin typeface="Times New Roman" panose="02020603050405020304" pitchFamily="18" charset="0"/>
                <a:cs typeface="Times New Roman" panose="02020603050405020304" pitchFamily="18" charset="0"/>
              </a:rPr>
              <a:t>intend.</a:t>
            </a:r>
            <a:endParaRPr lang="en-GB" sz="3400" dirty="0">
              <a:latin typeface="Times New Roman" panose="02020603050405020304" pitchFamily="18" charset="0"/>
              <a:cs typeface="Times New Roman" panose="02020603050405020304" pitchFamily="18" charset="0"/>
            </a:endParaRPr>
          </a:p>
          <a:p>
            <a:pPr marL="0" lvl="0" indent="0">
              <a:buNone/>
            </a:pPr>
            <a:endParaRPr lang="en-GB" b="1" dirty="0" smtClean="0"/>
          </a:p>
          <a:p>
            <a:pPr lvl="0" algn="just">
              <a:lnSpc>
                <a:spcPct val="170000"/>
              </a:lnSpc>
            </a:pPr>
            <a:r>
              <a:rPr lang="en-GB" b="1" dirty="0" smtClean="0">
                <a:latin typeface="Times New Roman" panose="02020603050405020304" pitchFamily="18" charset="0"/>
                <a:ea typeface="Tahoma" panose="020B0604030504040204" pitchFamily="34" charset="0"/>
                <a:cs typeface="Times New Roman" panose="02020603050405020304" pitchFamily="18" charset="0"/>
              </a:rPr>
              <a:t>Choose </a:t>
            </a:r>
            <a:r>
              <a:rPr lang="en-GB" b="1" dirty="0">
                <a:latin typeface="Times New Roman" panose="02020603050405020304" pitchFamily="18" charset="0"/>
                <a:ea typeface="Tahoma" panose="020B0604030504040204" pitchFamily="34" charset="0"/>
                <a:cs typeface="Times New Roman" panose="02020603050405020304" pitchFamily="18" charset="0"/>
              </a:rPr>
              <a:t>the Right Word:</a:t>
            </a:r>
            <a:r>
              <a:rPr lang="en-GB" dirty="0">
                <a:latin typeface="Times New Roman" panose="02020603050405020304" pitchFamily="18" charset="0"/>
                <a:ea typeface="Tahoma" panose="020B0604030504040204" pitchFamily="34" charset="0"/>
                <a:cs typeface="Times New Roman" panose="02020603050405020304" pitchFamily="18" charset="0"/>
              </a:rPr>
              <a:t> Avoid using "significant" to imply "important" if the term has a specific statistical meaning in your context. Instead, use more precise alternatives like "substantial" or "considerable".</a:t>
            </a:r>
          </a:p>
          <a:p>
            <a:pPr lvl="0" algn="just">
              <a:lnSpc>
                <a:spcPct val="170000"/>
              </a:lnSpc>
            </a:pPr>
            <a:r>
              <a:rPr lang="en-GB" b="1" dirty="0">
                <a:latin typeface="Times New Roman" panose="02020603050405020304" pitchFamily="18" charset="0"/>
                <a:ea typeface="Tahoma" panose="020B0604030504040204" pitchFamily="34" charset="0"/>
                <a:cs typeface="Times New Roman" panose="02020603050405020304" pitchFamily="18" charset="0"/>
              </a:rPr>
              <a:t>Quantify When Possible:</a:t>
            </a:r>
            <a:r>
              <a:rPr lang="en-GB" dirty="0">
                <a:latin typeface="Times New Roman" panose="02020603050405020304" pitchFamily="18" charset="0"/>
                <a:ea typeface="Tahoma" panose="020B0604030504040204" pitchFamily="34" charset="0"/>
                <a:cs typeface="Times New Roman" panose="02020603050405020304" pitchFamily="18" charset="0"/>
              </a:rPr>
              <a:t> Replace vague descriptors such as "many," "often," or "a few" with concrete numbers or ratios. Examples include using percentages (e.g., "78%"), specific counts (e.g., "in 12 of 15 cases"), or precise sample sizes (e.g., "the majority (n=45)</a:t>
            </a:r>
          </a:p>
          <a:p>
            <a:pPr marL="0" indent="0">
              <a:buNone/>
            </a:pPr>
            <a:endParaRPr lang="en-GB" dirty="0"/>
          </a:p>
        </p:txBody>
      </p:sp>
    </p:spTree>
    <p:extLst>
      <p:ext uri="{BB962C8B-B14F-4D97-AF65-F5344CB8AC3E}">
        <p14:creationId xmlns:p14="http://schemas.microsoft.com/office/powerpoint/2010/main" val="12405595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atin typeface="Times New Roman" panose="02020603050405020304" pitchFamily="18" charset="0"/>
                <a:cs typeface="Times New Roman" panose="02020603050405020304" pitchFamily="18" charset="0"/>
              </a:rPr>
              <a:t>Precision and </a:t>
            </a:r>
            <a:r>
              <a:rPr lang="en-GB" b="1" dirty="0" smtClean="0">
                <a:latin typeface="Times New Roman" panose="02020603050405020304" pitchFamily="18" charset="0"/>
                <a:cs typeface="Times New Roman" panose="02020603050405020304" pitchFamily="18" charset="0"/>
              </a:rPr>
              <a:t>Accuracy…</a:t>
            </a:r>
            <a:endParaRPr lang="en-GB" dirty="0"/>
          </a:p>
        </p:txBody>
      </p:sp>
      <p:sp>
        <p:nvSpPr>
          <p:cNvPr id="3" name="Content Placeholder 2"/>
          <p:cNvSpPr>
            <a:spLocks noGrp="1"/>
          </p:cNvSpPr>
          <p:nvPr>
            <p:ph idx="1"/>
          </p:nvPr>
        </p:nvSpPr>
        <p:spPr>
          <a:xfrm>
            <a:off x="609600" y="1219200"/>
            <a:ext cx="10972800" cy="5105400"/>
          </a:xfrm>
        </p:spPr>
        <p:txBody>
          <a:bodyPr>
            <a:normAutofit fontScale="62500" lnSpcReduction="20000"/>
          </a:bodyPr>
          <a:lstStyle/>
          <a:p>
            <a:pPr lvl="0" algn="just">
              <a:lnSpc>
                <a:spcPct val="170000"/>
              </a:lnSpc>
            </a:pPr>
            <a:r>
              <a:rPr lang="en-GB" sz="3800" b="1" dirty="0">
                <a:latin typeface="Times New Roman" panose="02020603050405020304" pitchFamily="18" charset="0"/>
                <a:ea typeface="Tahoma" panose="020B0604030504040204" pitchFamily="34" charset="0"/>
                <a:cs typeface="Times New Roman" panose="02020603050405020304" pitchFamily="18" charset="0"/>
              </a:rPr>
              <a:t>Be Specific:</a:t>
            </a:r>
            <a:r>
              <a:rPr lang="en-GB" sz="3800" dirty="0">
                <a:latin typeface="Times New Roman" panose="02020603050405020304" pitchFamily="18" charset="0"/>
                <a:ea typeface="Tahoma" panose="020B0604030504040204" pitchFamily="34" charset="0"/>
                <a:cs typeface="Times New Roman" panose="02020603050405020304" pitchFamily="18" charset="0"/>
              </a:rPr>
              <a:t> Always provide essential experimental details to avoid ambiguity. For example, instead of stating "The cells were treated with a drug," specify the cell line, the exact drug, the concentration, and the duration (e.g., </a:t>
            </a:r>
            <a:r>
              <a:rPr lang="en-GB" sz="3800" dirty="0" smtClean="0">
                <a:latin typeface="Times New Roman" panose="02020603050405020304" pitchFamily="18" charset="0"/>
                <a:ea typeface="Tahoma" panose="020B0604030504040204" pitchFamily="34" charset="0"/>
                <a:cs typeface="Times New Roman" panose="02020603050405020304" pitchFamily="18" charset="0"/>
              </a:rPr>
              <a:t>HEK-293 </a:t>
            </a:r>
            <a:r>
              <a:rPr lang="en-GB" sz="3800" dirty="0">
                <a:latin typeface="Times New Roman" panose="02020603050405020304" pitchFamily="18" charset="0"/>
                <a:ea typeface="Tahoma" panose="020B0604030504040204" pitchFamily="34" charset="0"/>
                <a:cs typeface="Times New Roman" panose="02020603050405020304" pitchFamily="18" charset="0"/>
              </a:rPr>
              <a:t>cells were treated with 10 </a:t>
            </a:r>
            <a:r>
              <a:rPr lang="en-GB" sz="3800" dirty="0" smtClean="0">
                <a:latin typeface="Times New Roman" panose="02020603050405020304" pitchFamily="18" charset="0"/>
                <a:ea typeface="Tahoma" panose="020B0604030504040204" pitchFamily="34" charset="0"/>
                <a:cs typeface="Times New Roman" panose="02020603050405020304" pitchFamily="18" charset="0"/>
              </a:rPr>
              <a:t>µg </a:t>
            </a:r>
            <a:r>
              <a:rPr lang="en-GB" sz="3800" dirty="0">
                <a:latin typeface="Times New Roman" panose="02020603050405020304" pitchFamily="18" charset="0"/>
                <a:ea typeface="Tahoma" panose="020B0604030504040204" pitchFamily="34" charset="0"/>
                <a:cs typeface="Times New Roman" panose="02020603050405020304" pitchFamily="18" charset="0"/>
              </a:rPr>
              <a:t>ibuprofen for 24 </a:t>
            </a:r>
            <a:r>
              <a:rPr lang="en-GB" sz="3800" dirty="0" smtClean="0">
                <a:latin typeface="Times New Roman" panose="02020603050405020304" pitchFamily="18" charset="0"/>
                <a:ea typeface="Tahoma" panose="020B0604030504040204" pitchFamily="34" charset="0"/>
                <a:cs typeface="Times New Roman" panose="02020603050405020304" pitchFamily="18" charset="0"/>
              </a:rPr>
              <a:t>hours).</a:t>
            </a:r>
            <a:endParaRPr lang="en-GB" sz="3800" dirty="0">
              <a:latin typeface="Times New Roman" panose="02020603050405020304" pitchFamily="18" charset="0"/>
              <a:ea typeface="Tahoma" panose="020B0604030504040204" pitchFamily="34" charset="0"/>
              <a:cs typeface="Times New Roman" panose="02020603050405020304" pitchFamily="18" charset="0"/>
            </a:endParaRPr>
          </a:p>
          <a:p>
            <a:pPr lvl="0" algn="just">
              <a:lnSpc>
                <a:spcPct val="170000"/>
              </a:lnSpc>
            </a:pPr>
            <a:r>
              <a:rPr lang="en-GB" sz="3800" b="1" dirty="0">
                <a:latin typeface="Times New Roman" panose="02020603050405020304" pitchFamily="18" charset="0"/>
                <a:ea typeface="Tahoma" panose="020B0604030504040204" pitchFamily="34" charset="0"/>
                <a:cs typeface="Times New Roman" panose="02020603050405020304" pitchFamily="18" charset="0"/>
              </a:rPr>
              <a:t>Use Standard Units and Notation:</a:t>
            </a:r>
            <a:r>
              <a:rPr lang="en-GB" sz="3800" dirty="0">
                <a:latin typeface="Times New Roman" panose="02020603050405020304" pitchFamily="18" charset="0"/>
                <a:ea typeface="Tahoma" panose="020B0604030504040204" pitchFamily="34" charset="0"/>
                <a:cs typeface="Times New Roman" panose="02020603050405020304" pitchFamily="18" charset="0"/>
              </a:rPr>
              <a:t> Strictly adhere to the SI system (meters, kilograms, seconds). Maintain consistency and never mix different abbreviations for the same unit (e.g., do not alternate between "sec" and "s").</a:t>
            </a:r>
          </a:p>
          <a:p>
            <a:endParaRPr lang="en-GB" dirty="0"/>
          </a:p>
        </p:txBody>
      </p:sp>
    </p:spTree>
    <p:extLst>
      <p:ext uri="{BB962C8B-B14F-4D97-AF65-F5344CB8AC3E}">
        <p14:creationId xmlns:p14="http://schemas.microsoft.com/office/powerpoint/2010/main" val="9379090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411162"/>
          </a:xfrm>
        </p:spPr>
        <p:txBody>
          <a:bodyPr>
            <a:normAutofit fontScale="90000"/>
          </a:bodyPr>
          <a:lstStyle/>
          <a:p>
            <a:pPr algn="l"/>
            <a:r>
              <a:rPr lang="en-GB" b="1" dirty="0" smtClean="0"/>
              <a:t/>
            </a:r>
            <a:br>
              <a:rPr lang="en-GB" b="1" dirty="0" smtClean="0"/>
            </a:br>
            <a:r>
              <a:rPr lang="en-GB" b="1" dirty="0"/>
              <a:t/>
            </a:r>
            <a:br>
              <a:rPr lang="en-GB" b="1" dirty="0"/>
            </a:br>
            <a:r>
              <a:rPr lang="en-GB" sz="3100" b="1" dirty="0" smtClean="0">
                <a:latin typeface="Times New Roman" panose="02020603050405020304" pitchFamily="18" charset="0"/>
                <a:cs typeface="Times New Roman" panose="02020603050405020304" pitchFamily="18" charset="0"/>
              </a:rPr>
              <a:t>Logic </a:t>
            </a:r>
            <a:r>
              <a:rPr lang="en-GB" sz="3100" b="1" dirty="0">
                <a:latin typeface="Times New Roman" panose="02020603050405020304" pitchFamily="18" charset="0"/>
                <a:cs typeface="Times New Roman" panose="02020603050405020304" pitchFamily="18" charset="0"/>
              </a:rPr>
              <a:t>and Flow: The </a:t>
            </a:r>
            <a:r>
              <a:rPr lang="en-GB" sz="3100" b="1" dirty="0" smtClean="0">
                <a:latin typeface="Times New Roman" panose="02020603050405020304" pitchFamily="18" charset="0"/>
                <a:cs typeface="Times New Roman" panose="02020603050405020304" pitchFamily="18" charset="0"/>
              </a:rPr>
              <a:t>Narrative</a:t>
            </a:r>
            <a:r>
              <a:rPr lang="en-GB" b="1" dirty="0" smtClean="0"/>
              <a:t/>
            </a:r>
            <a:br>
              <a:rPr lang="en-GB" b="1" dirty="0" smtClean="0"/>
            </a:br>
            <a:r>
              <a:rPr lang="en-GB" b="1" dirty="0"/>
              <a:t/>
            </a:r>
            <a:br>
              <a:rPr lang="en-GB" b="1" dirty="0"/>
            </a:br>
            <a:endParaRPr lang="en-GB" dirty="0"/>
          </a:p>
        </p:txBody>
      </p:sp>
      <p:sp>
        <p:nvSpPr>
          <p:cNvPr id="3" name="Content Placeholder 2"/>
          <p:cNvSpPr>
            <a:spLocks noGrp="1"/>
          </p:cNvSpPr>
          <p:nvPr>
            <p:ph idx="1"/>
          </p:nvPr>
        </p:nvSpPr>
        <p:spPr>
          <a:xfrm>
            <a:off x="406400" y="838200"/>
            <a:ext cx="11379200" cy="5943600"/>
          </a:xfrm>
        </p:spPr>
        <p:txBody>
          <a:bodyPr>
            <a:noAutofit/>
          </a:bodyPr>
          <a:lstStyle/>
          <a:p>
            <a:pPr marL="0" indent="0" algn="just">
              <a:buNone/>
            </a:pPr>
            <a:r>
              <a:rPr lang="en-GB" sz="2400" dirty="0" smtClean="0">
                <a:latin typeface="Times New Roman" panose="02020603050405020304" pitchFamily="18" charset="0"/>
                <a:cs typeface="Times New Roman" panose="02020603050405020304" pitchFamily="18" charset="0"/>
              </a:rPr>
              <a:t>Treat </a:t>
            </a:r>
            <a:r>
              <a:rPr lang="en-GB" sz="2400" dirty="0">
                <a:latin typeface="Times New Roman" panose="02020603050405020304" pitchFamily="18" charset="0"/>
                <a:cs typeface="Times New Roman" panose="02020603050405020304" pitchFamily="18" charset="0"/>
              </a:rPr>
              <a:t>scientific writing as a story with a clear beginning, middle, and end.</a:t>
            </a:r>
          </a:p>
          <a:p>
            <a:pPr lvl="0" algn="just"/>
            <a:r>
              <a:rPr lang="en-GB" sz="2400" dirty="0" smtClean="0">
                <a:latin typeface="Times New Roman" panose="02020603050405020304" pitchFamily="18" charset="0"/>
                <a:cs typeface="Times New Roman" panose="02020603050405020304" pitchFamily="18" charset="0"/>
              </a:rPr>
              <a:t>Most </a:t>
            </a:r>
            <a:r>
              <a:rPr lang="en-GB" sz="2400" dirty="0">
                <a:latin typeface="Times New Roman" panose="02020603050405020304" pitchFamily="18" charset="0"/>
                <a:cs typeface="Times New Roman" panose="02020603050405020304" pitchFamily="18" charset="0"/>
              </a:rPr>
              <a:t>research papers follow </a:t>
            </a:r>
            <a:r>
              <a:rPr lang="en-GB" sz="2400" dirty="0" smtClean="0">
                <a:latin typeface="Times New Roman" panose="02020603050405020304" pitchFamily="18" charset="0"/>
                <a:cs typeface="Times New Roman" panose="02020603050405020304" pitchFamily="18" charset="0"/>
              </a:rPr>
              <a:t>the </a:t>
            </a:r>
            <a:r>
              <a:rPr lang="en-GB" sz="2400" b="1" dirty="0" err="1">
                <a:latin typeface="Times New Roman" panose="02020603050405020304" pitchFamily="18" charset="0"/>
                <a:cs typeface="Times New Roman" panose="02020603050405020304" pitchFamily="18" charset="0"/>
              </a:rPr>
              <a:t>IMRaD</a:t>
            </a:r>
            <a:r>
              <a:rPr lang="en-GB" sz="2400" b="1" dirty="0">
                <a:latin typeface="Times New Roman" panose="02020603050405020304" pitchFamily="18" charset="0"/>
                <a:cs typeface="Times New Roman" panose="02020603050405020304" pitchFamily="18" charset="0"/>
              </a:rPr>
              <a:t> Structure </a:t>
            </a:r>
            <a:r>
              <a:rPr lang="en-GB" sz="2400" b="1" dirty="0" smtClean="0">
                <a:latin typeface="Times New Roman" panose="02020603050405020304" pitchFamily="18" charset="0"/>
                <a:cs typeface="Times New Roman" panose="02020603050405020304" pitchFamily="18" charset="0"/>
              </a:rPr>
              <a:t>as a </a:t>
            </a:r>
            <a:r>
              <a:rPr lang="en-GB" sz="2400" dirty="0" smtClean="0">
                <a:latin typeface="Times New Roman" panose="02020603050405020304" pitchFamily="18" charset="0"/>
                <a:cs typeface="Times New Roman" panose="02020603050405020304" pitchFamily="18" charset="0"/>
              </a:rPr>
              <a:t>standardized </a:t>
            </a:r>
            <a:r>
              <a:rPr lang="en-GB" sz="2400" dirty="0">
                <a:latin typeface="Times New Roman" panose="02020603050405020304" pitchFamily="18" charset="0"/>
                <a:cs typeface="Times New Roman" panose="02020603050405020304" pitchFamily="18" charset="0"/>
              </a:rPr>
              <a:t>order:</a:t>
            </a:r>
          </a:p>
          <a:p>
            <a:pPr lvl="1" algn="just"/>
            <a:r>
              <a:rPr lang="en-GB" sz="2400" b="1" dirty="0">
                <a:latin typeface="Times New Roman" panose="02020603050405020304" pitchFamily="18" charset="0"/>
                <a:cs typeface="Times New Roman" panose="02020603050405020304" pitchFamily="18" charset="0"/>
              </a:rPr>
              <a:t>Introduction:</a:t>
            </a:r>
            <a:r>
              <a:rPr lang="en-GB" sz="2400" dirty="0">
                <a:latin typeface="Times New Roman" panose="02020603050405020304" pitchFamily="18" charset="0"/>
                <a:cs typeface="Times New Roman" panose="02020603050405020304" pitchFamily="18" charset="0"/>
              </a:rPr>
              <a:t> Define the problem, explain its importance, and state your hypothesis.</a:t>
            </a:r>
          </a:p>
          <a:p>
            <a:pPr lvl="1" algn="just"/>
            <a:r>
              <a:rPr lang="en-GB" sz="2400" b="1" dirty="0">
                <a:latin typeface="Times New Roman" panose="02020603050405020304" pitchFamily="18" charset="0"/>
                <a:cs typeface="Times New Roman" panose="02020603050405020304" pitchFamily="18" charset="0"/>
              </a:rPr>
              <a:t>Methods:</a:t>
            </a:r>
            <a:r>
              <a:rPr lang="en-GB" sz="2400" dirty="0">
                <a:latin typeface="Times New Roman" panose="02020603050405020304" pitchFamily="18" charset="0"/>
                <a:cs typeface="Times New Roman" panose="02020603050405020304" pitchFamily="18" charset="0"/>
              </a:rPr>
              <a:t> Describe how you tested the hypothesis with enough detail to ensure reproducibility.</a:t>
            </a:r>
          </a:p>
          <a:p>
            <a:pPr lvl="1" algn="just"/>
            <a:r>
              <a:rPr lang="en-GB" sz="2400" b="1" dirty="0">
                <a:latin typeface="Times New Roman" panose="02020603050405020304" pitchFamily="18" charset="0"/>
                <a:cs typeface="Times New Roman" panose="02020603050405020304" pitchFamily="18" charset="0"/>
              </a:rPr>
              <a:t>Results:</a:t>
            </a:r>
            <a:r>
              <a:rPr lang="en-GB" sz="2400" dirty="0">
                <a:latin typeface="Times New Roman" panose="02020603050405020304" pitchFamily="18" charset="0"/>
                <a:cs typeface="Times New Roman" panose="02020603050405020304" pitchFamily="18" charset="0"/>
              </a:rPr>
              <a:t> Present your objective, data-driven findings without interpretation.</a:t>
            </a:r>
          </a:p>
          <a:p>
            <a:pPr lvl="1" algn="just"/>
            <a:r>
              <a:rPr lang="en-GB" sz="2400" b="1" dirty="0">
                <a:latin typeface="Times New Roman" panose="02020603050405020304" pitchFamily="18" charset="0"/>
                <a:cs typeface="Times New Roman" panose="02020603050405020304" pitchFamily="18" charset="0"/>
              </a:rPr>
              <a:t>Discussion:</a:t>
            </a:r>
            <a:r>
              <a:rPr lang="en-GB" sz="2400" dirty="0">
                <a:latin typeface="Times New Roman" panose="02020603050405020304" pitchFamily="18" charset="0"/>
                <a:cs typeface="Times New Roman" panose="02020603050405020304" pitchFamily="18" charset="0"/>
              </a:rPr>
              <a:t> Interpret your results, compare them to prior work, and address limitations and implications.</a:t>
            </a:r>
          </a:p>
          <a:p>
            <a:pPr lvl="0" algn="just"/>
            <a:r>
              <a:rPr lang="en-GB" sz="2400" b="1" dirty="0">
                <a:latin typeface="Times New Roman" panose="02020603050405020304" pitchFamily="18" charset="0"/>
                <a:cs typeface="Times New Roman" panose="02020603050405020304" pitchFamily="18" charset="0"/>
              </a:rPr>
              <a:t>Use Transition Words:</a:t>
            </a:r>
            <a:r>
              <a:rPr lang="en-GB" sz="2400" dirty="0">
                <a:latin typeface="Times New Roman" panose="02020603050405020304" pitchFamily="18" charset="0"/>
                <a:cs typeface="Times New Roman" panose="02020603050405020304" pitchFamily="18" charset="0"/>
              </a:rPr>
              <a:t> Employ words like "therefore," "however," "furthermore," "in contrast," or "consequently" to guide the reader through your argument</a:t>
            </a:r>
            <a:r>
              <a:rPr lang="en-GB" sz="2400" dirty="0" smtClean="0">
                <a:latin typeface="Times New Roman" panose="02020603050405020304" pitchFamily="18" charset="0"/>
                <a:cs typeface="Times New Roman" panose="02020603050405020304" pitchFamily="18" charset="0"/>
              </a:rPr>
              <a:t>.</a:t>
            </a:r>
            <a:endParaRPr lang="en-GB"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657904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3200" b="1" dirty="0">
                <a:latin typeface="Times New Roman" panose="02020603050405020304" pitchFamily="18" charset="0"/>
                <a:cs typeface="Times New Roman" panose="02020603050405020304" pitchFamily="18" charset="0"/>
              </a:rPr>
              <a:t>Logic and </a:t>
            </a:r>
            <a:r>
              <a:rPr lang="en-GB" sz="3200" b="1" dirty="0" smtClean="0">
                <a:latin typeface="Times New Roman" panose="02020603050405020304" pitchFamily="18" charset="0"/>
                <a:cs typeface="Times New Roman" panose="02020603050405020304" pitchFamily="18" charset="0"/>
              </a:rPr>
              <a:t>Flow….</a:t>
            </a:r>
            <a:endParaRPr lang="en-GB" sz="3200" dirty="0"/>
          </a:p>
        </p:txBody>
      </p:sp>
      <p:sp>
        <p:nvSpPr>
          <p:cNvPr id="3" name="Content Placeholder 2"/>
          <p:cNvSpPr>
            <a:spLocks noGrp="1"/>
          </p:cNvSpPr>
          <p:nvPr>
            <p:ph idx="1"/>
          </p:nvPr>
        </p:nvSpPr>
        <p:spPr>
          <a:xfrm>
            <a:off x="711200" y="1143000"/>
            <a:ext cx="11176000" cy="5715000"/>
          </a:xfrm>
        </p:spPr>
        <p:txBody>
          <a:bodyPr>
            <a:normAutofit fontScale="62500" lnSpcReduction="20000"/>
          </a:bodyPr>
          <a:lstStyle/>
          <a:p>
            <a:pPr lvl="0" algn="just">
              <a:lnSpc>
                <a:spcPct val="170000"/>
              </a:lnSpc>
            </a:pPr>
            <a:r>
              <a:rPr lang="en-GB" sz="4200" b="1" dirty="0">
                <a:latin typeface="Times New Roman" panose="02020603050405020304" pitchFamily="18" charset="0"/>
                <a:cs typeface="Times New Roman" panose="02020603050405020304" pitchFamily="18" charset="0"/>
              </a:rPr>
              <a:t>One Idea per Paragraph:</a:t>
            </a:r>
            <a:r>
              <a:rPr lang="en-GB" sz="4200" dirty="0">
                <a:latin typeface="Times New Roman" panose="02020603050405020304" pitchFamily="18" charset="0"/>
                <a:cs typeface="Times New Roman" panose="02020603050405020304" pitchFamily="18" charset="0"/>
              </a:rPr>
              <a:t> Begin every paragraph with a topic sentence and focus on developing a single point.</a:t>
            </a:r>
          </a:p>
          <a:p>
            <a:pPr lvl="0" algn="just">
              <a:lnSpc>
                <a:spcPct val="120000"/>
              </a:lnSpc>
            </a:pPr>
            <a:r>
              <a:rPr lang="en-GB" sz="4200" b="1" dirty="0">
                <a:latin typeface="Times New Roman" panose="02020603050405020304" pitchFamily="18" charset="0"/>
                <a:cs typeface="Times New Roman" panose="02020603050405020304" pitchFamily="18" charset="0"/>
              </a:rPr>
              <a:t>Tense Matters:</a:t>
            </a:r>
            <a:endParaRPr lang="en-GB" sz="4200" dirty="0">
              <a:latin typeface="Times New Roman" panose="02020603050405020304" pitchFamily="18" charset="0"/>
              <a:cs typeface="Times New Roman" panose="02020603050405020304" pitchFamily="18" charset="0"/>
            </a:endParaRPr>
          </a:p>
          <a:p>
            <a:pPr marL="968375">
              <a:lnSpc>
                <a:spcPct val="120000"/>
              </a:lnSpc>
              <a:buFont typeface="Wingdings" panose="05000000000000000000" pitchFamily="2" charset="2"/>
              <a:buChar char="Ø"/>
            </a:pPr>
            <a:r>
              <a:rPr lang="en-GB" sz="4200" b="1" dirty="0">
                <a:latin typeface="Times New Roman" panose="02020603050405020304" pitchFamily="18" charset="0"/>
                <a:cs typeface="Times New Roman" panose="02020603050405020304" pitchFamily="18" charset="0"/>
              </a:rPr>
              <a:t>Past Tense (Used for your specific methods and results):</a:t>
            </a:r>
            <a:endParaRPr lang="en-GB" sz="4200" dirty="0">
              <a:latin typeface="Times New Roman" panose="02020603050405020304" pitchFamily="18" charset="0"/>
              <a:cs typeface="Times New Roman" panose="02020603050405020304" pitchFamily="18" charset="0"/>
            </a:endParaRPr>
          </a:p>
          <a:p>
            <a:pPr marL="968375">
              <a:lnSpc>
                <a:spcPct val="120000"/>
              </a:lnSpc>
              <a:buNone/>
            </a:pPr>
            <a:r>
              <a:rPr lang="en-GB" sz="4200" dirty="0">
                <a:latin typeface="Times New Roman" panose="02020603050405020304" pitchFamily="18" charset="0"/>
                <a:cs typeface="Times New Roman" panose="02020603050405020304" pitchFamily="18" charset="0"/>
              </a:rPr>
              <a:t>      </a:t>
            </a:r>
            <a:r>
              <a:rPr lang="en-GB" sz="4200" dirty="0" smtClean="0">
                <a:latin typeface="Times New Roman" panose="02020603050405020304" pitchFamily="18" charset="0"/>
                <a:cs typeface="Times New Roman" panose="02020603050405020304" pitchFamily="18" charset="0"/>
              </a:rPr>
              <a:t>The </a:t>
            </a:r>
            <a:r>
              <a:rPr lang="en-GB" sz="4200" dirty="0">
                <a:latin typeface="Times New Roman" panose="02020603050405020304" pitchFamily="18" charset="0"/>
                <a:cs typeface="Times New Roman" panose="02020603050405020304" pitchFamily="18" charset="0"/>
              </a:rPr>
              <a:t>treatment significantly reduced blood pressure in the patient group.</a:t>
            </a:r>
          </a:p>
          <a:p>
            <a:pPr marL="968375">
              <a:lnSpc>
                <a:spcPct val="120000"/>
              </a:lnSpc>
              <a:buFont typeface="Wingdings" panose="05000000000000000000" pitchFamily="2" charset="2"/>
              <a:buChar char="Ø"/>
            </a:pPr>
            <a:r>
              <a:rPr lang="en-GB" sz="4200" b="1" dirty="0">
                <a:latin typeface="Times New Roman" panose="02020603050405020304" pitchFamily="18" charset="0"/>
                <a:cs typeface="Times New Roman" panose="02020603050405020304" pitchFamily="18" charset="0"/>
              </a:rPr>
              <a:t>Present Tense (Used for established facts or general truths):</a:t>
            </a:r>
            <a:endParaRPr lang="en-GB" sz="4200" dirty="0">
              <a:latin typeface="Times New Roman" panose="02020603050405020304" pitchFamily="18" charset="0"/>
              <a:cs typeface="Times New Roman" panose="02020603050405020304" pitchFamily="18" charset="0"/>
            </a:endParaRPr>
          </a:p>
          <a:p>
            <a:pPr marL="968375">
              <a:lnSpc>
                <a:spcPct val="120000"/>
              </a:lnSpc>
              <a:buNone/>
            </a:pPr>
            <a:r>
              <a:rPr lang="en-GB" sz="4200" dirty="0">
                <a:latin typeface="Times New Roman" panose="02020603050405020304" pitchFamily="18" charset="0"/>
                <a:cs typeface="Times New Roman" panose="02020603050405020304" pitchFamily="18" charset="0"/>
              </a:rPr>
              <a:t>      </a:t>
            </a:r>
            <a:r>
              <a:rPr lang="en-GB" sz="4200" dirty="0" smtClean="0">
                <a:latin typeface="Times New Roman" panose="02020603050405020304" pitchFamily="18" charset="0"/>
                <a:cs typeface="Times New Roman" panose="02020603050405020304" pitchFamily="18" charset="0"/>
              </a:rPr>
              <a:t>Hypertension </a:t>
            </a:r>
            <a:r>
              <a:rPr lang="en-GB" sz="4200" dirty="0">
                <a:latin typeface="Times New Roman" panose="02020603050405020304" pitchFamily="18" charset="0"/>
                <a:cs typeface="Times New Roman" panose="02020603050405020304" pitchFamily="18" charset="0"/>
              </a:rPr>
              <a:t>increases the long-term risk of cardiovascular disease.</a:t>
            </a:r>
          </a:p>
          <a:p>
            <a:pPr marL="968375">
              <a:lnSpc>
                <a:spcPct val="120000"/>
              </a:lnSpc>
              <a:buFont typeface="Wingdings" panose="05000000000000000000" pitchFamily="2" charset="2"/>
              <a:buChar char="Ø"/>
            </a:pPr>
            <a:r>
              <a:rPr lang="en-GB" sz="4200" b="1" dirty="0">
                <a:latin typeface="Times New Roman" panose="02020603050405020304" pitchFamily="18" charset="0"/>
                <a:cs typeface="Times New Roman" panose="02020603050405020304" pitchFamily="18" charset="0"/>
              </a:rPr>
              <a:t>Future Tense (Used for implications or planned research):</a:t>
            </a:r>
            <a:endParaRPr lang="en-GB" sz="4200" dirty="0">
              <a:latin typeface="Times New Roman" panose="02020603050405020304" pitchFamily="18" charset="0"/>
              <a:cs typeface="Times New Roman" panose="02020603050405020304" pitchFamily="18" charset="0"/>
            </a:endParaRPr>
          </a:p>
          <a:p>
            <a:pPr marL="968375" lvl="0">
              <a:lnSpc>
                <a:spcPct val="120000"/>
              </a:lnSpc>
              <a:buNone/>
            </a:pPr>
            <a:r>
              <a:rPr lang="en-GB" sz="4200" dirty="0">
                <a:latin typeface="Times New Roman" panose="02020603050405020304" pitchFamily="18" charset="0"/>
                <a:cs typeface="Times New Roman" panose="02020603050405020304" pitchFamily="18" charset="0"/>
              </a:rPr>
              <a:t>      </a:t>
            </a:r>
            <a:r>
              <a:rPr lang="en-GB" sz="4200" dirty="0" smtClean="0">
                <a:latin typeface="Times New Roman" panose="02020603050405020304" pitchFamily="18" charset="0"/>
                <a:cs typeface="Times New Roman" panose="02020603050405020304" pitchFamily="18" charset="0"/>
              </a:rPr>
              <a:t>These </a:t>
            </a:r>
            <a:r>
              <a:rPr lang="en-GB" sz="4200" dirty="0">
                <a:latin typeface="Times New Roman" panose="02020603050405020304" pitchFamily="18" charset="0"/>
                <a:cs typeface="Times New Roman" panose="02020603050405020304" pitchFamily="18" charset="0"/>
              </a:rPr>
              <a:t>findings will guide upcoming modifications to the institutional review system</a:t>
            </a:r>
            <a:r>
              <a:rPr lang="en-GB" sz="4200" dirty="0" smtClean="0">
                <a:latin typeface="Times New Roman" panose="02020603050405020304" pitchFamily="18" charset="0"/>
                <a:cs typeface="Times New Roman" panose="02020603050405020304" pitchFamily="18" charset="0"/>
              </a:rPr>
              <a:t>.</a:t>
            </a:r>
            <a:endParaRPr lang="en-GB" sz="4200" dirty="0">
              <a:latin typeface="Times New Roman" panose="02020603050405020304" pitchFamily="18" charset="0"/>
              <a:cs typeface="Times New Roman" panose="02020603050405020304" pitchFamily="18" charset="0"/>
            </a:endParaRPr>
          </a:p>
          <a:p>
            <a:pPr marL="0" indent="0">
              <a:buNone/>
            </a:pPr>
            <a:endParaRPr lang="en-GB" dirty="0"/>
          </a:p>
          <a:p>
            <a:endParaRPr lang="en-GB" dirty="0"/>
          </a:p>
        </p:txBody>
      </p:sp>
    </p:spTree>
    <p:extLst>
      <p:ext uri="{BB962C8B-B14F-4D97-AF65-F5344CB8AC3E}">
        <p14:creationId xmlns:p14="http://schemas.microsoft.com/office/powerpoint/2010/main" val="35302579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1379200" cy="868362"/>
          </a:xfrm>
        </p:spPr>
        <p:txBody>
          <a:bodyPr>
            <a:noAutofit/>
          </a:bodyPr>
          <a:lstStyle/>
          <a:p>
            <a:pPr algn="l"/>
            <a:r>
              <a:rPr lang="en-GB" sz="3200" b="1" dirty="0" smtClean="0">
                <a:latin typeface="Times New Roman" panose="02020603050405020304" pitchFamily="18" charset="0"/>
                <a:cs typeface="Times New Roman" panose="02020603050405020304" pitchFamily="18" charset="0"/>
              </a:rPr>
              <a:t/>
            </a:r>
            <a:br>
              <a:rPr lang="en-GB" sz="3200" b="1" dirty="0" smtClean="0">
                <a:latin typeface="Times New Roman" panose="02020603050405020304" pitchFamily="18" charset="0"/>
                <a:cs typeface="Times New Roman" panose="02020603050405020304" pitchFamily="18" charset="0"/>
              </a:rPr>
            </a:br>
            <a:r>
              <a:rPr lang="en-GB" sz="2400" b="1" dirty="0" smtClean="0">
                <a:latin typeface="Times New Roman" panose="02020603050405020304" pitchFamily="18" charset="0"/>
                <a:cs typeface="Times New Roman" panose="02020603050405020304" pitchFamily="18" charset="0"/>
              </a:rPr>
              <a:t>Objectivity </a:t>
            </a:r>
            <a:r>
              <a:rPr lang="en-GB" sz="2400" b="1" dirty="0">
                <a:latin typeface="Times New Roman" panose="02020603050405020304" pitchFamily="18" charset="0"/>
                <a:cs typeface="Times New Roman" panose="02020603050405020304" pitchFamily="18" charset="0"/>
              </a:rPr>
              <a:t>and Evidence-Based Claims</a:t>
            </a:r>
            <a:r>
              <a:rPr lang="en-GB" sz="2400" b="1" dirty="0" smtClean="0">
                <a:latin typeface="Times New Roman" panose="02020603050405020304" pitchFamily="18" charset="0"/>
                <a:cs typeface="Times New Roman" panose="02020603050405020304" pitchFamily="18" charset="0"/>
              </a:rPr>
              <a:t>:</a:t>
            </a:r>
            <a:r>
              <a:rPr lang="en-GB" b="1" dirty="0"/>
              <a:t/>
            </a:r>
            <a:br>
              <a:rPr lang="en-GB" b="1" dirty="0"/>
            </a:br>
            <a:endParaRPr lang="en-GB" dirty="0"/>
          </a:p>
        </p:txBody>
      </p:sp>
      <p:sp>
        <p:nvSpPr>
          <p:cNvPr id="3" name="Content Placeholder 2"/>
          <p:cNvSpPr>
            <a:spLocks noGrp="1"/>
          </p:cNvSpPr>
          <p:nvPr>
            <p:ph idx="1"/>
          </p:nvPr>
        </p:nvSpPr>
        <p:spPr>
          <a:xfrm>
            <a:off x="609600" y="1143000"/>
            <a:ext cx="10972800" cy="5562600"/>
          </a:xfrm>
        </p:spPr>
        <p:txBody>
          <a:bodyPr>
            <a:normAutofit/>
          </a:bodyPr>
          <a:lstStyle/>
          <a:p>
            <a:pPr marL="0" lvl="0" indent="0">
              <a:lnSpc>
                <a:spcPct val="150000"/>
              </a:lnSpc>
              <a:buNone/>
            </a:pPr>
            <a:r>
              <a:rPr lang="en-US" sz="2400" dirty="0">
                <a:latin typeface="Times New Roman" panose="02020603050405020304" pitchFamily="18" charset="0"/>
                <a:cs typeface="Times New Roman" panose="02020603050405020304" pitchFamily="18" charset="0"/>
              </a:rPr>
              <a:t>Your opinion is </a:t>
            </a:r>
            <a:r>
              <a:rPr lang="en-US" sz="2400" dirty="0" smtClean="0">
                <a:latin typeface="Times New Roman" panose="02020603050405020304" pitchFamily="18" charset="0"/>
                <a:cs typeface="Times New Roman" panose="02020603050405020304" pitchFamily="18" charset="0"/>
              </a:rPr>
              <a:t>irrelevant: </a:t>
            </a:r>
            <a:r>
              <a:rPr lang="en-US" sz="2400" dirty="0">
                <a:latin typeface="Times New Roman" panose="02020603050405020304" pitchFamily="18" charset="0"/>
                <a:cs typeface="Times New Roman" panose="02020603050405020304" pitchFamily="18" charset="0"/>
              </a:rPr>
              <a:t>only the evidence matters.</a:t>
            </a:r>
            <a:endParaRPr lang="en-GB" sz="2400" b="1" dirty="0" smtClean="0">
              <a:latin typeface="Times New Roman" panose="02020603050405020304" pitchFamily="18" charset="0"/>
              <a:cs typeface="Times New Roman" panose="02020603050405020304" pitchFamily="18" charset="0"/>
            </a:endParaRPr>
          </a:p>
          <a:p>
            <a:pPr lvl="0">
              <a:lnSpc>
                <a:spcPct val="150000"/>
              </a:lnSpc>
            </a:pPr>
            <a:r>
              <a:rPr lang="en-GB" sz="2400" b="1" dirty="0" smtClean="0">
                <a:latin typeface="Times New Roman" panose="02020603050405020304" pitchFamily="18" charset="0"/>
                <a:cs typeface="Times New Roman" panose="02020603050405020304" pitchFamily="18" charset="0"/>
              </a:rPr>
              <a:t>Avoid </a:t>
            </a:r>
            <a:r>
              <a:rPr lang="en-GB" sz="2400" b="1" dirty="0">
                <a:latin typeface="Times New Roman" panose="02020603050405020304" pitchFamily="18" charset="0"/>
                <a:cs typeface="Times New Roman" panose="02020603050405020304" pitchFamily="18" charset="0"/>
              </a:rPr>
              <a:t>Emotional Language:</a:t>
            </a:r>
            <a:r>
              <a:rPr lang="en-GB" sz="2400" dirty="0">
                <a:latin typeface="Times New Roman" panose="02020603050405020304" pitchFamily="18" charset="0"/>
                <a:cs typeface="Times New Roman" panose="02020603050405020304" pitchFamily="18" charset="0"/>
              </a:rPr>
              <a:t> Refrain from using subjective terms like "surprisingly," "interestingly," or "importantly". Instead, allow the data to demonstrate its own significance by explaining the context (e.g., this result is crucial because it contradicts the prevailing model...). </a:t>
            </a:r>
          </a:p>
          <a:p>
            <a:pPr lvl="0">
              <a:lnSpc>
                <a:spcPct val="150000"/>
              </a:lnSpc>
            </a:pPr>
            <a:r>
              <a:rPr lang="en-GB" sz="2400" b="1" dirty="0">
                <a:latin typeface="Times New Roman" panose="02020603050405020304" pitchFamily="18" charset="0"/>
                <a:cs typeface="Times New Roman" panose="02020603050405020304" pitchFamily="18" charset="0"/>
              </a:rPr>
              <a:t>Cite Everything:</a:t>
            </a:r>
            <a:r>
              <a:rPr lang="en-GB" sz="2400" dirty="0">
                <a:latin typeface="Times New Roman" panose="02020603050405020304" pitchFamily="18" charset="0"/>
                <a:cs typeface="Times New Roman" panose="02020603050405020304" pitchFamily="18" charset="0"/>
              </a:rPr>
              <a:t> Provide a reference for every claim that is not considered common knowledge or part of your original data. </a:t>
            </a:r>
            <a:endParaRPr lang="en-GB" dirty="0">
              <a:latin typeface="Times New Roman" panose="02020603050405020304" pitchFamily="18"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19962306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3200" b="1" dirty="0" smtClean="0">
                <a:latin typeface="Times New Roman" panose="02020603050405020304" pitchFamily="18" charset="0"/>
                <a:cs typeface="Times New Roman" panose="02020603050405020304" pitchFamily="18" charset="0"/>
              </a:rPr>
              <a:t>Objectivity….</a:t>
            </a:r>
            <a:endParaRPr lang="en-GB" sz="3200" dirty="0"/>
          </a:p>
        </p:txBody>
      </p:sp>
      <p:sp>
        <p:nvSpPr>
          <p:cNvPr id="3" name="Content Placeholder 2"/>
          <p:cNvSpPr>
            <a:spLocks noGrp="1"/>
          </p:cNvSpPr>
          <p:nvPr>
            <p:ph idx="1"/>
          </p:nvPr>
        </p:nvSpPr>
        <p:spPr>
          <a:xfrm>
            <a:off x="609600" y="1371601"/>
            <a:ext cx="10972800" cy="4754563"/>
          </a:xfrm>
        </p:spPr>
        <p:txBody>
          <a:bodyPr>
            <a:normAutofit/>
          </a:bodyPr>
          <a:lstStyle/>
          <a:p>
            <a:pPr lvl="0" algn="just">
              <a:lnSpc>
                <a:spcPct val="150000"/>
              </a:lnSpc>
            </a:pPr>
            <a:r>
              <a:rPr lang="en-GB" sz="2400" b="1" dirty="0">
                <a:latin typeface="Times New Roman" panose="02020603050405020304" pitchFamily="18" charset="0"/>
                <a:cs typeface="Times New Roman" panose="02020603050405020304" pitchFamily="18" charset="0"/>
              </a:rPr>
              <a:t>Report Negative Results:</a:t>
            </a:r>
            <a:r>
              <a:rPr lang="en-GB" sz="2400" dirty="0">
                <a:latin typeface="Times New Roman" panose="02020603050405020304" pitchFamily="18" charset="0"/>
                <a:cs typeface="Times New Roman" panose="02020603050405020304" pitchFamily="18" charset="0"/>
              </a:rPr>
              <a:t> Present all findings, even those that do not support your initial hypothesis. A null result remains a valid scientific contribution (e.g., No significant difference was found between Group A and Group B (p &gt; 0.05). </a:t>
            </a:r>
          </a:p>
          <a:p>
            <a:pPr lvl="0" algn="just">
              <a:lnSpc>
                <a:spcPct val="150000"/>
              </a:lnSpc>
            </a:pPr>
            <a:r>
              <a:rPr lang="en-GB" sz="2400" b="1" dirty="0">
                <a:latin typeface="Times New Roman" panose="02020603050405020304" pitchFamily="18" charset="0"/>
                <a:cs typeface="Times New Roman" panose="02020603050405020304" pitchFamily="18" charset="0"/>
              </a:rPr>
              <a:t>Acknowledge Limitations:</a:t>
            </a:r>
            <a:r>
              <a:rPr lang="en-GB" sz="2400" dirty="0">
                <a:latin typeface="Times New Roman" panose="02020603050405020304" pitchFamily="18" charset="0"/>
                <a:cs typeface="Times New Roman" panose="02020603050405020304" pitchFamily="18" charset="0"/>
              </a:rPr>
              <a:t> Address study weaknesses transparently within the Discussion section. This demonstrates intellectual rigor and helps build trust with your audience</a:t>
            </a:r>
            <a:endParaRPr lang="en-GB" sz="2400" dirty="0"/>
          </a:p>
        </p:txBody>
      </p:sp>
    </p:spTree>
    <p:extLst>
      <p:ext uri="{BB962C8B-B14F-4D97-AF65-F5344CB8AC3E}">
        <p14:creationId xmlns:p14="http://schemas.microsoft.com/office/powerpoint/2010/main" val="15054267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020762"/>
          </a:xfrm>
        </p:spPr>
        <p:txBody>
          <a:bodyPr>
            <a:normAutofit fontScale="90000"/>
          </a:bodyPr>
          <a:lstStyle/>
          <a:p>
            <a:pPr algn="l"/>
            <a:r>
              <a:rPr lang="en-US" sz="3100" b="1" dirty="0" smtClean="0">
                <a:latin typeface="Times New Roman" panose="02020603050405020304" pitchFamily="18" charset="0"/>
                <a:cs typeface="Times New Roman" panose="02020603050405020304" pitchFamily="18" charset="0"/>
              </a:rPr>
              <a:t/>
            </a:r>
            <a:br>
              <a:rPr lang="en-US" sz="3100" b="1" dirty="0" smtClean="0">
                <a:latin typeface="Times New Roman" panose="02020603050405020304" pitchFamily="18" charset="0"/>
                <a:cs typeface="Times New Roman" panose="02020603050405020304" pitchFamily="18" charset="0"/>
              </a:rPr>
            </a:br>
            <a:r>
              <a:rPr lang="en-US" sz="3100" b="1" dirty="0" smtClean="0">
                <a:latin typeface="Times New Roman" panose="02020603050405020304" pitchFamily="18" charset="0"/>
                <a:cs typeface="Times New Roman" panose="02020603050405020304" pitchFamily="18" charset="0"/>
              </a:rPr>
              <a:t>ETHICAL INTEGRITY: THE FOUNDATION</a:t>
            </a:r>
            <a:r>
              <a:rPr lang="en-US" b="1" dirty="0"/>
              <a:t/>
            </a:r>
            <a:br>
              <a:rPr lang="en-US" b="1" dirty="0"/>
            </a:br>
            <a:endParaRPr lang="en-GB" dirty="0"/>
          </a:p>
        </p:txBody>
      </p:sp>
      <p:sp>
        <p:nvSpPr>
          <p:cNvPr id="3" name="Content Placeholder 2"/>
          <p:cNvSpPr>
            <a:spLocks noGrp="1"/>
          </p:cNvSpPr>
          <p:nvPr>
            <p:ph idx="1"/>
          </p:nvPr>
        </p:nvSpPr>
        <p:spPr>
          <a:xfrm>
            <a:off x="609600" y="1066800"/>
            <a:ext cx="10972800" cy="5638800"/>
          </a:xfrm>
        </p:spPr>
        <p:txBody>
          <a:bodyPr>
            <a:normAutofit fontScale="55000" lnSpcReduction="20000"/>
          </a:bodyPr>
          <a:lstStyle/>
          <a:p>
            <a:pPr lvl="0" algn="just">
              <a:lnSpc>
                <a:spcPct val="160000"/>
              </a:lnSpc>
            </a:pPr>
            <a:r>
              <a:rPr lang="en-US" sz="4400" b="1" dirty="0" smtClean="0">
                <a:latin typeface="Times New Roman" panose="02020603050405020304" pitchFamily="18" charset="0"/>
                <a:cs typeface="Times New Roman" panose="02020603050405020304" pitchFamily="18" charset="0"/>
              </a:rPr>
              <a:t>Never </a:t>
            </a:r>
            <a:r>
              <a:rPr lang="en-US" sz="4400" b="1" dirty="0">
                <a:latin typeface="Times New Roman" panose="02020603050405020304" pitchFamily="18" charset="0"/>
                <a:cs typeface="Times New Roman" panose="02020603050405020304" pitchFamily="18" charset="0"/>
              </a:rPr>
              <a:t>Plagiarize: </a:t>
            </a:r>
            <a:r>
              <a:rPr lang="en-US" sz="4400" dirty="0">
                <a:latin typeface="Times New Roman" panose="02020603050405020304" pitchFamily="18" charset="0"/>
                <a:cs typeface="Times New Roman" panose="02020603050405020304" pitchFamily="18" charset="0"/>
              </a:rPr>
              <a:t>Always cite other people's words, ideas, designs, and data. Use direct quotes exceptionally rarely.</a:t>
            </a:r>
            <a:endParaRPr lang="en-GB" sz="4400" dirty="0">
              <a:latin typeface="Times New Roman" panose="02020603050405020304" pitchFamily="18" charset="0"/>
              <a:cs typeface="Times New Roman" panose="02020603050405020304" pitchFamily="18" charset="0"/>
            </a:endParaRPr>
          </a:p>
          <a:p>
            <a:pPr lvl="0" algn="just">
              <a:lnSpc>
                <a:spcPct val="160000"/>
              </a:lnSpc>
            </a:pPr>
            <a:r>
              <a:rPr lang="en-US" sz="4400" b="1" dirty="0">
                <a:latin typeface="Times New Roman" panose="02020603050405020304" pitchFamily="18" charset="0"/>
                <a:cs typeface="Times New Roman" panose="02020603050405020304" pitchFamily="18" charset="0"/>
              </a:rPr>
              <a:t>Paraphrase source concepts completely </a:t>
            </a:r>
            <a:r>
              <a:rPr lang="en-US" sz="4400" dirty="0">
                <a:latin typeface="Times New Roman" panose="02020603050405020304" pitchFamily="18" charset="0"/>
                <a:cs typeface="Times New Roman" panose="02020603050405020304" pitchFamily="18" charset="0"/>
              </a:rPr>
              <a:t>into your own structural voice while providing proper citations.</a:t>
            </a:r>
            <a:endParaRPr lang="en-GB" sz="4400" dirty="0">
              <a:latin typeface="Times New Roman" panose="02020603050405020304" pitchFamily="18" charset="0"/>
              <a:cs typeface="Times New Roman" panose="02020603050405020304" pitchFamily="18" charset="0"/>
            </a:endParaRPr>
          </a:p>
          <a:p>
            <a:pPr lvl="0" algn="just">
              <a:lnSpc>
                <a:spcPct val="160000"/>
              </a:lnSpc>
            </a:pPr>
            <a:r>
              <a:rPr lang="en-US" sz="4400" b="1" dirty="0">
                <a:latin typeface="Times New Roman" panose="02020603050405020304" pitchFamily="18" charset="0"/>
                <a:cs typeface="Times New Roman" panose="02020603050405020304" pitchFamily="18" charset="0"/>
              </a:rPr>
              <a:t>Zero Data Falsification: </a:t>
            </a:r>
            <a:r>
              <a:rPr lang="en-US" sz="4400" dirty="0">
                <a:latin typeface="Times New Roman" panose="02020603050405020304" pitchFamily="18" charset="0"/>
                <a:cs typeface="Times New Roman" panose="02020603050405020304" pitchFamily="18" charset="0"/>
              </a:rPr>
              <a:t>Never fabricate data or manipulate </a:t>
            </a:r>
            <a:r>
              <a:rPr lang="en-US" sz="4400" dirty="0" smtClean="0">
                <a:latin typeface="Times New Roman" panose="02020603050405020304" pitchFamily="18" charset="0"/>
                <a:cs typeface="Times New Roman" panose="02020603050405020304" pitchFamily="18" charset="0"/>
              </a:rPr>
              <a:t>results </a:t>
            </a:r>
            <a:r>
              <a:rPr lang="en-US" sz="4400" dirty="0">
                <a:latin typeface="Times New Roman" panose="02020603050405020304" pitchFamily="18" charset="0"/>
                <a:cs typeface="Times New Roman" panose="02020603050405020304" pitchFamily="18" charset="0"/>
              </a:rPr>
              <a:t>to force alignment with a desired conclusion.</a:t>
            </a:r>
            <a:endParaRPr lang="en-GB" sz="4400" dirty="0">
              <a:latin typeface="Times New Roman" panose="02020603050405020304" pitchFamily="18" charset="0"/>
              <a:cs typeface="Times New Roman" panose="02020603050405020304" pitchFamily="18" charset="0"/>
            </a:endParaRPr>
          </a:p>
          <a:p>
            <a:pPr lvl="0" algn="just">
              <a:lnSpc>
                <a:spcPct val="160000"/>
              </a:lnSpc>
            </a:pPr>
            <a:r>
              <a:rPr lang="en-US" sz="4400" b="1" dirty="0">
                <a:latin typeface="Times New Roman" panose="02020603050405020304" pitchFamily="18" charset="0"/>
                <a:cs typeface="Times New Roman" panose="02020603050405020304" pitchFamily="18" charset="0"/>
              </a:rPr>
              <a:t>Avoid </a:t>
            </a:r>
            <a:r>
              <a:rPr lang="en-US" sz="4400" b="1" dirty="0" smtClean="0">
                <a:latin typeface="Times New Roman" panose="02020603050405020304" pitchFamily="18" charset="0"/>
                <a:cs typeface="Times New Roman" panose="02020603050405020304" pitchFamily="18" charset="0"/>
              </a:rPr>
              <a:t>Salami Slicing: </a:t>
            </a:r>
            <a:r>
              <a:rPr lang="en-US" sz="4400" dirty="0">
                <a:latin typeface="Times New Roman" panose="02020603050405020304" pitchFamily="18" charset="0"/>
                <a:cs typeface="Times New Roman" panose="02020603050405020304" pitchFamily="18" charset="0"/>
              </a:rPr>
              <a:t>Do not split a single, comprehensive study into multiple fragmented pieces to artificially inflate your publication count.</a:t>
            </a:r>
            <a:endParaRPr lang="en-GB" sz="4400" dirty="0">
              <a:latin typeface="Times New Roman" panose="02020603050405020304" pitchFamily="18"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1813276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868362"/>
          </a:xfrm>
        </p:spPr>
        <p:txBody>
          <a:bodyPr>
            <a:normAutofit fontScale="90000"/>
          </a:bodyPr>
          <a:lstStyle/>
          <a:p>
            <a:pPr algn="l"/>
            <a:r>
              <a:rPr lang="en-US" b="1" i="1" dirty="0" smtClean="0">
                <a:latin typeface="Times New Roman" panose="02020603050405020304" pitchFamily="18" charset="0"/>
                <a:cs typeface="Times New Roman" panose="02020603050405020304" pitchFamily="18" charset="0"/>
              </a:rPr>
              <a:t/>
            </a:r>
            <a:br>
              <a:rPr lang="en-US" b="1" i="1" dirty="0" smtClean="0">
                <a:latin typeface="Times New Roman" panose="02020603050405020304" pitchFamily="18" charset="0"/>
                <a:cs typeface="Times New Roman" panose="02020603050405020304" pitchFamily="18" charset="0"/>
              </a:rPr>
            </a:br>
            <a:r>
              <a:rPr lang="en-US" b="1" i="1" dirty="0" smtClean="0">
                <a:latin typeface="Times New Roman" panose="02020603050405020304" pitchFamily="18" charset="0"/>
                <a:cs typeface="Times New Roman" panose="02020603050405020304" pitchFamily="18" charset="0"/>
              </a:rPr>
              <a:t>Training </a:t>
            </a:r>
            <a:r>
              <a:rPr lang="en-US" b="1" i="1" dirty="0">
                <a:latin typeface="Times New Roman" panose="02020603050405020304" pitchFamily="18" charset="0"/>
                <a:cs typeface="Times New Roman" panose="02020603050405020304" pitchFamily="18" charset="0"/>
              </a:rPr>
              <a:t>Objectives</a:t>
            </a:r>
            <a:br>
              <a:rPr lang="en-US" b="1" i="1" dirty="0">
                <a:latin typeface="Times New Roman" panose="02020603050405020304" pitchFamily="18" charset="0"/>
                <a:cs typeface="Times New Roman" panose="02020603050405020304" pitchFamily="18" charset="0"/>
              </a:rPr>
            </a:br>
            <a:endParaRPr lang="en-GB" dirty="0"/>
          </a:p>
        </p:txBody>
      </p:sp>
      <p:sp>
        <p:nvSpPr>
          <p:cNvPr id="3" name="Content Placeholder 2"/>
          <p:cNvSpPr>
            <a:spLocks noGrp="1"/>
          </p:cNvSpPr>
          <p:nvPr>
            <p:ph idx="1"/>
          </p:nvPr>
        </p:nvSpPr>
        <p:spPr/>
        <p:txBody>
          <a:bodyPr/>
          <a:lstStyle/>
          <a:p>
            <a:pPr marL="0" indent="0">
              <a:buNone/>
            </a:pPr>
            <a:r>
              <a:rPr lang="en-US" dirty="0" smtClean="0">
                <a:latin typeface="Times New Roman" panose="02020603050405020304" pitchFamily="18" charset="0"/>
                <a:cs typeface="Times New Roman" panose="02020603050405020304" pitchFamily="18" charset="0"/>
              </a:rPr>
              <a:t>After completion of the training, you will be able to:</a:t>
            </a:r>
          </a:p>
          <a:p>
            <a:r>
              <a:rPr lang="en-US" dirty="0" smtClean="0">
                <a:latin typeface="Times New Roman" panose="02020603050405020304" pitchFamily="18" charset="0"/>
                <a:cs typeface="Times New Roman" panose="02020603050405020304" pitchFamily="18" charset="0"/>
              </a:rPr>
              <a:t>Describe components of a scientific paper</a:t>
            </a:r>
          </a:p>
          <a:p>
            <a:r>
              <a:rPr lang="en-US" dirty="0" smtClean="0">
                <a:latin typeface="Times New Roman" panose="02020603050405020304" pitchFamily="18" charset="0"/>
                <a:cs typeface="Times New Roman" panose="02020603050405020304" pitchFamily="18" charset="0"/>
              </a:rPr>
              <a:t>Apply writing principles of each component, including the Title, Abstract and IMRAD</a:t>
            </a:r>
          </a:p>
          <a:p>
            <a:r>
              <a:rPr lang="en-US" dirty="0" smtClean="0">
                <a:latin typeface="Times New Roman" panose="02020603050405020304" pitchFamily="18" charset="0"/>
                <a:cs typeface="Times New Roman" panose="02020603050405020304" pitchFamily="18" charset="0"/>
              </a:rPr>
              <a:t>Construct a scientific paper publishable in reputable journals</a:t>
            </a:r>
          </a:p>
          <a:p>
            <a:pPr marL="0" indent="0">
              <a:buNone/>
            </a:pPr>
            <a:endParaRPr lang="en-GB" dirty="0"/>
          </a:p>
        </p:txBody>
      </p:sp>
    </p:spTree>
    <p:extLst>
      <p:ext uri="{BB962C8B-B14F-4D97-AF65-F5344CB8AC3E}">
        <p14:creationId xmlns:p14="http://schemas.microsoft.com/office/powerpoint/2010/main" val="4547691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944562"/>
          </a:xfrm>
        </p:spPr>
        <p:txBody>
          <a:bodyPr>
            <a:normAutofit/>
          </a:bodyPr>
          <a:lstStyle/>
          <a:p>
            <a:pPr algn="l"/>
            <a:r>
              <a:rPr lang="en-US" sz="2000" b="1" dirty="0">
                <a:latin typeface="Times New Roman" panose="02020603050405020304" pitchFamily="18" charset="0"/>
                <a:cs typeface="Times New Roman" panose="02020603050405020304" pitchFamily="18" charset="0"/>
              </a:rPr>
              <a:t>ETHICAL </a:t>
            </a:r>
            <a:r>
              <a:rPr lang="en-US" sz="2000" b="1" dirty="0" smtClean="0">
                <a:latin typeface="Times New Roman" panose="02020603050405020304" pitchFamily="18" charset="0"/>
                <a:cs typeface="Times New Roman" panose="02020603050405020304" pitchFamily="18" charset="0"/>
              </a:rPr>
              <a:t>INTEGRITY: DISCLOSURE </a:t>
            </a:r>
            <a:r>
              <a:rPr lang="en-US" sz="2000" b="1" dirty="0">
                <a:latin typeface="Times New Roman" panose="02020603050405020304" pitchFamily="18" charset="0"/>
                <a:cs typeface="Times New Roman" panose="02020603050405020304" pitchFamily="18" charset="0"/>
              </a:rPr>
              <a:t>&amp; CAUTIOUS CLAIMS</a:t>
            </a:r>
            <a:endParaRPr lang="en-GB" sz="2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09600" y="1143000"/>
            <a:ext cx="10972800" cy="5410200"/>
          </a:xfrm>
        </p:spPr>
        <p:txBody>
          <a:bodyPr>
            <a:normAutofit fontScale="85000" lnSpcReduction="20000"/>
          </a:bodyPr>
          <a:lstStyle/>
          <a:p>
            <a:pPr algn="just">
              <a:lnSpc>
                <a:spcPct val="150000"/>
              </a:lnSpc>
            </a:pPr>
            <a:r>
              <a:rPr lang="en-US" sz="2800" b="1" dirty="0" smtClean="0">
                <a:latin typeface="Times New Roman" panose="02020603050405020304" pitchFamily="18" charset="0"/>
                <a:cs typeface="Times New Roman" panose="02020603050405020304" pitchFamily="18" charset="0"/>
              </a:rPr>
              <a:t>Disclose </a:t>
            </a:r>
            <a:r>
              <a:rPr lang="en-US" sz="2800" b="1" dirty="0">
                <a:latin typeface="Times New Roman" panose="02020603050405020304" pitchFamily="18" charset="0"/>
                <a:cs typeface="Times New Roman" panose="02020603050405020304" pitchFamily="18" charset="0"/>
              </a:rPr>
              <a:t>Conflicts of Interest: </a:t>
            </a:r>
            <a:r>
              <a:rPr lang="en-US" sz="2800" dirty="0">
                <a:latin typeface="Times New Roman" panose="02020603050405020304" pitchFamily="18" charset="0"/>
                <a:cs typeface="Times New Roman" panose="02020603050405020304" pitchFamily="18" charset="0"/>
              </a:rPr>
              <a:t>If you or your primary funding body has any financial, professional, or institutional stake, disclose it.</a:t>
            </a:r>
            <a:endParaRPr lang="en-GB" sz="2800" dirty="0">
              <a:latin typeface="Times New Roman" panose="02020603050405020304" pitchFamily="18" charset="0"/>
              <a:cs typeface="Times New Roman" panose="02020603050405020304" pitchFamily="18" charset="0"/>
            </a:endParaRPr>
          </a:p>
          <a:p>
            <a:pPr lvl="0" algn="just">
              <a:lnSpc>
                <a:spcPct val="150000"/>
              </a:lnSpc>
            </a:pPr>
            <a:r>
              <a:rPr lang="en-US" sz="2800" b="1" dirty="0">
                <a:latin typeface="Times New Roman" panose="02020603050405020304" pitchFamily="18" charset="0"/>
                <a:cs typeface="Times New Roman" panose="02020603050405020304" pitchFamily="18" charset="0"/>
              </a:rPr>
              <a:t>Honesty About Uncertainty: </a:t>
            </a:r>
            <a:r>
              <a:rPr lang="en-US" sz="2800" dirty="0">
                <a:latin typeface="Times New Roman" panose="02020603050405020304" pitchFamily="18" charset="0"/>
                <a:cs typeface="Times New Roman" panose="02020603050405020304" pitchFamily="18" charset="0"/>
              </a:rPr>
              <a:t>Deploy deliberate </a:t>
            </a:r>
            <a:r>
              <a:rPr lang="en-US" sz="2800" dirty="0" smtClean="0">
                <a:latin typeface="Times New Roman" panose="02020603050405020304" pitchFamily="18" charset="0"/>
                <a:cs typeface="Times New Roman" panose="02020603050405020304" pitchFamily="18" charset="0"/>
              </a:rPr>
              <a:t>hedging </a:t>
            </a:r>
            <a:r>
              <a:rPr lang="en-US" sz="2800" dirty="0">
                <a:latin typeface="Times New Roman" panose="02020603050405020304" pitchFamily="18" charset="0"/>
                <a:cs typeface="Times New Roman" panose="02020603050405020304" pitchFamily="18" charset="0"/>
              </a:rPr>
              <a:t>language to carefully reflect scientific uncertainties without overstating data.</a:t>
            </a:r>
            <a:endParaRPr lang="en-GB" sz="2800" dirty="0">
              <a:latin typeface="Times New Roman" panose="02020603050405020304" pitchFamily="18" charset="0"/>
              <a:cs typeface="Times New Roman" panose="02020603050405020304" pitchFamily="18" charset="0"/>
            </a:endParaRPr>
          </a:p>
          <a:p>
            <a:pPr lvl="0" algn="just">
              <a:lnSpc>
                <a:spcPct val="150000"/>
              </a:lnSpc>
            </a:pPr>
            <a:r>
              <a:rPr lang="en-US" sz="2800" dirty="0">
                <a:latin typeface="Times New Roman" panose="02020603050405020304" pitchFamily="18" charset="0"/>
                <a:cs typeface="Times New Roman" panose="02020603050405020304" pitchFamily="18" charset="0"/>
              </a:rPr>
              <a:t>Utilize precise hedging verbs: "suggests," "indicates," "may," "likely."</a:t>
            </a:r>
            <a:endParaRPr lang="en-GB" sz="2800" dirty="0">
              <a:latin typeface="Times New Roman" panose="02020603050405020304" pitchFamily="18" charset="0"/>
              <a:cs typeface="Times New Roman" panose="02020603050405020304" pitchFamily="18" charset="0"/>
            </a:endParaRPr>
          </a:p>
          <a:p>
            <a:pPr lvl="0" algn="just">
              <a:lnSpc>
                <a:spcPct val="150000"/>
              </a:lnSpc>
            </a:pPr>
            <a:r>
              <a:rPr lang="en-US" sz="2800" dirty="0">
                <a:latin typeface="Times New Roman" panose="02020603050405020304" pitchFamily="18" charset="0"/>
                <a:cs typeface="Times New Roman" panose="02020603050405020304" pitchFamily="18" charset="0"/>
              </a:rPr>
              <a:t>Overstating conclusions leaves a manuscript highly vulnerable to immediate peer-review rejection.</a:t>
            </a:r>
            <a:endParaRPr lang="en-GB" sz="2800" dirty="0">
              <a:latin typeface="Times New Roman" panose="02020603050405020304" pitchFamily="18"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32389834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3200" y="914401"/>
            <a:ext cx="11480800" cy="1470025"/>
          </a:xfrm>
        </p:spPr>
        <p:txBody>
          <a:bodyPr>
            <a:normAutofit/>
          </a:bodyPr>
          <a:lstStyle/>
          <a:p>
            <a:r>
              <a:rPr lang="en-US" sz="2800" b="1" dirty="0">
                <a:latin typeface="Times New Roman" panose="02020603050405020304" pitchFamily="18" charset="0"/>
                <a:cs typeface="Times New Roman" panose="02020603050405020304" pitchFamily="18" charset="0"/>
              </a:rPr>
              <a:t>EFFECTIVE </a:t>
            </a:r>
            <a:r>
              <a:rPr lang="en-US" sz="2800" b="1" dirty="0" smtClean="0">
                <a:latin typeface="Times New Roman" panose="02020603050405020304" pitchFamily="18" charset="0"/>
                <a:cs typeface="Times New Roman" panose="02020603050405020304" pitchFamily="18" charset="0"/>
              </a:rPr>
              <a:t>SCIENTIFIC COMMUNICATION</a:t>
            </a:r>
            <a:endParaRPr lang="en-GB" sz="28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524000" y="2286000"/>
            <a:ext cx="9347200" cy="3505200"/>
          </a:xfrm>
        </p:spPr>
        <p:txBody>
          <a:bodyPr>
            <a:normAutofit/>
          </a:bodyPr>
          <a:lstStyle/>
          <a:p>
            <a:pPr lvl="0"/>
            <a:r>
              <a:rPr lang="en-US" sz="3000" dirty="0" smtClean="0">
                <a:solidFill>
                  <a:srgbClr val="0F172A"/>
                </a:solidFill>
                <a:latin typeface="Times New Roman" panose="02020603050405020304" pitchFamily="18" charset="0"/>
                <a:ea typeface="Poppins"/>
                <a:cs typeface="Times New Roman" panose="02020603050405020304" pitchFamily="18" charset="0"/>
                <a:sym typeface="Poppins"/>
              </a:rPr>
              <a:t>In </a:t>
            </a:r>
            <a:r>
              <a:rPr lang="en-US" sz="3000" dirty="0">
                <a:solidFill>
                  <a:srgbClr val="0F172A"/>
                </a:solidFill>
                <a:latin typeface="Times New Roman" panose="02020603050405020304" pitchFamily="18" charset="0"/>
                <a:ea typeface="Poppins"/>
                <a:cs typeface="Times New Roman" panose="02020603050405020304" pitchFamily="18" charset="0"/>
                <a:sym typeface="Poppins"/>
              </a:rPr>
              <a:t>science, the credit goes to the man who convinces the world, not to the man to whom the idea first occurs</a:t>
            </a:r>
            <a:r>
              <a:rPr lang="en-US" sz="3000" dirty="0" smtClean="0">
                <a:solidFill>
                  <a:srgbClr val="0F172A"/>
                </a:solidFill>
                <a:latin typeface="Times New Roman" panose="02020603050405020304" pitchFamily="18" charset="0"/>
                <a:ea typeface="Poppins"/>
                <a:cs typeface="Times New Roman" panose="02020603050405020304" pitchFamily="18" charset="0"/>
                <a:sym typeface="Poppins"/>
              </a:rPr>
              <a:t>. </a:t>
            </a:r>
          </a:p>
          <a:p>
            <a:r>
              <a:rPr lang="en-US" sz="2000" i="1" dirty="0">
                <a:solidFill>
                  <a:schemeClr val="tx1"/>
                </a:solidFill>
                <a:latin typeface="Lato"/>
                <a:ea typeface="Lato"/>
                <a:cs typeface="Lato"/>
                <a:sym typeface="Lato"/>
              </a:rPr>
              <a:t> Sir Francis </a:t>
            </a:r>
            <a:r>
              <a:rPr lang="en-US" sz="2000" i="1" dirty="0" smtClean="0">
                <a:solidFill>
                  <a:schemeClr val="tx1"/>
                </a:solidFill>
                <a:latin typeface="Lato"/>
                <a:ea typeface="Lato"/>
                <a:cs typeface="Lato"/>
                <a:sym typeface="Lato"/>
              </a:rPr>
              <a:t>Darwin </a:t>
            </a:r>
          </a:p>
          <a:p>
            <a:r>
              <a:rPr lang="en-US" sz="2800" dirty="0">
                <a:solidFill>
                  <a:schemeClr val="tx1"/>
                </a:solidFill>
                <a:latin typeface="Times New Roman" panose="02020603050405020304" pitchFamily="18" charset="0"/>
                <a:cs typeface="Times New Roman" panose="02020603050405020304" pitchFamily="18" charset="0"/>
              </a:rPr>
              <a:t>‘A paper is </a:t>
            </a:r>
            <a:r>
              <a:rPr lang="en-GB" sz="2800" dirty="0">
                <a:solidFill>
                  <a:schemeClr val="tx1"/>
                </a:solidFill>
                <a:latin typeface="Times New Roman" panose="02020603050405020304" pitchFamily="18" charset="0"/>
                <a:cs typeface="Times New Roman" panose="02020603050405020304" pitchFamily="18" charset="0"/>
              </a:rPr>
              <a:t>n</a:t>
            </a:r>
            <a:r>
              <a:rPr lang="en-US" sz="2800" dirty="0" err="1">
                <a:solidFill>
                  <a:schemeClr val="tx1"/>
                </a:solidFill>
                <a:latin typeface="Times New Roman" panose="02020603050405020304" pitchFamily="18" charset="0"/>
                <a:cs typeface="Times New Roman" panose="02020603050405020304" pitchFamily="18" charset="0"/>
              </a:rPr>
              <a:t>ot</a:t>
            </a:r>
            <a:r>
              <a:rPr lang="en-US" sz="2800" dirty="0">
                <a:solidFill>
                  <a:schemeClr val="tx1"/>
                </a:solidFill>
                <a:latin typeface="Times New Roman" panose="02020603050405020304" pitchFamily="18" charset="0"/>
                <a:cs typeface="Times New Roman" panose="02020603050405020304" pitchFamily="18" charset="0"/>
              </a:rPr>
              <a:t> judged o</a:t>
            </a:r>
            <a:r>
              <a:rPr lang="en-GB" sz="2800" dirty="0">
                <a:solidFill>
                  <a:schemeClr val="tx1"/>
                </a:solidFill>
                <a:latin typeface="Times New Roman" panose="02020603050405020304" pitchFamily="18" charset="0"/>
                <a:cs typeface="Times New Roman" panose="02020603050405020304" pitchFamily="18" charset="0"/>
              </a:rPr>
              <a:t>n</a:t>
            </a:r>
            <a:r>
              <a:rPr lang="en-US" sz="2800" dirty="0">
                <a:solidFill>
                  <a:schemeClr val="tx1"/>
                </a:solidFill>
                <a:latin typeface="Times New Roman" panose="02020603050405020304" pitchFamily="18" charset="0"/>
                <a:cs typeface="Times New Roman" panose="02020603050405020304" pitchFamily="18" charset="0"/>
              </a:rPr>
              <a:t> what you k</a:t>
            </a:r>
            <a:r>
              <a:rPr lang="en-GB" sz="2800" dirty="0">
                <a:solidFill>
                  <a:schemeClr val="tx1"/>
                </a:solidFill>
                <a:latin typeface="Times New Roman" panose="02020603050405020304" pitchFamily="18" charset="0"/>
                <a:cs typeface="Times New Roman" panose="02020603050405020304" pitchFamily="18" charset="0"/>
              </a:rPr>
              <a:t>n</a:t>
            </a:r>
            <a:r>
              <a:rPr lang="en-US" sz="2800" dirty="0">
                <a:solidFill>
                  <a:schemeClr val="tx1"/>
                </a:solidFill>
                <a:latin typeface="Times New Roman" panose="02020603050405020304" pitchFamily="18" charset="0"/>
                <a:cs typeface="Times New Roman" panose="02020603050405020304" pitchFamily="18" charset="0"/>
              </a:rPr>
              <a:t>ow. It is judged o</a:t>
            </a:r>
            <a:r>
              <a:rPr lang="en-GB" sz="2800" dirty="0">
                <a:solidFill>
                  <a:schemeClr val="tx1"/>
                </a:solidFill>
                <a:latin typeface="Times New Roman" panose="02020603050405020304" pitchFamily="18" charset="0"/>
                <a:cs typeface="Times New Roman" panose="02020603050405020304" pitchFamily="18" charset="0"/>
              </a:rPr>
              <a:t>n</a:t>
            </a:r>
            <a:r>
              <a:rPr lang="en-US" sz="2800" dirty="0">
                <a:solidFill>
                  <a:schemeClr val="tx1"/>
                </a:solidFill>
                <a:latin typeface="Times New Roman" panose="02020603050405020304" pitchFamily="18" charset="0"/>
                <a:cs typeface="Times New Roman" panose="02020603050405020304" pitchFamily="18" charset="0"/>
              </a:rPr>
              <a:t> how the reader see it’</a:t>
            </a:r>
            <a:endParaRPr lang="en-GB" sz="2800" dirty="0">
              <a:solidFill>
                <a:schemeClr val="tx1"/>
              </a:solidFill>
              <a:latin typeface="Times New Roman" panose="02020603050405020304" pitchFamily="18" charset="0"/>
              <a:cs typeface="Times New Roman" panose="02020603050405020304" pitchFamily="18" charset="0"/>
            </a:endParaRPr>
          </a:p>
          <a:p>
            <a:endParaRPr lang="en-US" sz="2000" i="1" dirty="0"/>
          </a:p>
          <a:p>
            <a:endParaRPr lang="en-GB"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953521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800" b="1" dirty="0">
                <a:latin typeface="Times New Roman" panose="02020603050405020304" pitchFamily="18" charset="0"/>
                <a:cs typeface="Times New Roman" panose="02020603050405020304" pitchFamily="18" charset="0"/>
              </a:rPr>
              <a:t>Writing vs. </a:t>
            </a:r>
            <a:r>
              <a:rPr lang="en-US" sz="2800" b="1" dirty="0" smtClean="0">
                <a:latin typeface="Times New Roman" panose="02020603050405020304" pitchFamily="18" charset="0"/>
                <a:cs typeface="Times New Roman" panose="02020603050405020304" pitchFamily="18" charset="0"/>
              </a:rPr>
              <a:t>Communication</a:t>
            </a:r>
            <a:endParaRPr lang="en-GB" sz="2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09600" y="1295401"/>
            <a:ext cx="10972800" cy="4830763"/>
          </a:xfrm>
        </p:spPr>
        <p:txBody>
          <a:bodyPr>
            <a:normAutofit/>
          </a:bodyPr>
          <a:lstStyle/>
          <a:p>
            <a:pPr lvl="0" algn="just">
              <a:lnSpc>
                <a:spcPct val="150000"/>
              </a:lnSpc>
            </a:pPr>
            <a:r>
              <a:rPr lang="en-US" sz="2400" dirty="0" smtClean="0">
                <a:latin typeface="Times New Roman" panose="02020603050405020304" pitchFamily="18" charset="0"/>
                <a:cs typeface="Times New Roman" panose="02020603050405020304" pitchFamily="18" charset="0"/>
              </a:rPr>
              <a:t>Scientific </a:t>
            </a:r>
            <a:r>
              <a:rPr lang="en-US" sz="2400" dirty="0">
                <a:latin typeface="Times New Roman" panose="02020603050405020304" pitchFamily="18" charset="0"/>
                <a:cs typeface="Times New Roman" panose="02020603050405020304" pitchFamily="18" charset="0"/>
              </a:rPr>
              <a:t>writing focuses entirely on the technical craft of the text itself (clarity, precision, layout).</a:t>
            </a:r>
            <a:endParaRPr lang="en-GB" sz="2400" dirty="0">
              <a:latin typeface="Times New Roman" panose="02020603050405020304" pitchFamily="18" charset="0"/>
              <a:cs typeface="Times New Roman" panose="02020603050405020304" pitchFamily="18" charset="0"/>
            </a:endParaRPr>
          </a:p>
          <a:p>
            <a:pPr lvl="0" algn="just">
              <a:lnSpc>
                <a:spcPct val="150000"/>
              </a:lnSpc>
            </a:pPr>
            <a:r>
              <a:rPr lang="en-US" sz="2400" b="1" dirty="0">
                <a:latin typeface="Times New Roman" panose="02020603050405020304" pitchFamily="18" charset="0"/>
                <a:cs typeface="Times New Roman" panose="02020603050405020304" pitchFamily="18" charset="0"/>
              </a:rPr>
              <a:t>The Strategy: </a:t>
            </a:r>
            <a:r>
              <a:rPr lang="en-US" sz="2400" dirty="0">
                <a:latin typeface="Times New Roman" panose="02020603050405020304" pitchFamily="18" charset="0"/>
                <a:cs typeface="Times New Roman" panose="02020603050405020304" pitchFamily="18" charset="0"/>
              </a:rPr>
              <a:t>Scientific Communication is the broad strategy of delivering that message to the right audience, at the right level, via the right medium.</a:t>
            </a:r>
            <a:endParaRPr lang="en-GB" sz="2400" dirty="0">
              <a:latin typeface="Times New Roman" panose="02020603050405020304" pitchFamily="18" charset="0"/>
              <a:cs typeface="Times New Roman" panose="02020603050405020304" pitchFamily="18" charset="0"/>
            </a:endParaRPr>
          </a:p>
          <a:p>
            <a:pPr lvl="0" algn="just">
              <a:lnSpc>
                <a:spcPct val="150000"/>
              </a:lnSpc>
            </a:pPr>
            <a:r>
              <a:rPr lang="en-US" sz="2400" b="1" dirty="0">
                <a:latin typeface="Times New Roman" panose="02020603050405020304" pitchFamily="18" charset="0"/>
                <a:cs typeface="Times New Roman" panose="02020603050405020304" pitchFamily="18" charset="0"/>
              </a:rPr>
              <a:t>Writing</a:t>
            </a:r>
            <a:r>
              <a:rPr lang="en-US" sz="2400" dirty="0">
                <a:latin typeface="Times New Roman" panose="02020603050405020304" pitchFamily="18" charset="0"/>
                <a:cs typeface="Times New Roman" panose="02020603050405020304" pitchFamily="18" charset="0"/>
              </a:rPr>
              <a:t> is merely one tactical </a:t>
            </a:r>
            <a:r>
              <a:rPr lang="en-US" sz="2400" dirty="0" smtClean="0">
                <a:latin typeface="Times New Roman" panose="02020603050405020304" pitchFamily="18" charset="0"/>
                <a:cs typeface="Times New Roman" panose="02020603050405020304" pitchFamily="18" charset="0"/>
              </a:rPr>
              <a:t>tool ad </a:t>
            </a:r>
            <a:r>
              <a:rPr lang="en-US" sz="2400" b="1" dirty="0" smtClean="0">
                <a:latin typeface="Times New Roman" panose="02020603050405020304" pitchFamily="18" charset="0"/>
                <a:cs typeface="Times New Roman" panose="02020603050405020304" pitchFamily="18" charset="0"/>
              </a:rPr>
              <a:t>Communication </a:t>
            </a:r>
            <a:r>
              <a:rPr lang="en-US" sz="2400" dirty="0">
                <a:latin typeface="Times New Roman" panose="02020603050405020304" pitchFamily="18" charset="0"/>
                <a:cs typeface="Times New Roman" panose="02020603050405020304" pitchFamily="18" charset="0"/>
              </a:rPr>
              <a:t>is the complete strategic mission.</a:t>
            </a:r>
            <a:endParaRPr lang="en-GB" sz="2400" dirty="0">
              <a:latin typeface="Times New Roman" panose="02020603050405020304" pitchFamily="18"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10545099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868362"/>
          </a:xfrm>
        </p:spPr>
        <p:txBody>
          <a:bodyPr>
            <a:normAutofit fontScale="90000"/>
          </a:bodyPr>
          <a:lstStyle/>
          <a:p>
            <a:pPr algn="l"/>
            <a:r>
              <a:rPr lang="en-GB" sz="3600" b="1" dirty="0" smtClean="0">
                <a:latin typeface="Times New Roman" panose="02020603050405020304" pitchFamily="18" charset="0"/>
                <a:ea typeface="Tahoma" panose="020B0604030504040204" pitchFamily="34" charset="0"/>
                <a:cs typeface="Times New Roman" panose="02020603050405020304" pitchFamily="18" charset="0"/>
              </a:rPr>
              <a:t>Principle </a:t>
            </a:r>
            <a:r>
              <a:rPr lang="en-GB" sz="3600" b="1" dirty="0">
                <a:latin typeface="Times New Roman" panose="02020603050405020304" pitchFamily="18" charset="0"/>
                <a:ea typeface="Tahoma" panose="020B0604030504040204" pitchFamily="34" charset="0"/>
                <a:cs typeface="Times New Roman" panose="02020603050405020304" pitchFamily="18" charset="0"/>
              </a:rPr>
              <a:t>in scientific communication.</a:t>
            </a:r>
            <a:r>
              <a:rPr lang="en-GB" dirty="0"/>
              <a:t/>
            </a:r>
            <a:br>
              <a:rPr lang="en-GB" dirty="0"/>
            </a:br>
            <a:endParaRPr lang="en-GB" dirty="0"/>
          </a:p>
        </p:txBody>
      </p:sp>
      <p:sp>
        <p:nvSpPr>
          <p:cNvPr id="3" name="Content Placeholder 2"/>
          <p:cNvSpPr>
            <a:spLocks noGrp="1"/>
          </p:cNvSpPr>
          <p:nvPr>
            <p:ph idx="1"/>
          </p:nvPr>
        </p:nvSpPr>
        <p:spPr>
          <a:xfrm>
            <a:off x="609600" y="838201"/>
            <a:ext cx="10972800" cy="5287963"/>
          </a:xfrm>
        </p:spPr>
        <p:txBody>
          <a:bodyPr/>
          <a:lstStyle/>
          <a:p>
            <a:pPr lvl="0">
              <a:lnSpc>
                <a:spcPct val="150000"/>
              </a:lnSpc>
            </a:pPr>
            <a:r>
              <a:rPr lang="en-US" sz="2400" dirty="0" smtClean="0">
                <a:latin typeface="Times New Roman" panose="02020603050405020304" pitchFamily="18" charset="0"/>
                <a:cs typeface="Times New Roman" panose="02020603050405020304" pitchFamily="18" charset="0"/>
              </a:rPr>
              <a:t>Audience Segmentation (The Cardinal Rule)</a:t>
            </a:r>
            <a:endParaRPr lang="en-GB" sz="2400" dirty="0" smtClean="0">
              <a:latin typeface="Times New Roman" panose="02020603050405020304" pitchFamily="18" charset="0"/>
              <a:cs typeface="Times New Roman" panose="02020603050405020304" pitchFamily="18" charset="0"/>
            </a:endParaRPr>
          </a:p>
          <a:p>
            <a:pPr lvl="0">
              <a:lnSpc>
                <a:spcPct val="150000"/>
              </a:lnSpc>
            </a:pPr>
            <a:r>
              <a:rPr lang="en-US" sz="2400" dirty="0" smtClean="0">
                <a:latin typeface="Times New Roman" panose="02020603050405020304" pitchFamily="18" charset="0"/>
                <a:cs typeface="Times New Roman" panose="02020603050405020304" pitchFamily="18" charset="0"/>
              </a:rPr>
              <a:t>Defining the Core Message (The Elevator Pitch)</a:t>
            </a:r>
            <a:endParaRPr lang="en-GB" sz="2400" dirty="0" smtClean="0">
              <a:latin typeface="Times New Roman" panose="02020603050405020304" pitchFamily="18" charset="0"/>
              <a:cs typeface="Times New Roman" panose="02020603050405020304" pitchFamily="18" charset="0"/>
            </a:endParaRPr>
          </a:p>
          <a:p>
            <a:pPr lvl="0">
              <a:lnSpc>
                <a:spcPct val="150000"/>
              </a:lnSpc>
            </a:pPr>
            <a:r>
              <a:rPr lang="en-US" sz="2400" dirty="0" smtClean="0">
                <a:latin typeface="Times New Roman" panose="02020603050405020304" pitchFamily="18" charset="0"/>
                <a:cs typeface="Times New Roman" panose="02020603050405020304" pitchFamily="18" charset="0"/>
              </a:rPr>
              <a:t>Matching the Medium and Format</a:t>
            </a:r>
            <a:endParaRPr lang="en-GB" sz="2400" dirty="0" smtClean="0">
              <a:latin typeface="Times New Roman" panose="02020603050405020304" pitchFamily="18" charset="0"/>
              <a:cs typeface="Times New Roman" panose="02020603050405020304" pitchFamily="18" charset="0"/>
            </a:endParaRPr>
          </a:p>
          <a:p>
            <a:pPr lvl="0">
              <a:lnSpc>
                <a:spcPct val="150000"/>
              </a:lnSpc>
            </a:pPr>
            <a:r>
              <a:rPr lang="en-US" sz="2400" dirty="0" smtClean="0">
                <a:latin typeface="Times New Roman" panose="02020603050405020304" pitchFamily="18" charset="0"/>
                <a:cs typeface="Times New Roman" panose="02020603050405020304" pitchFamily="18" charset="0"/>
              </a:rPr>
              <a:t>Translating the Complex (The Art of Analogy)</a:t>
            </a:r>
            <a:endParaRPr lang="en-GB" sz="2400" dirty="0" smtClean="0">
              <a:latin typeface="Times New Roman" panose="02020603050405020304" pitchFamily="18" charset="0"/>
              <a:cs typeface="Times New Roman" panose="02020603050405020304" pitchFamily="18" charset="0"/>
            </a:endParaRPr>
          </a:p>
          <a:p>
            <a:pPr lvl="0">
              <a:lnSpc>
                <a:spcPct val="150000"/>
              </a:lnSpc>
            </a:pPr>
            <a:r>
              <a:rPr lang="en-US" sz="2400" dirty="0" smtClean="0">
                <a:latin typeface="Times New Roman" panose="02020603050405020304" pitchFamily="18" charset="0"/>
                <a:cs typeface="Times New Roman" panose="02020603050405020304" pitchFamily="18" charset="0"/>
              </a:rPr>
              <a:t>Two-Way Engagement and Feedback Loops</a:t>
            </a:r>
            <a:endParaRPr lang="en-GB" sz="2400" dirty="0" smtClean="0">
              <a:latin typeface="Times New Roman" panose="02020603050405020304" pitchFamily="18"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31811745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11277600" cy="609600"/>
          </a:xfrm>
        </p:spPr>
        <p:txBody>
          <a:bodyPr>
            <a:normAutofit fontScale="90000"/>
          </a:bodyPr>
          <a:lstStyle/>
          <a:p>
            <a:pPr algn="l"/>
            <a:r>
              <a:rPr lang="en-GB" sz="3100" b="1" dirty="0" smtClean="0">
                <a:latin typeface="Times New Roman" panose="02020603050405020304" pitchFamily="18" charset="0"/>
                <a:cs typeface="Times New Roman" panose="02020603050405020304" pitchFamily="18" charset="0"/>
              </a:rPr>
              <a:t/>
            </a:r>
            <a:br>
              <a:rPr lang="en-GB" sz="3100" b="1" dirty="0" smtClean="0">
                <a:latin typeface="Times New Roman" panose="02020603050405020304" pitchFamily="18" charset="0"/>
                <a:cs typeface="Times New Roman" panose="02020603050405020304" pitchFamily="18" charset="0"/>
              </a:rPr>
            </a:br>
            <a:r>
              <a:rPr lang="en-GB" sz="3100" b="1" dirty="0" smtClean="0">
                <a:latin typeface="Times New Roman" panose="02020603050405020304" pitchFamily="18" charset="0"/>
                <a:cs typeface="Times New Roman" panose="02020603050405020304" pitchFamily="18" charset="0"/>
              </a:rPr>
              <a:t>Know </a:t>
            </a:r>
            <a:r>
              <a:rPr lang="en-GB" sz="3100" b="1" dirty="0">
                <a:latin typeface="Times New Roman" panose="02020603050405020304" pitchFamily="18" charset="0"/>
                <a:cs typeface="Times New Roman" panose="02020603050405020304" pitchFamily="18" charset="0"/>
              </a:rPr>
              <a:t>Your Audience </a:t>
            </a:r>
            <a:r>
              <a:rPr lang="en-GB" sz="3100" b="1" dirty="0" smtClean="0">
                <a:latin typeface="Times New Roman" panose="02020603050405020304" pitchFamily="18" charset="0"/>
                <a:cs typeface="Times New Roman" panose="02020603050405020304" pitchFamily="18" charset="0"/>
              </a:rPr>
              <a:t>:The </a:t>
            </a:r>
            <a:r>
              <a:rPr lang="en-GB" sz="3100" b="1" dirty="0">
                <a:latin typeface="Times New Roman" panose="02020603050405020304" pitchFamily="18" charset="0"/>
                <a:cs typeface="Times New Roman" panose="02020603050405020304" pitchFamily="18" charset="0"/>
              </a:rPr>
              <a:t>Cardinal </a:t>
            </a:r>
            <a:r>
              <a:rPr lang="en-GB" sz="3100" b="1" dirty="0" smtClean="0">
                <a:latin typeface="Times New Roman" panose="02020603050405020304" pitchFamily="18" charset="0"/>
                <a:cs typeface="Times New Roman" panose="02020603050405020304" pitchFamily="18" charset="0"/>
              </a:rPr>
              <a:t>Rule</a:t>
            </a:r>
            <a:r>
              <a:rPr lang="en-GB" b="1" dirty="0"/>
              <a:t/>
            </a:r>
            <a:br>
              <a:rPr lang="en-GB" b="1" dirty="0"/>
            </a:br>
            <a:endParaRPr lang="en-GB" dirty="0"/>
          </a:p>
        </p:txBody>
      </p:sp>
      <p:sp>
        <p:nvSpPr>
          <p:cNvPr id="3" name="Content Placeholder 2"/>
          <p:cNvSpPr>
            <a:spLocks noGrp="1"/>
          </p:cNvSpPr>
          <p:nvPr>
            <p:ph idx="1"/>
          </p:nvPr>
        </p:nvSpPr>
        <p:spPr>
          <a:xfrm>
            <a:off x="304800" y="685800"/>
            <a:ext cx="11684000" cy="6019800"/>
          </a:xfrm>
        </p:spPr>
        <p:txBody>
          <a:bodyPr>
            <a:normAutofit fontScale="85000" lnSpcReduction="10000"/>
          </a:bodyPr>
          <a:lstStyle/>
          <a:p>
            <a:pPr>
              <a:lnSpc>
                <a:spcPct val="170000"/>
              </a:lnSpc>
            </a:pPr>
            <a:r>
              <a:rPr lang="en-GB" sz="2800" dirty="0">
                <a:latin typeface="Times New Roman" panose="02020603050405020304" pitchFamily="18" charset="0"/>
                <a:cs typeface="Times New Roman" panose="02020603050405020304" pitchFamily="18" charset="0"/>
              </a:rPr>
              <a:t>S</a:t>
            </a:r>
            <a:r>
              <a:rPr lang="en-GB" sz="2800" dirty="0" smtClean="0">
                <a:latin typeface="Times New Roman" panose="02020603050405020304" pitchFamily="18" charset="0"/>
                <a:cs typeface="Times New Roman" panose="02020603050405020304" pitchFamily="18" charset="0"/>
              </a:rPr>
              <a:t>ingle </a:t>
            </a:r>
            <a:r>
              <a:rPr lang="en-GB" sz="2800" dirty="0">
                <a:latin typeface="Times New Roman" panose="02020603050405020304" pitchFamily="18" charset="0"/>
                <a:cs typeface="Times New Roman" panose="02020603050405020304" pitchFamily="18" charset="0"/>
              </a:rPr>
              <a:t>most important principle in scientific communication</a:t>
            </a:r>
            <a:r>
              <a:rPr lang="en-GB" sz="2800" b="1" dirty="0">
                <a:latin typeface="Times New Roman" panose="02020603050405020304" pitchFamily="18" charset="0"/>
                <a:cs typeface="Times New Roman" panose="02020603050405020304" pitchFamily="18" charset="0"/>
              </a:rPr>
              <a:t>.</a:t>
            </a:r>
            <a:endParaRPr lang="en-GB" sz="2800" dirty="0">
              <a:latin typeface="Times New Roman" panose="02020603050405020304" pitchFamily="18" charset="0"/>
              <a:cs typeface="Times New Roman" panose="02020603050405020304" pitchFamily="18" charset="0"/>
            </a:endParaRPr>
          </a:p>
          <a:p>
            <a:pPr lvl="0" algn="just">
              <a:lnSpc>
                <a:spcPct val="170000"/>
              </a:lnSpc>
            </a:pPr>
            <a:r>
              <a:rPr lang="en-GB" sz="2800" dirty="0">
                <a:latin typeface="Times New Roman" panose="02020603050405020304" pitchFamily="18" charset="0"/>
                <a:cs typeface="Times New Roman" panose="02020603050405020304" pitchFamily="18" charset="0"/>
              </a:rPr>
              <a:t>While the science remains the same, the communication style must be entirely different depending on the target audience. </a:t>
            </a:r>
            <a:endParaRPr lang="en-GB" sz="2800" b="1" dirty="0" smtClean="0">
              <a:latin typeface="Times New Roman" panose="02020603050405020304" pitchFamily="18" charset="0"/>
              <a:cs typeface="Times New Roman" panose="02020603050405020304" pitchFamily="18" charset="0"/>
            </a:endParaRPr>
          </a:p>
          <a:p>
            <a:pPr marL="0" indent="0">
              <a:lnSpc>
                <a:spcPct val="160000"/>
              </a:lnSpc>
              <a:buNone/>
            </a:pPr>
            <a:r>
              <a:rPr lang="en-GB" sz="2800" b="1" dirty="0" smtClean="0">
                <a:latin typeface="Times New Roman" panose="02020603050405020304" pitchFamily="18" charset="0"/>
                <a:cs typeface="Times New Roman" panose="02020603050405020304" pitchFamily="18" charset="0"/>
              </a:rPr>
              <a:t>Audience </a:t>
            </a:r>
            <a:r>
              <a:rPr lang="en-GB" sz="2800" b="1" dirty="0">
                <a:latin typeface="Times New Roman" panose="02020603050405020304" pitchFamily="18" charset="0"/>
                <a:cs typeface="Times New Roman" panose="02020603050405020304" pitchFamily="18" charset="0"/>
              </a:rPr>
              <a:t>Categories</a:t>
            </a:r>
          </a:p>
          <a:p>
            <a:pPr lvl="0">
              <a:lnSpc>
                <a:spcPct val="160000"/>
              </a:lnSpc>
            </a:pPr>
            <a:r>
              <a:rPr lang="en-GB" sz="2800" b="1" dirty="0">
                <a:latin typeface="Times New Roman" panose="02020603050405020304" pitchFamily="18" charset="0"/>
                <a:cs typeface="Times New Roman" panose="02020603050405020304" pitchFamily="18" charset="0"/>
              </a:rPr>
              <a:t>The Expert (e.g., Peer-Reviewed Paper, Conference </a:t>
            </a:r>
            <a:r>
              <a:rPr lang="en-GB" sz="2800" b="1" dirty="0" smtClean="0">
                <a:latin typeface="Times New Roman" panose="02020603050405020304" pitchFamily="18" charset="0"/>
                <a:cs typeface="Times New Roman" panose="02020603050405020304" pitchFamily="18" charset="0"/>
              </a:rPr>
              <a:t>Talks)</a:t>
            </a:r>
            <a:endParaRPr lang="en-GB" sz="2800" dirty="0">
              <a:latin typeface="Times New Roman" panose="02020603050405020304" pitchFamily="18" charset="0"/>
              <a:cs typeface="Times New Roman" panose="02020603050405020304" pitchFamily="18" charset="0"/>
            </a:endParaRPr>
          </a:p>
          <a:p>
            <a:pPr lvl="1">
              <a:lnSpc>
                <a:spcPct val="160000"/>
              </a:lnSpc>
            </a:pPr>
            <a:r>
              <a:rPr lang="en-GB" dirty="0">
                <a:latin typeface="Times New Roman" panose="02020603050405020304" pitchFamily="18" charset="0"/>
                <a:cs typeface="Times New Roman" panose="02020603050405020304" pitchFamily="18" charset="0"/>
              </a:rPr>
              <a:t>Jargon is acceptable. </a:t>
            </a:r>
          </a:p>
          <a:p>
            <a:pPr lvl="1">
              <a:lnSpc>
                <a:spcPct val="160000"/>
              </a:lnSpc>
            </a:pPr>
            <a:r>
              <a:rPr lang="en-GB" dirty="0">
                <a:latin typeface="Times New Roman" panose="02020603050405020304" pitchFamily="18" charset="0"/>
                <a:cs typeface="Times New Roman" panose="02020603050405020304" pitchFamily="18" charset="0"/>
              </a:rPr>
              <a:t>You may assume deep background knowledge. </a:t>
            </a:r>
          </a:p>
          <a:p>
            <a:pPr lvl="1">
              <a:lnSpc>
                <a:spcPct val="160000"/>
              </a:lnSpc>
            </a:pPr>
            <a:r>
              <a:rPr lang="en-GB" dirty="0">
                <a:latin typeface="Times New Roman" panose="02020603050405020304" pitchFamily="18" charset="0"/>
                <a:cs typeface="Times New Roman" panose="02020603050405020304" pitchFamily="18" charset="0"/>
              </a:rPr>
              <a:t>Focus on novelty, rigorous methodology, and narrow details. </a:t>
            </a:r>
          </a:p>
          <a:p>
            <a:pPr lvl="1">
              <a:lnSpc>
                <a:spcPct val="160000"/>
              </a:lnSpc>
            </a:pPr>
            <a:r>
              <a:rPr lang="en-GB" dirty="0">
                <a:latin typeface="Times New Roman" panose="02020603050405020304" pitchFamily="18" charset="0"/>
                <a:cs typeface="Times New Roman" panose="02020603050405020304" pitchFamily="18" charset="0"/>
              </a:rPr>
              <a:t>The goal is to convince peers. </a:t>
            </a:r>
          </a:p>
          <a:p>
            <a:pPr marL="0" indent="0">
              <a:buNone/>
            </a:pPr>
            <a:endParaRPr lang="en-GB" dirty="0"/>
          </a:p>
        </p:txBody>
      </p:sp>
    </p:spTree>
    <p:extLst>
      <p:ext uri="{BB962C8B-B14F-4D97-AF65-F5344CB8AC3E}">
        <p14:creationId xmlns:p14="http://schemas.microsoft.com/office/powerpoint/2010/main" val="30402782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10972800" cy="868362"/>
          </a:xfrm>
        </p:spPr>
        <p:txBody>
          <a:bodyPr>
            <a:noAutofit/>
          </a:bodyPr>
          <a:lstStyle/>
          <a:p>
            <a:pPr algn="l"/>
            <a:r>
              <a:rPr lang="en-GB" sz="3200" b="1" dirty="0">
                <a:latin typeface="Times New Roman" panose="02020603050405020304" pitchFamily="18" charset="0"/>
                <a:cs typeface="Times New Roman" panose="02020603050405020304" pitchFamily="18" charset="0"/>
              </a:rPr>
              <a:t>Audience </a:t>
            </a:r>
            <a:r>
              <a:rPr lang="en-GB" sz="3200" b="1" dirty="0" smtClean="0">
                <a:latin typeface="Times New Roman" panose="02020603050405020304" pitchFamily="18" charset="0"/>
                <a:cs typeface="Times New Roman" panose="02020603050405020304" pitchFamily="18" charset="0"/>
              </a:rPr>
              <a:t>Categories…</a:t>
            </a:r>
            <a:r>
              <a:rPr lang="en-GB" sz="3200" b="1" dirty="0">
                <a:latin typeface="Times New Roman" panose="02020603050405020304" pitchFamily="18" charset="0"/>
                <a:cs typeface="Times New Roman" panose="02020603050405020304" pitchFamily="18" charset="0"/>
              </a:rPr>
              <a:t/>
            </a:r>
            <a:br>
              <a:rPr lang="en-GB" sz="3200" b="1" dirty="0">
                <a:latin typeface="Times New Roman" panose="02020603050405020304" pitchFamily="18" charset="0"/>
                <a:cs typeface="Times New Roman" panose="02020603050405020304" pitchFamily="18" charset="0"/>
              </a:rPr>
            </a:br>
            <a:endParaRPr lang="en-GB" sz="3200" dirty="0"/>
          </a:p>
        </p:txBody>
      </p:sp>
      <p:sp>
        <p:nvSpPr>
          <p:cNvPr id="3" name="Content Placeholder 2"/>
          <p:cNvSpPr>
            <a:spLocks noGrp="1"/>
          </p:cNvSpPr>
          <p:nvPr>
            <p:ph idx="1"/>
          </p:nvPr>
        </p:nvSpPr>
        <p:spPr>
          <a:xfrm>
            <a:off x="304800" y="838200"/>
            <a:ext cx="11480800" cy="6019800"/>
          </a:xfrm>
        </p:spPr>
        <p:txBody>
          <a:bodyPr>
            <a:noAutofit/>
          </a:bodyPr>
          <a:lstStyle/>
          <a:p>
            <a:pPr lvl="0"/>
            <a:r>
              <a:rPr lang="en-GB" sz="2000" b="1" dirty="0" smtClean="0">
                <a:latin typeface="Times New Roman" panose="02020603050405020304" pitchFamily="18" charset="0"/>
                <a:cs typeface="Times New Roman" panose="02020603050405020304" pitchFamily="18" charset="0"/>
              </a:rPr>
              <a:t>The Informed Non-Specialist (e.g., Grant Reviewer, Science Journalist)</a:t>
            </a:r>
            <a:endParaRPr lang="en-GB" sz="2000" dirty="0" smtClean="0">
              <a:latin typeface="Times New Roman" panose="02020603050405020304" pitchFamily="18" charset="0"/>
              <a:cs typeface="Times New Roman" panose="02020603050405020304" pitchFamily="18" charset="0"/>
            </a:endParaRPr>
          </a:p>
          <a:p>
            <a:pPr lvl="1"/>
            <a:r>
              <a:rPr lang="en-GB" sz="2000" dirty="0" smtClean="0">
                <a:latin typeface="Times New Roman" panose="02020603050405020304" pitchFamily="18" charset="0"/>
                <a:cs typeface="Times New Roman" panose="02020603050405020304" pitchFamily="18" charset="0"/>
              </a:rPr>
              <a:t>Explain the "big picture" first. </a:t>
            </a:r>
          </a:p>
          <a:p>
            <a:pPr lvl="1"/>
            <a:r>
              <a:rPr lang="en-GB" sz="2000" dirty="0" smtClean="0">
                <a:latin typeface="Times New Roman" panose="02020603050405020304" pitchFamily="18" charset="0"/>
                <a:cs typeface="Times New Roman" panose="02020603050405020304" pitchFamily="18" charset="0"/>
              </a:rPr>
              <a:t>Define all key terms. </a:t>
            </a:r>
          </a:p>
          <a:p>
            <a:pPr lvl="1"/>
            <a:r>
              <a:rPr lang="en-GB" sz="2000" dirty="0" smtClean="0">
                <a:latin typeface="Times New Roman" panose="02020603050405020304" pitchFamily="18" charset="0"/>
                <a:cs typeface="Times New Roman" panose="02020603050405020304" pitchFamily="18" charset="0"/>
              </a:rPr>
              <a:t>Avoid deep technical rabbit holes. </a:t>
            </a:r>
          </a:p>
          <a:p>
            <a:pPr lvl="1"/>
            <a:r>
              <a:rPr lang="en-GB" sz="2000" dirty="0" smtClean="0">
                <a:latin typeface="Times New Roman" panose="02020603050405020304" pitchFamily="18" charset="0"/>
                <a:cs typeface="Times New Roman" panose="02020603050405020304" pitchFamily="18" charset="0"/>
              </a:rPr>
              <a:t>The goal is to show why the work matters and what was done at a high level. </a:t>
            </a:r>
          </a:p>
          <a:p>
            <a:endParaRPr lang="en-GB" sz="700" dirty="0"/>
          </a:p>
        </p:txBody>
      </p:sp>
    </p:spTree>
    <p:extLst>
      <p:ext uri="{BB962C8B-B14F-4D97-AF65-F5344CB8AC3E}">
        <p14:creationId xmlns:p14="http://schemas.microsoft.com/office/powerpoint/2010/main" val="20719765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2800" b="1" dirty="0">
                <a:latin typeface="Times New Roman" panose="02020603050405020304" pitchFamily="18" charset="0"/>
                <a:cs typeface="Times New Roman" panose="02020603050405020304" pitchFamily="18" charset="0"/>
              </a:rPr>
              <a:t>Audience Categories…</a:t>
            </a:r>
            <a:endParaRPr lang="en-GB" sz="2800" dirty="0"/>
          </a:p>
        </p:txBody>
      </p:sp>
      <p:sp>
        <p:nvSpPr>
          <p:cNvPr id="3" name="Content Placeholder 2"/>
          <p:cNvSpPr>
            <a:spLocks noGrp="1"/>
          </p:cNvSpPr>
          <p:nvPr>
            <p:ph idx="1"/>
          </p:nvPr>
        </p:nvSpPr>
        <p:spPr>
          <a:xfrm>
            <a:off x="609600" y="1295401"/>
            <a:ext cx="10972800" cy="4830763"/>
          </a:xfrm>
        </p:spPr>
        <p:txBody>
          <a:bodyPr>
            <a:normAutofit lnSpcReduction="10000"/>
          </a:bodyPr>
          <a:lstStyle/>
          <a:p>
            <a:pPr lvl="0">
              <a:lnSpc>
                <a:spcPct val="150000"/>
              </a:lnSpc>
            </a:pPr>
            <a:r>
              <a:rPr lang="en-GB" sz="2000" b="1" dirty="0">
                <a:latin typeface="Times New Roman" panose="02020603050405020304" pitchFamily="18" charset="0"/>
                <a:cs typeface="Times New Roman" panose="02020603050405020304" pitchFamily="18" charset="0"/>
              </a:rPr>
              <a:t>The General Public (e.g., Blog Post, News Interview)</a:t>
            </a:r>
            <a:endParaRPr lang="en-GB" sz="2000" dirty="0">
              <a:latin typeface="Times New Roman" panose="02020603050405020304" pitchFamily="18" charset="0"/>
              <a:cs typeface="Times New Roman" panose="02020603050405020304" pitchFamily="18" charset="0"/>
            </a:endParaRPr>
          </a:p>
          <a:p>
            <a:pPr lvl="1">
              <a:lnSpc>
                <a:spcPct val="150000"/>
              </a:lnSpc>
            </a:pPr>
            <a:r>
              <a:rPr lang="en-GB" sz="2000" dirty="0">
                <a:latin typeface="Times New Roman" panose="02020603050405020304" pitchFamily="18" charset="0"/>
                <a:cs typeface="Times New Roman" panose="02020603050405020304" pitchFamily="18" charset="0"/>
              </a:rPr>
              <a:t>Eliminate all jargon. </a:t>
            </a:r>
          </a:p>
          <a:p>
            <a:pPr lvl="1">
              <a:lnSpc>
                <a:spcPct val="150000"/>
              </a:lnSpc>
            </a:pPr>
            <a:r>
              <a:rPr lang="en-GB" sz="2000" dirty="0">
                <a:latin typeface="Times New Roman" panose="02020603050405020304" pitchFamily="18" charset="0"/>
                <a:cs typeface="Times New Roman" panose="02020603050405020304" pitchFamily="18" charset="0"/>
              </a:rPr>
              <a:t>Use analogies to explain concepts. </a:t>
            </a:r>
          </a:p>
          <a:p>
            <a:pPr lvl="1">
              <a:lnSpc>
                <a:spcPct val="150000"/>
              </a:lnSpc>
            </a:pPr>
            <a:r>
              <a:rPr lang="en-GB" sz="2000" dirty="0">
                <a:latin typeface="Times New Roman" panose="02020603050405020304" pitchFamily="18" charset="0"/>
                <a:cs typeface="Times New Roman" panose="02020603050405020304" pitchFamily="18" charset="0"/>
              </a:rPr>
              <a:t>Tell a human story. </a:t>
            </a:r>
          </a:p>
          <a:p>
            <a:pPr lvl="1">
              <a:lnSpc>
                <a:spcPct val="150000"/>
              </a:lnSpc>
            </a:pPr>
            <a:r>
              <a:rPr lang="en-GB" sz="2000" dirty="0">
                <a:latin typeface="Times New Roman" panose="02020603050405020304" pitchFamily="18" charset="0"/>
                <a:cs typeface="Times New Roman" panose="02020603050405020304" pitchFamily="18" charset="0"/>
              </a:rPr>
              <a:t>Focus on the impact and relevance to their lives rather than methodology. </a:t>
            </a:r>
          </a:p>
          <a:p>
            <a:pPr lvl="1">
              <a:lnSpc>
                <a:spcPct val="150000"/>
              </a:lnSpc>
            </a:pPr>
            <a:r>
              <a:rPr lang="en-GB" sz="2000" dirty="0">
                <a:latin typeface="Times New Roman" panose="02020603050405020304" pitchFamily="18" charset="0"/>
                <a:cs typeface="Times New Roman" panose="02020603050405020304" pitchFamily="18" charset="0"/>
              </a:rPr>
              <a:t>The goal is to inspire interest and build trust. </a:t>
            </a:r>
          </a:p>
          <a:p>
            <a:pPr marL="0" indent="0">
              <a:lnSpc>
                <a:spcPct val="150000"/>
              </a:lnSpc>
              <a:buNone/>
            </a:pPr>
            <a:r>
              <a:rPr lang="en-GB" sz="2000" b="1" dirty="0" smtClean="0">
                <a:latin typeface="Times New Roman" panose="02020603050405020304" pitchFamily="18" charset="0"/>
                <a:cs typeface="Times New Roman" panose="02020603050405020304" pitchFamily="18" charset="0"/>
              </a:rPr>
              <a:t>Exercise</a:t>
            </a:r>
            <a:endParaRPr lang="en-GB" sz="2000" b="1" dirty="0">
              <a:latin typeface="Times New Roman" panose="02020603050405020304" pitchFamily="18" charset="0"/>
              <a:cs typeface="Times New Roman" panose="02020603050405020304" pitchFamily="18" charset="0"/>
            </a:endParaRPr>
          </a:p>
          <a:p>
            <a:pPr lvl="0">
              <a:lnSpc>
                <a:spcPct val="150000"/>
              </a:lnSpc>
            </a:pPr>
            <a:r>
              <a:rPr lang="en-GB" sz="2000" dirty="0">
                <a:latin typeface="Times New Roman" panose="02020603050405020304" pitchFamily="18" charset="0"/>
                <a:cs typeface="Times New Roman" panose="02020603050405020304" pitchFamily="18" charset="0"/>
              </a:rPr>
              <a:t>Before you write or speak a single word, write down the answer to: </a:t>
            </a:r>
            <a:r>
              <a:rPr lang="en-GB" sz="2000" b="1" dirty="0" smtClean="0">
                <a:latin typeface="Times New Roman" panose="02020603050405020304" pitchFamily="18" charset="0"/>
                <a:cs typeface="Times New Roman" panose="02020603050405020304" pitchFamily="18" charset="0"/>
              </a:rPr>
              <a:t>Who </a:t>
            </a:r>
            <a:r>
              <a:rPr lang="en-GB" sz="2000" b="1" dirty="0">
                <a:latin typeface="Times New Roman" panose="02020603050405020304" pitchFamily="18" charset="0"/>
                <a:cs typeface="Times New Roman" panose="02020603050405020304" pitchFamily="18" charset="0"/>
              </a:rPr>
              <a:t>is </a:t>
            </a:r>
            <a:r>
              <a:rPr lang="en-GB" sz="2000" b="1" dirty="0" smtClean="0">
                <a:latin typeface="Times New Roman" panose="02020603050405020304" pitchFamily="18" charset="0"/>
                <a:cs typeface="Times New Roman" panose="02020603050405020304" pitchFamily="18" charset="0"/>
              </a:rPr>
              <a:t>your audience</a:t>
            </a:r>
            <a:r>
              <a:rPr lang="en-GB" sz="2000" b="1" dirty="0">
                <a:latin typeface="Times New Roman" panose="02020603050405020304" pitchFamily="18" charset="0"/>
                <a:cs typeface="Times New Roman" panose="02020603050405020304" pitchFamily="18" charset="0"/>
              </a:rPr>
              <a:t>, and what is their current level of knowledge?</a:t>
            </a:r>
            <a:endParaRPr lang="en-GB" sz="2000" dirty="0">
              <a:latin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286857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715962"/>
          </a:xfrm>
        </p:spPr>
        <p:txBody>
          <a:bodyPr>
            <a:normAutofit fontScale="90000"/>
          </a:bodyPr>
          <a:lstStyle/>
          <a:p>
            <a:pPr algn="l"/>
            <a:r>
              <a:rPr lang="en-GB" sz="3100" b="1" dirty="0" smtClean="0">
                <a:latin typeface="Times New Roman" panose="02020603050405020304" pitchFamily="18" charset="0"/>
                <a:cs typeface="Times New Roman" panose="02020603050405020304" pitchFamily="18" charset="0"/>
              </a:rPr>
              <a:t/>
            </a:r>
            <a:br>
              <a:rPr lang="en-GB" sz="3100" b="1" dirty="0" smtClean="0">
                <a:latin typeface="Times New Roman" panose="02020603050405020304" pitchFamily="18" charset="0"/>
                <a:cs typeface="Times New Roman" panose="02020603050405020304" pitchFamily="18" charset="0"/>
              </a:rPr>
            </a:br>
            <a:r>
              <a:rPr lang="en-GB" sz="3100" b="1" dirty="0" smtClean="0">
                <a:latin typeface="Times New Roman" panose="02020603050405020304" pitchFamily="18" charset="0"/>
                <a:cs typeface="Times New Roman" panose="02020603050405020304" pitchFamily="18" charset="0"/>
              </a:rPr>
              <a:t>Define </a:t>
            </a:r>
            <a:r>
              <a:rPr lang="en-GB" sz="3100" b="1" dirty="0">
                <a:latin typeface="Times New Roman" panose="02020603050405020304" pitchFamily="18" charset="0"/>
                <a:cs typeface="Times New Roman" panose="02020603050405020304" pitchFamily="18" charset="0"/>
              </a:rPr>
              <a:t>Your Core Message </a:t>
            </a:r>
            <a:r>
              <a:rPr lang="en-GB" b="1" dirty="0"/>
              <a:t/>
            </a:r>
            <a:br>
              <a:rPr lang="en-GB" b="1" dirty="0"/>
            </a:br>
            <a:endParaRPr lang="en-GB" dirty="0"/>
          </a:p>
        </p:txBody>
      </p:sp>
      <p:sp>
        <p:nvSpPr>
          <p:cNvPr id="3" name="Content Placeholder 2"/>
          <p:cNvSpPr>
            <a:spLocks noGrp="1"/>
          </p:cNvSpPr>
          <p:nvPr>
            <p:ph idx="1"/>
          </p:nvPr>
        </p:nvSpPr>
        <p:spPr>
          <a:xfrm>
            <a:off x="609600" y="1143000"/>
            <a:ext cx="11074400" cy="5486400"/>
          </a:xfrm>
        </p:spPr>
        <p:txBody>
          <a:bodyPr>
            <a:normAutofit/>
          </a:bodyPr>
          <a:lstStyle/>
          <a:p>
            <a:pPr>
              <a:lnSpc>
                <a:spcPct val="150000"/>
              </a:lnSpc>
            </a:pPr>
            <a:r>
              <a:rPr lang="en-GB" sz="2400" b="1" dirty="0" smtClean="0">
                <a:latin typeface="Times New Roman" panose="02020603050405020304" pitchFamily="18" charset="0"/>
                <a:cs typeface="Times New Roman" panose="02020603050405020304" pitchFamily="18" charset="0"/>
              </a:rPr>
              <a:t>Most </a:t>
            </a:r>
            <a:r>
              <a:rPr lang="en-GB" sz="2400" b="1" dirty="0">
                <a:latin typeface="Times New Roman" panose="02020603050405020304" pitchFamily="18" charset="0"/>
                <a:cs typeface="Times New Roman" panose="02020603050405020304" pitchFamily="18" charset="0"/>
              </a:rPr>
              <a:t>scientific communication fails because it tries to say everything.</a:t>
            </a:r>
            <a:r>
              <a:rPr lang="en-GB" sz="2400" dirty="0">
                <a:latin typeface="Times New Roman" panose="02020603050405020304" pitchFamily="18" charset="0"/>
                <a:cs typeface="Times New Roman" panose="02020603050405020304" pitchFamily="18" charset="0"/>
              </a:rPr>
              <a:t> </a:t>
            </a:r>
            <a:endParaRPr lang="en-GB" sz="2400" dirty="0" smtClean="0">
              <a:latin typeface="Times New Roman" panose="02020603050405020304" pitchFamily="18" charset="0"/>
              <a:cs typeface="Times New Roman" panose="02020603050405020304" pitchFamily="18" charset="0"/>
            </a:endParaRPr>
          </a:p>
          <a:p>
            <a:pPr>
              <a:lnSpc>
                <a:spcPct val="150000"/>
              </a:lnSpc>
            </a:pPr>
            <a:r>
              <a:rPr lang="en-GB" sz="2400" b="1" dirty="0" smtClean="0">
                <a:latin typeface="Times New Roman" panose="02020603050405020304" pitchFamily="18" charset="0"/>
                <a:cs typeface="Times New Roman" panose="02020603050405020304" pitchFamily="18" charset="0"/>
              </a:rPr>
              <a:t>The So What? Test:</a:t>
            </a:r>
            <a:r>
              <a:rPr lang="en-GB" sz="2400" dirty="0" smtClean="0">
                <a:latin typeface="Times New Roman" panose="02020603050405020304" pitchFamily="18" charset="0"/>
                <a:cs typeface="Times New Roman" panose="02020603050405020304" pitchFamily="18" charset="0"/>
              </a:rPr>
              <a:t> After hearing your message, the listener should be able to answer: Why should I care? </a:t>
            </a:r>
          </a:p>
          <a:p>
            <a:pPr lvl="0">
              <a:lnSpc>
                <a:spcPct val="150000"/>
              </a:lnSpc>
            </a:pPr>
            <a:r>
              <a:rPr lang="en-GB" sz="2400" b="1" dirty="0" smtClean="0">
                <a:latin typeface="Times New Roman" panose="02020603050405020304" pitchFamily="18" charset="0"/>
                <a:cs typeface="Times New Roman" panose="02020603050405020304" pitchFamily="18" charset="0"/>
              </a:rPr>
              <a:t>Structuring</a:t>
            </a:r>
            <a:r>
              <a:rPr lang="en-GB" sz="2400" b="1" dirty="0">
                <a:latin typeface="Times New Roman" panose="02020603050405020304" pitchFamily="18" charset="0"/>
                <a:cs typeface="Times New Roman" panose="02020603050405020304" pitchFamily="18" charset="0"/>
              </a:rPr>
              <a:t>:</a:t>
            </a:r>
            <a:r>
              <a:rPr lang="en-GB" sz="2400" dirty="0">
                <a:latin typeface="Times New Roman" panose="02020603050405020304" pitchFamily="18" charset="0"/>
                <a:cs typeface="Times New Roman" panose="02020603050405020304" pitchFamily="18" charset="0"/>
              </a:rPr>
              <a:t> Start with the conclusion or the </a:t>
            </a:r>
            <a:r>
              <a:rPr lang="en-GB" sz="2400" dirty="0" smtClean="0">
                <a:latin typeface="Times New Roman" panose="02020603050405020304" pitchFamily="18" charset="0"/>
                <a:cs typeface="Times New Roman" panose="02020603050405020304" pitchFamily="18" charset="0"/>
              </a:rPr>
              <a:t>headline, then </a:t>
            </a:r>
            <a:r>
              <a:rPr lang="en-GB" sz="2400" dirty="0">
                <a:latin typeface="Times New Roman" panose="02020603050405020304" pitchFamily="18" charset="0"/>
                <a:cs typeface="Times New Roman" panose="02020603050405020304" pitchFamily="18" charset="0"/>
              </a:rPr>
              <a:t>provide the supporting evidence, not the other way around (Journalism's </a:t>
            </a:r>
            <a:r>
              <a:rPr lang="en-GB" sz="2400" dirty="0" smtClean="0">
                <a:latin typeface="Times New Roman" panose="02020603050405020304" pitchFamily="18" charset="0"/>
                <a:cs typeface="Times New Roman" panose="02020603050405020304" pitchFamily="18" charset="0"/>
              </a:rPr>
              <a:t>inverted pyramid). </a:t>
            </a:r>
            <a:endParaRPr lang="en-GB" sz="2400" dirty="0">
              <a:latin typeface="Times New Roman" panose="02020603050405020304" pitchFamily="18"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30009947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3200" b="1" dirty="0">
                <a:latin typeface="Times New Roman" panose="02020603050405020304" pitchFamily="18" charset="0"/>
                <a:cs typeface="Times New Roman" panose="02020603050405020304" pitchFamily="18" charset="0"/>
              </a:rPr>
              <a:t>Define Your Core </a:t>
            </a:r>
            <a:r>
              <a:rPr lang="en-GB" sz="3200" b="1" dirty="0" smtClean="0">
                <a:latin typeface="Times New Roman" panose="02020603050405020304" pitchFamily="18" charset="0"/>
                <a:cs typeface="Times New Roman" panose="02020603050405020304" pitchFamily="18" charset="0"/>
              </a:rPr>
              <a:t>Message…</a:t>
            </a:r>
            <a:endParaRPr lang="en-GB" sz="3200" dirty="0"/>
          </a:p>
        </p:txBody>
      </p:sp>
      <p:sp>
        <p:nvSpPr>
          <p:cNvPr id="3" name="Content Placeholder 2"/>
          <p:cNvSpPr>
            <a:spLocks noGrp="1"/>
          </p:cNvSpPr>
          <p:nvPr>
            <p:ph idx="1"/>
          </p:nvPr>
        </p:nvSpPr>
        <p:spPr>
          <a:xfrm>
            <a:off x="609600" y="1295400"/>
            <a:ext cx="10972800" cy="5334000"/>
          </a:xfrm>
        </p:spPr>
        <p:txBody>
          <a:bodyPr>
            <a:normAutofit fontScale="77500" lnSpcReduction="20000"/>
          </a:bodyPr>
          <a:lstStyle/>
          <a:p>
            <a:pPr lvl="0">
              <a:lnSpc>
                <a:spcPct val="150000"/>
              </a:lnSpc>
            </a:pPr>
            <a:r>
              <a:rPr lang="en-GB" sz="2800" b="1" dirty="0" smtClean="0">
                <a:latin typeface="Times New Roman" panose="02020603050405020304" pitchFamily="18" charset="0"/>
                <a:cs typeface="Times New Roman" panose="02020603050405020304" pitchFamily="18" charset="0"/>
              </a:rPr>
              <a:t>Example (which one of those is </a:t>
            </a:r>
            <a:r>
              <a:rPr lang="en-GB" sz="2800" dirty="0">
                <a:latin typeface="Times New Roman" panose="02020603050405020304" pitchFamily="18" charset="0"/>
                <a:cs typeface="Times New Roman" panose="02020603050405020304" pitchFamily="18" charset="0"/>
              </a:rPr>
              <a:t>b</a:t>
            </a:r>
            <a:r>
              <a:rPr lang="en-GB" sz="2800" b="1" dirty="0" smtClean="0">
                <a:latin typeface="Times New Roman" panose="02020603050405020304" pitchFamily="18" charset="0"/>
                <a:cs typeface="Times New Roman" panose="02020603050405020304" pitchFamily="18" charset="0"/>
              </a:rPr>
              <a:t>ad?/who is the Audience?):</a:t>
            </a:r>
            <a:endParaRPr lang="en-GB" sz="2800" dirty="0">
              <a:latin typeface="Times New Roman" panose="02020603050405020304" pitchFamily="18" charset="0"/>
              <a:cs typeface="Times New Roman" panose="02020603050405020304" pitchFamily="18" charset="0"/>
            </a:endParaRPr>
          </a:p>
          <a:p>
            <a:pPr lvl="1">
              <a:lnSpc>
                <a:spcPct val="150000"/>
              </a:lnSpc>
            </a:pPr>
            <a:r>
              <a:rPr lang="en-GB" sz="2400" dirty="0" smtClean="0">
                <a:latin typeface="Times New Roman" panose="02020603050405020304" pitchFamily="18" charset="0"/>
                <a:cs typeface="Times New Roman" panose="02020603050405020304" pitchFamily="18" charset="0"/>
              </a:rPr>
              <a:t>We </a:t>
            </a:r>
            <a:r>
              <a:rPr lang="en-GB" sz="2400" dirty="0">
                <a:latin typeface="Times New Roman" panose="02020603050405020304" pitchFamily="18" charset="0"/>
                <a:cs typeface="Times New Roman" panose="02020603050405020304" pitchFamily="18" charset="0"/>
              </a:rPr>
              <a:t>investigated the longitudinal impact of multi-drug resistant bacterial colonization on post-operative cytokine profiles and systemic inflammatory response markers in </a:t>
            </a:r>
            <a:r>
              <a:rPr lang="en-GB" sz="2400" dirty="0" err="1">
                <a:latin typeface="Times New Roman" panose="02020603050405020304" pitchFamily="18" charset="0"/>
                <a:cs typeface="Times New Roman" panose="02020603050405020304" pitchFamily="18" charset="0"/>
              </a:rPr>
              <a:t>orthopedic</a:t>
            </a:r>
            <a:r>
              <a:rPr lang="en-GB" sz="2400" dirty="0">
                <a:latin typeface="Times New Roman" panose="02020603050405020304" pitchFamily="18" charset="0"/>
                <a:cs typeface="Times New Roman" panose="02020603050405020304" pitchFamily="18" charset="0"/>
              </a:rPr>
              <a:t> surgical cohorts.</a:t>
            </a:r>
          </a:p>
          <a:p>
            <a:pPr lvl="1">
              <a:lnSpc>
                <a:spcPct val="150000"/>
              </a:lnSpc>
            </a:pPr>
            <a:r>
              <a:rPr lang="en-GB" sz="2400" dirty="0" smtClean="0">
                <a:latin typeface="Times New Roman" panose="02020603050405020304" pitchFamily="18" charset="0"/>
                <a:cs typeface="Times New Roman" panose="02020603050405020304" pitchFamily="18" charset="0"/>
              </a:rPr>
              <a:t>We </a:t>
            </a:r>
            <a:r>
              <a:rPr lang="en-GB" sz="2400" dirty="0">
                <a:latin typeface="Times New Roman" panose="02020603050405020304" pitchFamily="18" charset="0"/>
                <a:cs typeface="Times New Roman" panose="02020603050405020304" pitchFamily="18" charset="0"/>
              </a:rPr>
              <a:t>identified a simple screening test that helps surgeons predict which patients are at high risk for dangerous infections before their surgery begins.</a:t>
            </a:r>
          </a:p>
          <a:p>
            <a:pPr marL="0" lvl="0" indent="0">
              <a:lnSpc>
                <a:spcPct val="150000"/>
              </a:lnSpc>
              <a:buNone/>
            </a:pPr>
            <a:r>
              <a:rPr lang="en-US" sz="2800" dirty="0" smtClean="0">
                <a:latin typeface="Times New Roman" panose="02020603050405020304" pitchFamily="18" charset="0"/>
                <a:cs typeface="Times New Roman" panose="02020603050405020304" pitchFamily="18" charset="0"/>
              </a:rPr>
              <a:t>Exercise?</a:t>
            </a:r>
            <a:endParaRPr lang="en-GB" sz="2800" dirty="0" smtClean="0">
              <a:latin typeface="Times New Roman" panose="02020603050405020304" pitchFamily="18" charset="0"/>
              <a:cs typeface="Times New Roman" panose="02020603050405020304" pitchFamily="18" charset="0"/>
            </a:endParaRPr>
          </a:p>
          <a:p>
            <a:pPr lvl="0">
              <a:lnSpc>
                <a:spcPct val="150000"/>
              </a:lnSpc>
            </a:pPr>
            <a:r>
              <a:rPr lang="en-GB" sz="2800" dirty="0" smtClean="0">
                <a:latin typeface="Times New Roman" panose="02020603050405020304" pitchFamily="18" charset="0"/>
                <a:cs typeface="Times New Roman" panose="02020603050405020304" pitchFamily="18" charset="0"/>
              </a:rPr>
              <a:t>Write </a:t>
            </a:r>
            <a:r>
              <a:rPr lang="en-GB" sz="2800" dirty="0">
                <a:latin typeface="Times New Roman" panose="02020603050405020304" pitchFamily="18" charset="0"/>
                <a:cs typeface="Times New Roman" panose="02020603050405020304" pitchFamily="18" charset="0"/>
              </a:rPr>
              <a:t>a single sentence that your grandmother could understand, summarizing the most important thing you want your audience to know. </a:t>
            </a:r>
          </a:p>
          <a:p>
            <a:endParaRPr lang="en-GB" dirty="0"/>
          </a:p>
        </p:txBody>
      </p:sp>
    </p:spTree>
    <p:extLst>
      <p:ext uri="{BB962C8B-B14F-4D97-AF65-F5344CB8AC3E}">
        <p14:creationId xmlns:p14="http://schemas.microsoft.com/office/powerpoint/2010/main" val="14926520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563562"/>
          </a:xfrm>
        </p:spPr>
        <p:txBody>
          <a:bodyPr>
            <a:normAutofit fontScale="90000"/>
          </a:bodyPr>
          <a:lstStyle/>
          <a:p>
            <a:r>
              <a:rPr lang="en-US" sz="3100" b="1" dirty="0">
                <a:latin typeface="Times New Roman" panose="02020603050405020304" pitchFamily="18" charset="0"/>
                <a:cs typeface="Times New Roman" panose="02020603050405020304" pitchFamily="18" charset="0"/>
              </a:rPr>
              <a:t>CHOOSE THE RIGHT MEDIUM &amp; FORMAT </a:t>
            </a:r>
            <a:r>
              <a:rPr lang="en-US" b="1" dirty="0"/>
              <a:t/>
            </a:r>
            <a:br>
              <a:rPr lang="en-US" b="1" dirty="0"/>
            </a:br>
            <a:endParaRPr lang="en-GB" dirty="0"/>
          </a:p>
        </p:txBody>
      </p:sp>
      <p:sp>
        <p:nvSpPr>
          <p:cNvPr id="3" name="Content Placeholder 2"/>
          <p:cNvSpPr>
            <a:spLocks noGrp="1"/>
          </p:cNvSpPr>
          <p:nvPr>
            <p:ph idx="1"/>
          </p:nvPr>
        </p:nvSpPr>
        <p:spPr>
          <a:xfrm>
            <a:off x="609600" y="533400"/>
            <a:ext cx="10972800" cy="6019800"/>
          </a:xfrm>
        </p:spPr>
        <p:txBody>
          <a:bodyPr>
            <a:normAutofit/>
          </a:bodyPr>
          <a:lstStyle/>
          <a:p>
            <a:pPr lvl="0">
              <a:lnSpc>
                <a:spcPct val="150000"/>
              </a:lnSpc>
            </a:pPr>
            <a:r>
              <a:rPr lang="en-US" sz="2400" b="1" dirty="0" smtClean="0">
                <a:latin typeface="Times New Roman" panose="02020603050405020304" pitchFamily="18" charset="0"/>
                <a:cs typeface="Times New Roman" panose="02020603050405020304" pitchFamily="18" charset="0"/>
              </a:rPr>
              <a:t>Format Constraints: </a:t>
            </a:r>
          </a:p>
          <a:p>
            <a:pPr lvl="0">
              <a:lnSpc>
                <a:spcPct val="150000"/>
              </a:lnSpc>
            </a:pPr>
            <a:r>
              <a:rPr lang="en-US" sz="2400" b="1" dirty="0" smtClean="0">
                <a:latin typeface="Times New Roman" panose="02020603050405020304" pitchFamily="18" charset="0"/>
                <a:cs typeface="Times New Roman" panose="02020603050405020304" pitchFamily="18" charset="0"/>
              </a:rPr>
              <a:t>Journal Article</a:t>
            </a:r>
            <a:endParaRPr lang="en-GB" sz="2400" dirty="0">
              <a:latin typeface="Times New Roman" panose="02020603050405020304" pitchFamily="18" charset="0"/>
              <a:cs typeface="Times New Roman" panose="02020603050405020304" pitchFamily="18" charset="0"/>
            </a:endParaRPr>
          </a:p>
          <a:p>
            <a:pPr lvl="0">
              <a:lnSpc>
                <a:spcPct val="150000"/>
              </a:lnSpc>
            </a:pPr>
            <a:r>
              <a:rPr lang="en-US" sz="2400" b="1" dirty="0">
                <a:latin typeface="Times New Roman" panose="02020603050405020304" pitchFamily="18" charset="0"/>
                <a:cs typeface="Times New Roman" panose="02020603050405020304" pitchFamily="18" charset="0"/>
              </a:rPr>
              <a:t>Conference </a:t>
            </a:r>
            <a:r>
              <a:rPr lang="en-US" sz="2400" b="1" dirty="0" smtClean="0">
                <a:latin typeface="Times New Roman" panose="02020603050405020304" pitchFamily="18" charset="0"/>
                <a:cs typeface="Times New Roman" panose="02020603050405020304" pitchFamily="18" charset="0"/>
              </a:rPr>
              <a:t>Slide</a:t>
            </a:r>
            <a:r>
              <a:rPr lang="en-US" sz="2400" dirty="0" smtClean="0">
                <a:latin typeface="Times New Roman" panose="02020603050405020304" pitchFamily="18" charset="0"/>
                <a:cs typeface="Times New Roman" panose="02020603050405020304" pitchFamily="18" charset="0"/>
              </a:rPr>
              <a:t> </a:t>
            </a:r>
          </a:p>
          <a:p>
            <a:pPr lvl="0">
              <a:lnSpc>
                <a:spcPct val="150000"/>
              </a:lnSpc>
            </a:pPr>
            <a:r>
              <a:rPr lang="en-US" sz="2400" b="1" dirty="0" smtClean="0">
                <a:latin typeface="Times New Roman" panose="02020603050405020304" pitchFamily="18" charset="0"/>
                <a:cs typeface="Times New Roman" panose="02020603050405020304" pitchFamily="18" charset="0"/>
              </a:rPr>
              <a:t>Conference Poster</a:t>
            </a:r>
          </a:p>
          <a:p>
            <a:pPr lvl="0">
              <a:lnSpc>
                <a:spcPct val="150000"/>
              </a:lnSpc>
            </a:pPr>
            <a:r>
              <a:rPr lang="en-US" sz="2400" b="1" dirty="0" smtClean="0">
                <a:latin typeface="Times New Roman" panose="02020603050405020304" pitchFamily="18" charset="0"/>
                <a:cs typeface="Times New Roman" panose="02020603050405020304" pitchFamily="18" charset="0"/>
              </a:rPr>
              <a:t>Social </a:t>
            </a:r>
            <a:r>
              <a:rPr lang="en-US" sz="2400" b="1" dirty="0">
                <a:latin typeface="Times New Roman" panose="02020603050405020304" pitchFamily="18" charset="0"/>
                <a:cs typeface="Times New Roman" panose="02020603050405020304" pitchFamily="18" charset="0"/>
              </a:rPr>
              <a:t>Media (LinkedIn/X</a:t>
            </a:r>
            <a:r>
              <a:rPr lang="en-US" sz="2400" b="1" dirty="0" smtClean="0">
                <a:latin typeface="Times New Roman" panose="02020603050405020304" pitchFamily="18" charset="0"/>
                <a:cs typeface="Times New Roman" panose="02020603050405020304" pitchFamily="18" charset="0"/>
              </a:rPr>
              <a:t>)</a:t>
            </a:r>
            <a:endParaRPr lang="en-GB" sz="2400" dirty="0"/>
          </a:p>
        </p:txBody>
      </p:sp>
    </p:spTree>
    <p:extLst>
      <p:ext uri="{BB962C8B-B14F-4D97-AF65-F5344CB8AC3E}">
        <p14:creationId xmlns:p14="http://schemas.microsoft.com/office/powerpoint/2010/main" val="27042431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200" b="1" i="1" dirty="0" smtClean="0">
                <a:latin typeface="Times New Roman" panose="02020603050405020304" pitchFamily="18" charset="0"/>
                <a:cs typeface="Times New Roman" panose="02020603050405020304" pitchFamily="18" charset="0"/>
              </a:rPr>
              <a:t>Scientific writing….</a:t>
            </a:r>
            <a:endParaRPr lang="en-GB" sz="3200" b="1" i="1" dirty="0"/>
          </a:p>
        </p:txBody>
      </p:sp>
      <p:sp>
        <p:nvSpPr>
          <p:cNvPr id="3" name="Content Placeholder 2"/>
          <p:cNvSpPr>
            <a:spLocks noGrp="1"/>
          </p:cNvSpPr>
          <p:nvPr>
            <p:ph idx="1"/>
          </p:nvPr>
        </p:nvSpPr>
        <p:spPr/>
        <p:txBody>
          <a:bodyPr>
            <a:normAutofit/>
          </a:bodyPr>
          <a:lstStyle/>
          <a:p>
            <a:pPr marL="0" indent="0" algn="ctr">
              <a:buNone/>
            </a:pPr>
            <a:r>
              <a:rPr lang="en-US" sz="2800" i="1" dirty="0" smtClean="0"/>
              <a:t>‘’What </a:t>
            </a:r>
            <a:r>
              <a:rPr lang="en-US" sz="2800" i="1" dirty="0"/>
              <a:t>is written without effort is in </a:t>
            </a:r>
            <a:r>
              <a:rPr lang="en-US" sz="2800" i="1" dirty="0" smtClean="0"/>
              <a:t>general read without </a:t>
            </a:r>
            <a:r>
              <a:rPr lang="en-GB" sz="2800" i="1" dirty="0" smtClean="0"/>
              <a:t>pleasure’’</a:t>
            </a:r>
            <a:endParaRPr lang="en-GB" sz="2800" i="1" dirty="0"/>
          </a:p>
          <a:p>
            <a:pPr marL="0" indent="0" algn="ctr">
              <a:buNone/>
            </a:pPr>
            <a:r>
              <a:rPr lang="en-GB" sz="2800" dirty="0"/>
              <a:t>Samuel Johnson (1709–1784)</a:t>
            </a:r>
            <a:endParaRPr lang="en-GB" sz="28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60667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800" b="1" dirty="0">
                <a:latin typeface="Times New Roman" panose="02020603050405020304" pitchFamily="18" charset="0"/>
                <a:cs typeface="Times New Roman" panose="02020603050405020304" pitchFamily="18" charset="0"/>
              </a:rPr>
              <a:t>NON-TECHNICAL </a:t>
            </a:r>
            <a:r>
              <a:rPr lang="en-US" sz="2800" b="1" dirty="0" smtClean="0">
                <a:latin typeface="Times New Roman" panose="02020603050405020304" pitchFamily="18" charset="0"/>
                <a:cs typeface="Times New Roman" panose="02020603050405020304" pitchFamily="18" charset="0"/>
              </a:rPr>
              <a:t>TRANSLATION…</a:t>
            </a:r>
            <a:endParaRPr lang="en-GB" sz="2800" dirty="0"/>
          </a:p>
        </p:txBody>
      </p:sp>
      <p:sp>
        <p:nvSpPr>
          <p:cNvPr id="3" name="Content Placeholder 2"/>
          <p:cNvSpPr>
            <a:spLocks noGrp="1"/>
          </p:cNvSpPr>
          <p:nvPr>
            <p:ph idx="1"/>
          </p:nvPr>
        </p:nvSpPr>
        <p:spPr/>
        <p:txBody>
          <a:bodyPr/>
          <a:lstStyle/>
          <a:p>
            <a:pPr marL="0" lvl="0" indent="0">
              <a:lnSpc>
                <a:spcPct val="150000"/>
              </a:lnSpc>
              <a:buNone/>
            </a:pPr>
            <a:r>
              <a:rPr lang="en-GB" sz="2400" b="1" dirty="0">
                <a:latin typeface="Times New Roman" panose="02020603050405020304" pitchFamily="18" charset="0"/>
                <a:cs typeface="Times New Roman" panose="02020603050405020304" pitchFamily="18" charset="0"/>
              </a:rPr>
              <a:t>Additional Strategies</a:t>
            </a:r>
          </a:p>
          <a:p>
            <a:pPr lvl="0">
              <a:lnSpc>
                <a:spcPct val="150000"/>
              </a:lnSpc>
            </a:pPr>
            <a:r>
              <a:rPr lang="en-GB" sz="2400" b="1" dirty="0">
                <a:latin typeface="Times New Roman" panose="02020603050405020304" pitchFamily="18" charset="0"/>
                <a:cs typeface="Times New Roman" panose="02020603050405020304" pitchFamily="18" charset="0"/>
              </a:rPr>
              <a:t>Define Before You Dive In: </a:t>
            </a:r>
            <a:r>
              <a:rPr lang="en-GB" sz="2400" dirty="0">
                <a:latin typeface="Times New Roman" panose="02020603050405020304" pitchFamily="18" charset="0"/>
                <a:cs typeface="Times New Roman" panose="02020603050405020304" pitchFamily="18" charset="0"/>
              </a:rPr>
              <a:t>Never introduce a technical medical or scientific term without first explaining it in plain language. </a:t>
            </a:r>
          </a:p>
          <a:p>
            <a:pPr lvl="0">
              <a:lnSpc>
                <a:spcPct val="150000"/>
              </a:lnSpc>
            </a:pPr>
            <a:r>
              <a:rPr lang="en-GB" sz="2400" b="1" dirty="0">
                <a:latin typeface="Times New Roman" panose="02020603050405020304" pitchFamily="18" charset="0"/>
                <a:cs typeface="Times New Roman" panose="02020603050405020304" pitchFamily="18" charset="0"/>
              </a:rPr>
              <a:t>Visualize the Abstract: </a:t>
            </a:r>
            <a:r>
              <a:rPr lang="en-GB" sz="2400" dirty="0">
                <a:latin typeface="Times New Roman" panose="02020603050405020304" pitchFamily="18" charset="0"/>
                <a:cs typeface="Times New Roman" panose="02020603050405020304" pitchFamily="18" charset="0"/>
              </a:rPr>
              <a:t>Use diagrams, flowcharts, or infographics to illustrate relationships that are difficult to describe using words alone. </a:t>
            </a:r>
          </a:p>
          <a:p>
            <a:endParaRPr lang="en-GB" dirty="0"/>
          </a:p>
        </p:txBody>
      </p:sp>
    </p:spTree>
    <p:extLst>
      <p:ext uri="{BB962C8B-B14F-4D97-AF65-F5344CB8AC3E}">
        <p14:creationId xmlns:p14="http://schemas.microsoft.com/office/powerpoint/2010/main" val="6250878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715962"/>
          </a:xfrm>
        </p:spPr>
        <p:txBody>
          <a:bodyPr>
            <a:normAutofit fontScale="90000"/>
          </a:bodyPr>
          <a:lstStyle/>
          <a:p>
            <a:pPr algn="l"/>
            <a:r>
              <a:rPr lang="en-US" sz="2700" b="1" dirty="0">
                <a:latin typeface="Times New Roman" panose="02020603050405020304" pitchFamily="18" charset="0"/>
                <a:cs typeface="Times New Roman" panose="02020603050405020304" pitchFamily="18" charset="0"/>
              </a:rPr>
              <a:t>LISTEN AND ENGAGE </a:t>
            </a:r>
            <a:r>
              <a:rPr lang="en-US" b="1" dirty="0"/>
              <a:t/>
            </a:r>
            <a:br>
              <a:rPr lang="en-US" b="1" dirty="0"/>
            </a:br>
            <a:endParaRPr lang="en-GB" dirty="0"/>
          </a:p>
        </p:txBody>
      </p:sp>
      <p:sp>
        <p:nvSpPr>
          <p:cNvPr id="3" name="Content Placeholder 2"/>
          <p:cNvSpPr>
            <a:spLocks noGrp="1"/>
          </p:cNvSpPr>
          <p:nvPr>
            <p:ph idx="1"/>
          </p:nvPr>
        </p:nvSpPr>
        <p:spPr>
          <a:xfrm>
            <a:off x="609600" y="762001"/>
            <a:ext cx="10972800" cy="5364163"/>
          </a:xfrm>
        </p:spPr>
        <p:txBody>
          <a:bodyPr>
            <a:normAutofit/>
          </a:bodyPr>
          <a:lstStyle/>
          <a:p>
            <a:pPr lvl="0">
              <a:lnSpc>
                <a:spcPct val="150000"/>
              </a:lnSpc>
            </a:pPr>
            <a:r>
              <a:rPr lang="en-US" sz="2400" b="1" dirty="0" smtClean="0">
                <a:latin typeface="Times New Roman" panose="02020603050405020304" pitchFamily="18" charset="0"/>
                <a:cs typeface="Times New Roman" panose="02020603050405020304" pitchFamily="18" charset="0"/>
              </a:rPr>
              <a:t>Two-Way </a:t>
            </a:r>
            <a:r>
              <a:rPr lang="en-US" sz="2400" b="1" dirty="0">
                <a:latin typeface="Times New Roman" panose="02020603050405020304" pitchFamily="18" charset="0"/>
                <a:cs typeface="Times New Roman" panose="02020603050405020304" pitchFamily="18" charset="0"/>
              </a:rPr>
              <a:t>Loop: </a:t>
            </a:r>
            <a:r>
              <a:rPr lang="en-US" sz="2400" dirty="0">
                <a:latin typeface="Times New Roman" panose="02020603050405020304" pitchFamily="18" charset="0"/>
                <a:cs typeface="Times New Roman" panose="02020603050405020304" pitchFamily="18" charset="0"/>
              </a:rPr>
              <a:t>Science communication must never be a lecture or a monologue. </a:t>
            </a:r>
            <a:endParaRPr lang="en-US" sz="2400" dirty="0" smtClean="0">
              <a:latin typeface="Times New Roman" panose="02020603050405020304" pitchFamily="18" charset="0"/>
              <a:cs typeface="Times New Roman" panose="02020603050405020304" pitchFamily="18" charset="0"/>
            </a:endParaRPr>
          </a:p>
          <a:p>
            <a:pPr lvl="0">
              <a:lnSpc>
                <a:spcPct val="150000"/>
              </a:lnSpc>
            </a:pPr>
            <a:r>
              <a:rPr lang="en-US" sz="2400" b="1" dirty="0" smtClean="0">
                <a:latin typeface="Times New Roman" panose="02020603050405020304" pitchFamily="18" charset="0"/>
                <a:cs typeface="Times New Roman" panose="02020603050405020304" pitchFamily="18" charset="0"/>
              </a:rPr>
              <a:t>At </a:t>
            </a:r>
            <a:r>
              <a:rPr lang="en-US" sz="2400" b="1" dirty="0">
                <a:latin typeface="Times New Roman" panose="02020603050405020304" pitchFamily="18" charset="0"/>
                <a:cs typeface="Times New Roman" panose="02020603050405020304" pitchFamily="18" charset="0"/>
              </a:rPr>
              <a:t>Technical Conferences: </a:t>
            </a:r>
            <a:r>
              <a:rPr lang="en-US" sz="2400" dirty="0">
                <a:latin typeface="Times New Roman" panose="02020603050405020304" pitchFamily="18" charset="0"/>
                <a:cs typeface="Times New Roman" panose="02020603050405020304" pitchFamily="18" charset="0"/>
              </a:rPr>
              <a:t>Listen intensely to questions during Q&amp;A. Avoid defensive posturing. Clarify points of confusion.</a:t>
            </a:r>
            <a:endParaRPr lang="en-GB" sz="2400" dirty="0">
              <a:latin typeface="Times New Roman" panose="02020603050405020304" pitchFamily="18" charset="0"/>
              <a:cs typeface="Times New Roman" panose="02020603050405020304" pitchFamily="18" charset="0"/>
            </a:endParaRPr>
          </a:p>
          <a:p>
            <a:pPr lvl="0">
              <a:lnSpc>
                <a:spcPct val="150000"/>
              </a:lnSpc>
            </a:pPr>
            <a:r>
              <a:rPr lang="en-US" sz="2400" dirty="0">
                <a:latin typeface="Times New Roman" panose="02020603050405020304" pitchFamily="18" charset="0"/>
                <a:cs typeface="Times New Roman" panose="02020603050405020304" pitchFamily="18" charset="0"/>
              </a:rPr>
              <a:t>With the Public Media: Do not just talk at a journalist. Actively ask what their specific audience cares about; let them help shape the angle.</a:t>
            </a:r>
            <a:endParaRPr lang="en-GB" sz="2400" dirty="0">
              <a:latin typeface="Times New Roman" panose="02020603050405020304" pitchFamily="18"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180328843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1200" y="152400"/>
            <a:ext cx="11277600" cy="609600"/>
          </a:xfrm>
        </p:spPr>
        <p:txBody>
          <a:bodyPr>
            <a:noAutofit/>
          </a:bodyPr>
          <a:lstStyle/>
          <a:p>
            <a:pPr lvl="0"/>
            <a:r>
              <a:rPr lang="en-US" sz="1600" b="1" dirty="0" smtClean="0"/>
              <a:t/>
            </a:r>
            <a:br>
              <a:rPr lang="en-US" sz="1600" b="1" dirty="0" smtClean="0"/>
            </a:br>
            <a:r>
              <a:rPr lang="en-US" sz="1600" b="1" dirty="0"/>
              <a:t/>
            </a:r>
            <a:br>
              <a:rPr lang="en-US" sz="1600" b="1" dirty="0"/>
            </a:br>
            <a:r>
              <a:rPr lang="en-US" sz="2000" b="1" dirty="0" smtClean="0">
                <a:latin typeface="Times New Roman" panose="02020603050405020304" pitchFamily="18" charset="0"/>
                <a:cs typeface="Times New Roman" panose="02020603050405020304" pitchFamily="18" charset="0"/>
              </a:rPr>
              <a:t>TECHNICAL </a:t>
            </a:r>
            <a:r>
              <a:rPr lang="en-US" sz="2000" b="1" dirty="0">
                <a:latin typeface="Times New Roman" panose="02020603050405020304" pitchFamily="18" charset="0"/>
                <a:cs typeface="Times New Roman" panose="02020603050405020304" pitchFamily="18" charset="0"/>
              </a:rPr>
              <a:t>WRITING VS. STRATEGIC </a:t>
            </a:r>
            <a:r>
              <a:rPr lang="en-US" sz="2000" b="1" dirty="0" smtClean="0">
                <a:latin typeface="Times New Roman" panose="02020603050405020304" pitchFamily="18" charset="0"/>
                <a:cs typeface="Times New Roman" panose="02020603050405020304" pitchFamily="18" charset="0"/>
              </a:rPr>
              <a:t>COMMUNICATION</a:t>
            </a:r>
            <a:r>
              <a:rPr lang="en-US" sz="1600" b="1" dirty="0" smtClean="0"/>
              <a:t/>
            </a:r>
            <a:br>
              <a:rPr lang="en-US" sz="1600" b="1" dirty="0" smtClean="0"/>
            </a:br>
            <a:r>
              <a:rPr lang="en-GB" sz="2800" dirty="0"/>
              <a:t/>
            </a:r>
            <a:br>
              <a:rPr lang="en-GB" sz="2800" dirty="0"/>
            </a:br>
            <a:endParaRPr lang="en-GB" sz="2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30066351"/>
              </p:ext>
            </p:extLst>
          </p:nvPr>
        </p:nvGraphicFramePr>
        <p:xfrm>
          <a:off x="203201" y="990603"/>
          <a:ext cx="11785599" cy="5535865"/>
        </p:xfrm>
        <a:graphic>
          <a:graphicData uri="http://schemas.openxmlformats.org/drawingml/2006/table">
            <a:tbl>
              <a:tblPr firstRow="1" firstCol="1" bandRow="1">
                <a:tableStyleId>{5940675A-B579-460E-94D1-54222C63F5DA}</a:tableStyleId>
              </a:tblPr>
              <a:tblGrid>
                <a:gridCol w="2235200"/>
                <a:gridCol w="4588041"/>
                <a:gridCol w="4962357"/>
              </a:tblGrid>
              <a:tr h="651574">
                <a:tc>
                  <a:txBody>
                    <a:bodyPr/>
                    <a:lstStyle/>
                    <a:p>
                      <a:pPr marL="0" marR="0">
                        <a:lnSpc>
                          <a:spcPct val="115000"/>
                        </a:lnSpc>
                        <a:spcBef>
                          <a:spcPts val="200"/>
                        </a:spcBef>
                        <a:spcAft>
                          <a:spcPts val="200"/>
                        </a:spcAft>
                      </a:pPr>
                      <a:r>
                        <a:rPr lang="en-US" sz="2000" b="1" dirty="0">
                          <a:effectLst/>
                          <a:latin typeface="Times New Roman" panose="02020603050405020304" pitchFamily="18" charset="0"/>
                          <a:cs typeface="Times New Roman" panose="02020603050405020304" pitchFamily="18" charset="0"/>
                        </a:rPr>
                        <a:t>Feature</a:t>
                      </a:r>
                      <a:endParaRPr lang="en-GB" sz="2400" b="1" dirty="0">
                        <a:solidFill>
                          <a:srgbClr val="333333"/>
                        </a:solidFill>
                        <a:effectLst/>
                        <a:latin typeface="Times New Roman" panose="02020603050405020304" pitchFamily="18" charset="0"/>
                        <a:ea typeface="MS Mincho"/>
                        <a:cs typeface="Times New Roman" panose="02020603050405020304" pitchFamily="18" charset="0"/>
                      </a:endParaRPr>
                    </a:p>
                  </a:txBody>
                  <a:tcPr marT="0" marB="0"/>
                </a:tc>
                <a:tc>
                  <a:txBody>
                    <a:bodyPr/>
                    <a:lstStyle/>
                    <a:p>
                      <a:pPr marL="0" marR="0">
                        <a:lnSpc>
                          <a:spcPct val="115000"/>
                        </a:lnSpc>
                        <a:spcBef>
                          <a:spcPts val="200"/>
                        </a:spcBef>
                        <a:spcAft>
                          <a:spcPts val="200"/>
                        </a:spcAft>
                      </a:pPr>
                      <a:r>
                        <a:rPr lang="en-US" sz="2000" b="1" dirty="0">
                          <a:effectLst/>
                          <a:latin typeface="Times New Roman" panose="02020603050405020304" pitchFamily="18" charset="0"/>
                          <a:cs typeface="Times New Roman" panose="02020603050405020304" pitchFamily="18" charset="0"/>
                        </a:rPr>
                        <a:t>Scientific Writing (Craft)</a:t>
                      </a:r>
                      <a:endParaRPr lang="en-GB" sz="2400" b="1" dirty="0">
                        <a:solidFill>
                          <a:srgbClr val="333333"/>
                        </a:solidFill>
                        <a:effectLst/>
                        <a:latin typeface="Times New Roman" panose="02020603050405020304" pitchFamily="18" charset="0"/>
                        <a:ea typeface="MS Mincho"/>
                        <a:cs typeface="Times New Roman" panose="02020603050405020304" pitchFamily="18" charset="0"/>
                      </a:endParaRPr>
                    </a:p>
                  </a:txBody>
                  <a:tcPr marT="0" marB="0"/>
                </a:tc>
                <a:tc>
                  <a:txBody>
                    <a:bodyPr/>
                    <a:lstStyle/>
                    <a:p>
                      <a:pPr marL="0" marR="0">
                        <a:lnSpc>
                          <a:spcPct val="115000"/>
                        </a:lnSpc>
                        <a:spcBef>
                          <a:spcPts val="200"/>
                        </a:spcBef>
                        <a:spcAft>
                          <a:spcPts val="200"/>
                        </a:spcAft>
                      </a:pPr>
                      <a:r>
                        <a:rPr lang="en-US" sz="2000" b="1" dirty="0">
                          <a:effectLst/>
                          <a:latin typeface="Times New Roman" panose="02020603050405020304" pitchFamily="18" charset="0"/>
                          <a:cs typeface="Times New Roman" panose="02020603050405020304" pitchFamily="18" charset="0"/>
                        </a:rPr>
                        <a:t>Scientific Communication (Strategy)</a:t>
                      </a:r>
                      <a:endParaRPr lang="en-GB" sz="2400" b="1" dirty="0">
                        <a:solidFill>
                          <a:srgbClr val="333333"/>
                        </a:solidFill>
                        <a:effectLst/>
                        <a:latin typeface="Times New Roman" panose="02020603050405020304" pitchFamily="18" charset="0"/>
                        <a:ea typeface="MS Mincho"/>
                        <a:cs typeface="Times New Roman" panose="02020603050405020304" pitchFamily="18" charset="0"/>
                      </a:endParaRPr>
                    </a:p>
                  </a:txBody>
                  <a:tcPr marT="0" marB="0"/>
                </a:tc>
              </a:tr>
              <a:tr h="586417">
                <a:tc>
                  <a:txBody>
                    <a:bodyPr/>
                    <a:lstStyle/>
                    <a:p>
                      <a:pPr marL="0" marR="0">
                        <a:lnSpc>
                          <a:spcPct val="115000"/>
                        </a:lnSpc>
                        <a:spcBef>
                          <a:spcPts val="200"/>
                        </a:spcBef>
                        <a:spcAft>
                          <a:spcPts val="200"/>
                        </a:spcAft>
                      </a:pPr>
                      <a:r>
                        <a:rPr lang="en-US" sz="1600" dirty="0">
                          <a:effectLst/>
                        </a:rPr>
                        <a:t>Primary Focus</a:t>
                      </a:r>
                      <a:endParaRPr lang="en-GB" sz="2000" dirty="0">
                        <a:solidFill>
                          <a:srgbClr val="333333"/>
                        </a:solidFill>
                        <a:effectLst/>
                        <a:latin typeface="Times New Roman" panose="02020603050405020304" pitchFamily="18" charset="0"/>
                        <a:ea typeface="MS Mincho"/>
                        <a:cs typeface="Times New Roman" panose="02020603050405020304" pitchFamily="18" charset="0"/>
                      </a:endParaRPr>
                    </a:p>
                  </a:txBody>
                  <a:tcPr marT="0" marB="0"/>
                </a:tc>
                <a:tc>
                  <a:txBody>
                    <a:bodyPr/>
                    <a:lstStyle/>
                    <a:p>
                      <a:pPr marL="0" marR="0">
                        <a:lnSpc>
                          <a:spcPct val="115000"/>
                        </a:lnSpc>
                        <a:spcBef>
                          <a:spcPts val="200"/>
                        </a:spcBef>
                        <a:spcAft>
                          <a:spcPts val="200"/>
                        </a:spcAft>
                      </a:pPr>
                      <a:r>
                        <a:rPr lang="en-US" sz="1600" dirty="0">
                          <a:effectLst/>
                        </a:rPr>
                        <a:t>The text itself (clarity, structural precision, units)</a:t>
                      </a:r>
                      <a:endParaRPr lang="en-GB" sz="2000" dirty="0">
                        <a:solidFill>
                          <a:srgbClr val="333333"/>
                        </a:solidFill>
                        <a:effectLst/>
                        <a:latin typeface="Times New Roman" panose="02020603050405020304" pitchFamily="18" charset="0"/>
                        <a:ea typeface="MS Mincho"/>
                        <a:cs typeface="Times New Roman" panose="02020603050405020304" pitchFamily="18" charset="0"/>
                      </a:endParaRPr>
                    </a:p>
                  </a:txBody>
                  <a:tcPr marT="0" marB="0"/>
                </a:tc>
                <a:tc>
                  <a:txBody>
                    <a:bodyPr/>
                    <a:lstStyle/>
                    <a:p>
                      <a:pPr marL="0" marR="0">
                        <a:lnSpc>
                          <a:spcPct val="115000"/>
                        </a:lnSpc>
                        <a:spcBef>
                          <a:spcPts val="200"/>
                        </a:spcBef>
                        <a:spcAft>
                          <a:spcPts val="200"/>
                        </a:spcAft>
                      </a:pPr>
                      <a:r>
                        <a:rPr lang="en-US" sz="1600">
                          <a:effectLst/>
                        </a:rPr>
                        <a:t>The human audience and the ultimate behavioral goal</a:t>
                      </a:r>
                      <a:endParaRPr lang="en-GB" sz="2000">
                        <a:solidFill>
                          <a:srgbClr val="333333"/>
                        </a:solidFill>
                        <a:effectLst/>
                        <a:latin typeface="Times New Roman" panose="02020603050405020304" pitchFamily="18" charset="0"/>
                        <a:ea typeface="MS Mincho"/>
                        <a:cs typeface="Times New Roman" panose="02020603050405020304" pitchFamily="18" charset="0"/>
                      </a:endParaRPr>
                    </a:p>
                  </a:txBody>
                  <a:tcPr marT="0" marB="0"/>
                </a:tc>
              </a:tr>
              <a:tr h="586417">
                <a:tc>
                  <a:txBody>
                    <a:bodyPr/>
                    <a:lstStyle/>
                    <a:p>
                      <a:pPr marL="0" marR="0">
                        <a:lnSpc>
                          <a:spcPct val="115000"/>
                        </a:lnSpc>
                        <a:spcBef>
                          <a:spcPts val="200"/>
                        </a:spcBef>
                        <a:spcAft>
                          <a:spcPts val="200"/>
                        </a:spcAft>
                      </a:pPr>
                      <a:r>
                        <a:rPr lang="en-US" sz="1600">
                          <a:effectLst/>
                        </a:rPr>
                        <a:t>Target Audience</a:t>
                      </a:r>
                      <a:endParaRPr lang="en-GB" sz="2000">
                        <a:solidFill>
                          <a:srgbClr val="333333"/>
                        </a:solidFill>
                        <a:effectLst/>
                        <a:latin typeface="Times New Roman" panose="02020603050405020304" pitchFamily="18" charset="0"/>
                        <a:ea typeface="MS Mincho"/>
                        <a:cs typeface="Times New Roman" panose="02020603050405020304" pitchFamily="18" charset="0"/>
                      </a:endParaRPr>
                    </a:p>
                  </a:txBody>
                  <a:tcPr marT="0" marB="0"/>
                </a:tc>
                <a:tc>
                  <a:txBody>
                    <a:bodyPr/>
                    <a:lstStyle/>
                    <a:p>
                      <a:pPr marL="0" marR="0">
                        <a:lnSpc>
                          <a:spcPct val="115000"/>
                        </a:lnSpc>
                        <a:spcBef>
                          <a:spcPts val="200"/>
                        </a:spcBef>
                        <a:spcAft>
                          <a:spcPts val="200"/>
                        </a:spcAft>
                      </a:pPr>
                      <a:r>
                        <a:rPr lang="en-US" sz="1600" dirty="0">
                          <a:effectLst/>
                        </a:rPr>
                        <a:t>Typically specialized domain experts and reviewers</a:t>
                      </a:r>
                      <a:endParaRPr lang="en-GB" sz="2000" dirty="0">
                        <a:solidFill>
                          <a:srgbClr val="333333"/>
                        </a:solidFill>
                        <a:effectLst/>
                        <a:latin typeface="Times New Roman" panose="02020603050405020304" pitchFamily="18" charset="0"/>
                        <a:ea typeface="MS Mincho"/>
                        <a:cs typeface="Times New Roman" panose="02020603050405020304" pitchFamily="18" charset="0"/>
                      </a:endParaRPr>
                    </a:p>
                  </a:txBody>
                  <a:tcPr marT="0" marB="0"/>
                </a:tc>
                <a:tc>
                  <a:txBody>
                    <a:bodyPr/>
                    <a:lstStyle/>
                    <a:p>
                      <a:pPr marL="0" marR="0">
                        <a:lnSpc>
                          <a:spcPct val="115000"/>
                        </a:lnSpc>
                        <a:spcBef>
                          <a:spcPts val="200"/>
                        </a:spcBef>
                        <a:spcAft>
                          <a:spcPts val="200"/>
                        </a:spcAft>
                      </a:pPr>
                      <a:r>
                        <a:rPr lang="en-US" sz="1600" dirty="0">
                          <a:effectLst/>
                        </a:rPr>
                        <a:t>Highly variable (ranging from experts to the public)</a:t>
                      </a:r>
                      <a:endParaRPr lang="en-GB" sz="2000" dirty="0">
                        <a:solidFill>
                          <a:srgbClr val="333333"/>
                        </a:solidFill>
                        <a:effectLst/>
                        <a:latin typeface="Times New Roman" panose="02020603050405020304" pitchFamily="18" charset="0"/>
                        <a:ea typeface="MS Mincho"/>
                        <a:cs typeface="Times New Roman" panose="02020603050405020304" pitchFamily="18" charset="0"/>
                      </a:endParaRPr>
                    </a:p>
                  </a:txBody>
                  <a:tcPr marT="0" marB="0"/>
                </a:tc>
              </a:tr>
              <a:tr h="829719">
                <a:tc>
                  <a:txBody>
                    <a:bodyPr/>
                    <a:lstStyle/>
                    <a:p>
                      <a:pPr marL="0" marR="0">
                        <a:lnSpc>
                          <a:spcPct val="115000"/>
                        </a:lnSpc>
                        <a:spcBef>
                          <a:spcPts val="200"/>
                        </a:spcBef>
                        <a:spcAft>
                          <a:spcPts val="200"/>
                        </a:spcAft>
                      </a:pPr>
                      <a:r>
                        <a:rPr lang="en-US" sz="1600">
                          <a:effectLst/>
                        </a:rPr>
                        <a:t>Core Goal</a:t>
                      </a:r>
                      <a:endParaRPr lang="en-GB" sz="2000">
                        <a:solidFill>
                          <a:srgbClr val="333333"/>
                        </a:solidFill>
                        <a:effectLst/>
                        <a:latin typeface="Times New Roman" panose="02020603050405020304" pitchFamily="18" charset="0"/>
                        <a:ea typeface="MS Mincho"/>
                        <a:cs typeface="Times New Roman" panose="02020603050405020304" pitchFamily="18" charset="0"/>
                      </a:endParaRPr>
                    </a:p>
                  </a:txBody>
                  <a:tcPr marT="0" marB="0"/>
                </a:tc>
                <a:tc>
                  <a:txBody>
                    <a:bodyPr/>
                    <a:lstStyle/>
                    <a:p>
                      <a:pPr marL="0" marR="0">
                        <a:lnSpc>
                          <a:spcPct val="115000"/>
                        </a:lnSpc>
                        <a:spcBef>
                          <a:spcPts val="200"/>
                        </a:spcBef>
                        <a:spcAft>
                          <a:spcPts val="200"/>
                        </a:spcAft>
                      </a:pPr>
                      <a:r>
                        <a:rPr lang="en-US" sz="1600">
                          <a:effectLst/>
                        </a:rPr>
                        <a:t>Record methodology, convince peers, enable replication</a:t>
                      </a:r>
                      <a:endParaRPr lang="en-GB" sz="2000">
                        <a:solidFill>
                          <a:srgbClr val="333333"/>
                        </a:solidFill>
                        <a:effectLst/>
                        <a:latin typeface="Times New Roman" panose="02020603050405020304" pitchFamily="18" charset="0"/>
                        <a:ea typeface="MS Mincho"/>
                        <a:cs typeface="Times New Roman" panose="02020603050405020304" pitchFamily="18" charset="0"/>
                      </a:endParaRPr>
                    </a:p>
                  </a:txBody>
                  <a:tcPr marT="0" marB="0"/>
                </a:tc>
                <a:tc>
                  <a:txBody>
                    <a:bodyPr/>
                    <a:lstStyle/>
                    <a:p>
                      <a:pPr marL="0" marR="0">
                        <a:lnSpc>
                          <a:spcPct val="115000"/>
                        </a:lnSpc>
                        <a:spcBef>
                          <a:spcPts val="200"/>
                        </a:spcBef>
                        <a:spcAft>
                          <a:spcPts val="200"/>
                        </a:spcAft>
                      </a:pPr>
                      <a:r>
                        <a:rPr lang="en-US" sz="1600" dirty="0">
                          <a:effectLst/>
                        </a:rPr>
                        <a:t>Inform, engage, inspire public trust, catalyze impact</a:t>
                      </a:r>
                      <a:endParaRPr lang="en-GB" sz="2000" dirty="0">
                        <a:solidFill>
                          <a:srgbClr val="333333"/>
                        </a:solidFill>
                        <a:effectLst/>
                        <a:latin typeface="Times New Roman" panose="02020603050405020304" pitchFamily="18" charset="0"/>
                        <a:ea typeface="MS Mincho"/>
                        <a:cs typeface="Times New Roman" panose="02020603050405020304" pitchFamily="18" charset="0"/>
                      </a:endParaRPr>
                    </a:p>
                  </a:txBody>
                  <a:tcPr marT="0" marB="0"/>
                </a:tc>
              </a:tr>
              <a:tr h="586417">
                <a:tc>
                  <a:txBody>
                    <a:bodyPr/>
                    <a:lstStyle/>
                    <a:p>
                      <a:pPr marL="0" marR="0">
                        <a:lnSpc>
                          <a:spcPct val="115000"/>
                        </a:lnSpc>
                        <a:spcBef>
                          <a:spcPts val="200"/>
                        </a:spcBef>
                        <a:spcAft>
                          <a:spcPts val="200"/>
                        </a:spcAft>
                      </a:pPr>
                      <a:r>
                        <a:rPr lang="en-US" sz="1600">
                          <a:effectLst/>
                        </a:rPr>
                        <a:t>Tone &amp; Style</a:t>
                      </a:r>
                      <a:endParaRPr lang="en-GB" sz="2000">
                        <a:solidFill>
                          <a:srgbClr val="333333"/>
                        </a:solidFill>
                        <a:effectLst/>
                        <a:latin typeface="Times New Roman" panose="02020603050405020304" pitchFamily="18" charset="0"/>
                        <a:ea typeface="MS Mincho"/>
                        <a:cs typeface="Times New Roman" panose="02020603050405020304" pitchFamily="18" charset="0"/>
                      </a:endParaRPr>
                    </a:p>
                  </a:txBody>
                  <a:tcPr marT="0" marB="0"/>
                </a:tc>
                <a:tc>
                  <a:txBody>
                    <a:bodyPr/>
                    <a:lstStyle/>
                    <a:p>
                      <a:pPr marL="0" marR="0">
                        <a:lnSpc>
                          <a:spcPct val="115000"/>
                        </a:lnSpc>
                        <a:spcBef>
                          <a:spcPts val="200"/>
                        </a:spcBef>
                        <a:spcAft>
                          <a:spcPts val="200"/>
                        </a:spcAft>
                      </a:pPr>
                      <a:r>
                        <a:rPr lang="en-US" sz="1600">
                          <a:effectLst/>
                        </a:rPr>
                        <a:t>Formal, neutral, objective, strictly controlled</a:t>
                      </a:r>
                      <a:endParaRPr lang="en-GB" sz="2000">
                        <a:solidFill>
                          <a:srgbClr val="333333"/>
                        </a:solidFill>
                        <a:effectLst/>
                        <a:latin typeface="Times New Roman" panose="02020603050405020304" pitchFamily="18" charset="0"/>
                        <a:ea typeface="MS Mincho"/>
                        <a:cs typeface="Times New Roman" panose="02020603050405020304" pitchFamily="18" charset="0"/>
                      </a:endParaRPr>
                    </a:p>
                  </a:txBody>
                  <a:tcPr marT="0" marB="0"/>
                </a:tc>
                <a:tc>
                  <a:txBody>
                    <a:bodyPr/>
                    <a:lstStyle/>
                    <a:p>
                      <a:pPr marL="0" marR="0">
                        <a:lnSpc>
                          <a:spcPct val="115000"/>
                        </a:lnSpc>
                        <a:spcBef>
                          <a:spcPts val="200"/>
                        </a:spcBef>
                        <a:spcAft>
                          <a:spcPts val="200"/>
                        </a:spcAft>
                      </a:pPr>
                      <a:r>
                        <a:rPr lang="en-US" sz="1600" dirty="0">
                          <a:effectLst/>
                        </a:rPr>
                        <a:t>Adaptive and fluid (ranging from formal to casual)</a:t>
                      </a:r>
                      <a:endParaRPr lang="en-GB" sz="2000" dirty="0">
                        <a:solidFill>
                          <a:srgbClr val="333333"/>
                        </a:solidFill>
                        <a:effectLst/>
                        <a:latin typeface="Times New Roman" panose="02020603050405020304" pitchFamily="18" charset="0"/>
                        <a:ea typeface="MS Mincho"/>
                        <a:cs typeface="Times New Roman" panose="02020603050405020304" pitchFamily="18" charset="0"/>
                      </a:endParaRPr>
                    </a:p>
                  </a:txBody>
                  <a:tcPr marT="0" marB="0"/>
                </a:tc>
              </a:tr>
              <a:tr h="586417">
                <a:tc>
                  <a:txBody>
                    <a:bodyPr/>
                    <a:lstStyle/>
                    <a:p>
                      <a:pPr marL="0" marR="0">
                        <a:lnSpc>
                          <a:spcPct val="115000"/>
                        </a:lnSpc>
                        <a:spcBef>
                          <a:spcPts val="200"/>
                        </a:spcBef>
                        <a:spcAft>
                          <a:spcPts val="200"/>
                        </a:spcAft>
                      </a:pPr>
                      <a:r>
                        <a:rPr lang="en-US" sz="1600">
                          <a:effectLst/>
                        </a:rPr>
                        <a:t>Core Structure</a:t>
                      </a:r>
                      <a:endParaRPr lang="en-GB" sz="2000">
                        <a:solidFill>
                          <a:srgbClr val="333333"/>
                        </a:solidFill>
                        <a:effectLst/>
                        <a:latin typeface="Times New Roman" panose="02020603050405020304" pitchFamily="18" charset="0"/>
                        <a:ea typeface="MS Mincho"/>
                        <a:cs typeface="Times New Roman" panose="02020603050405020304" pitchFamily="18" charset="0"/>
                      </a:endParaRPr>
                    </a:p>
                  </a:txBody>
                  <a:tcPr marT="0" marB="0"/>
                </a:tc>
                <a:tc>
                  <a:txBody>
                    <a:bodyPr/>
                    <a:lstStyle/>
                    <a:p>
                      <a:pPr marL="0" marR="0">
                        <a:lnSpc>
                          <a:spcPct val="115000"/>
                        </a:lnSpc>
                        <a:spcBef>
                          <a:spcPts val="200"/>
                        </a:spcBef>
                        <a:spcAft>
                          <a:spcPts val="200"/>
                        </a:spcAft>
                      </a:pPr>
                      <a:r>
                        <a:rPr lang="en-US" sz="1600" dirty="0">
                          <a:effectLst/>
                        </a:rPr>
                        <a:t>Rigidly adheres to standard IMRaD scaffolding</a:t>
                      </a:r>
                      <a:endParaRPr lang="en-GB" sz="2000" dirty="0">
                        <a:solidFill>
                          <a:srgbClr val="333333"/>
                        </a:solidFill>
                        <a:effectLst/>
                        <a:latin typeface="Times New Roman" panose="02020603050405020304" pitchFamily="18" charset="0"/>
                        <a:ea typeface="MS Mincho"/>
                        <a:cs typeface="Times New Roman" panose="02020603050405020304" pitchFamily="18" charset="0"/>
                      </a:endParaRPr>
                    </a:p>
                  </a:txBody>
                  <a:tcPr marT="0" marB="0"/>
                </a:tc>
                <a:tc>
                  <a:txBody>
                    <a:bodyPr/>
                    <a:lstStyle/>
                    <a:p>
                      <a:pPr marL="0" marR="0">
                        <a:lnSpc>
                          <a:spcPct val="115000"/>
                        </a:lnSpc>
                        <a:spcBef>
                          <a:spcPts val="200"/>
                        </a:spcBef>
                        <a:spcAft>
                          <a:spcPts val="200"/>
                        </a:spcAft>
                      </a:pPr>
                      <a:r>
                        <a:rPr lang="en-US" sz="1600" dirty="0">
                          <a:effectLst/>
                        </a:rPr>
                        <a:t>Uses the inverted pyramid or engaging narrative arcs</a:t>
                      </a:r>
                      <a:endParaRPr lang="en-GB" sz="2000" dirty="0">
                        <a:solidFill>
                          <a:srgbClr val="333333"/>
                        </a:solidFill>
                        <a:effectLst/>
                        <a:latin typeface="Times New Roman" panose="02020603050405020304" pitchFamily="18" charset="0"/>
                        <a:ea typeface="MS Mincho"/>
                        <a:cs typeface="Times New Roman" panose="02020603050405020304" pitchFamily="18" charset="0"/>
                      </a:endParaRPr>
                    </a:p>
                  </a:txBody>
                  <a:tcPr marT="0" marB="0"/>
                </a:tc>
              </a:tr>
              <a:tr h="829719">
                <a:tc>
                  <a:txBody>
                    <a:bodyPr/>
                    <a:lstStyle/>
                    <a:p>
                      <a:pPr marL="0" marR="0">
                        <a:lnSpc>
                          <a:spcPct val="115000"/>
                        </a:lnSpc>
                        <a:spcBef>
                          <a:spcPts val="200"/>
                        </a:spcBef>
                        <a:spcAft>
                          <a:spcPts val="200"/>
                        </a:spcAft>
                      </a:pPr>
                      <a:r>
                        <a:rPr lang="en-US" sz="1600">
                          <a:effectLst/>
                        </a:rPr>
                        <a:t>Key Skillset</a:t>
                      </a:r>
                      <a:endParaRPr lang="en-GB" sz="2000">
                        <a:solidFill>
                          <a:srgbClr val="333333"/>
                        </a:solidFill>
                        <a:effectLst/>
                        <a:latin typeface="Times New Roman" panose="02020603050405020304" pitchFamily="18" charset="0"/>
                        <a:ea typeface="MS Mincho"/>
                        <a:cs typeface="Times New Roman" panose="02020603050405020304" pitchFamily="18" charset="0"/>
                      </a:endParaRPr>
                    </a:p>
                  </a:txBody>
                  <a:tcPr marT="0" marB="0"/>
                </a:tc>
                <a:tc>
                  <a:txBody>
                    <a:bodyPr/>
                    <a:lstStyle/>
                    <a:p>
                      <a:pPr marL="0" marR="0">
                        <a:lnSpc>
                          <a:spcPct val="115000"/>
                        </a:lnSpc>
                        <a:spcBef>
                          <a:spcPts val="200"/>
                        </a:spcBef>
                        <a:spcAft>
                          <a:spcPts val="200"/>
                        </a:spcAft>
                      </a:pPr>
                      <a:r>
                        <a:rPr lang="en-US" sz="1600">
                          <a:effectLst/>
                        </a:rPr>
                        <a:t>Grammar, logic, database citation, precise data mapping</a:t>
                      </a:r>
                      <a:endParaRPr lang="en-GB" sz="2000">
                        <a:solidFill>
                          <a:srgbClr val="333333"/>
                        </a:solidFill>
                        <a:effectLst/>
                        <a:latin typeface="Times New Roman" panose="02020603050405020304" pitchFamily="18" charset="0"/>
                        <a:ea typeface="MS Mincho"/>
                        <a:cs typeface="Times New Roman" panose="02020603050405020304" pitchFamily="18" charset="0"/>
                      </a:endParaRPr>
                    </a:p>
                  </a:txBody>
                  <a:tcPr marT="0" marB="0"/>
                </a:tc>
                <a:tc>
                  <a:txBody>
                    <a:bodyPr/>
                    <a:lstStyle/>
                    <a:p>
                      <a:pPr marL="0" marR="0">
                        <a:lnSpc>
                          <a:spcPct val="115000"/>
                        </a:lnSpc>
                        <a:spcBef>
                          <a:spcPts val="200"/>
                        </a:spcBef>
                        <a:spcAft>
                          <a:spcPts val="200"/>
                        </a:spcAft>
                      </a:pPr>
                      <a:r>
                        <a:rPr lang="en-US" sz="1600" dirty="0">
                          <a:effectLst/>
                        </a:rPr>
                        <a:t>Translation, analogy design, storytelling, deep empathy</a:t>
                      </a:r>
                      <a:endParaRPr lang="en-GB" sz="2000" dirty="0">
                        <a:solidFill>
                          <a:srgbClr val="333333"/>
                        </a:solidFill>
                        <a:effectLst/>
                        <a:latin typeface="Times New Roman" panose="02020603050405020304" pitchFamily="18" charset="0"/>
                        <a:ea typeface="MS Mincho"/>
                        <a:cs typeface="Times New Roman" panose="02020603050405020304" pitchFamily="18" charset="0"/>
                      </a:endParaRPr>
                    </a:p>
                  </a:txBody>
                  <a:tcPr marT="0" marB="0"/>
                </a:tc>
              </a:tr>
              <a:tr h="829719">
                <a:tc>
                  <a:txBody>
                    <a:bodyPr/>
                    <a:lstStyle/>
                    <a:p>
                      <a:pPr marL="0" marR="0">
                        <a:lnSpc>
                          <a:spcPct val="115000"/>
                        </a:lnSpc>
                        <a:spcBef>
                          <a:spcPts val="200"/>
                        </a:spcBef>
                        <a:spcAft>
                          <a:spcPts val="200"/>
                        </a:spcAft>
                      </a:pPr>
                      <a:r>
                        <a:rPr lang="en-US" sz="1600">
                          <a:effectLst/>
                        </a:rPr>
                        <a:t>The Metaphor</a:t>
                      </a:r>
                      <a:endParaRPr lang="en-GB" sz="2000">
                        <a:solidFill>
                          <a:srgbClr val="333333"/>
                        </a:solidFill>
                        <a:effectLst/>
                        <a:latin typeface="Times New Roman" panose="02020603050405020304" pitchFamily="18" charset="0"/>
                        <a:ea typeface="MS Mincho"/>
                        <a:cs typeface="Times New Roman" panose="02020603050405020304" pitchFamily="18" charset="0"/>
                      </a:endParaRPr>
                    </a:p>
                  </a:txBody>
                  <a:tcPr marT="0" marB="0"/>
                </a:tc>
                <a:tc>
                  <a:txBody>
                    <a:bodyPr/>
                    <a:lstStyle/>
                    <a:p>
                      <a:pPr marL="0" marR="0">
                        <a:lnSpc>
                          <a:spcPct val="115000"/>
                        </a:lnSpc>
                        <a:spcBef>
                          <a:spcPts val="200"/>
                        </a:spcBef>
                        <a:spcAft>
                          <a:spcPts val="200"/>
                        </a:spcAft>
                      </a:pPr>
                      <a:r>
                        <a:rPr lang="en-US" sz="1600" dirty="0">
                          <a:effectLst/>
                        </a:rPr>
                        <a:t>Building a flawless, high-spec technical engine</a:t>
                      </a:r>
                      <a:endParaRPr lang="en-GB" sz="2000" dirty="0">
                        <a:solidFill>
                          <a:srgbClr val="333333"/>
                        </a:solidFill>
                        <a:effectLst/>
                        <a:latin typeface="Times New Roman" panose="02020603050405020304" pitchFamily="18" charset="0"/>
                        <a:ea typeface="MS Mincho"/>
                        <a:cs typeface="Times New Roman" panose="02020603050405020304" pitchFamily="18" charset="0"/>
                      </a:endParaRPr>
                    </a:p>
                  </a:txBody>
                  <a:tcPr marT="0" marB="0"/>
                </a:tc>
                <a:tc>
                  <a:txBody>
                    <a:bodyPr/>
                    <a:lstStyle/>
                    <a:p>
                      <a:pPr marL="0" marR="0">
                        <a:lnSpc>
                          <a:spcPct val="115000"/>
                        </a:lnSpc>
                        <a:spcBef>
                          <a:spcPts val="200"/>
                        </a:spcBef>
                        <a:spcAft>
                          <a:spcPts val="200"/>
                        </a:spcAft>
                      </a:pPr>
                      <a:r>
                        <a:rPr lang="en-US" sz="1600" dirty="0">
                          <a:effectLst/>
                        </a:rPr>
                        <a:t>Knowing how to mount that engine in a </a:t>
                      </a:r>
                      <a:r>
                        <a:rPr lang="en-US" sz="1600" dirty="0" smtClean="0">
                          <a:effectLst/>
                        </a:rPr>
                        <a:t>racecar</a:t>
                      </a:r>
                      <a:endParaRPr lang="en-GB" sz="2000" dirty="0">
                        <a:solidFill>
                          <a:srgbClr val="333333"/>
                        </a:solidFill>
                        <a:effectLst/>
                        <a:latin typeface="Times New Roman" panose="02020603050405020304" pitchFamily="18" charset="0"/>
                        <a:ea typeface="MS Mincho"/>
                        <a:cs typeface="Times New Roman" panose="02020603050405020304" pitchFamily="18" charset="0"/>
                      </a:endParaRPr>
                    </a:p>
                  </a:txBody>
                  <a:tcPr marT="0" marB="0"/>
                </a:tc>
              </a:tr>
            </a:tbl>
          </a:graphicData>
        </a:graphic>
      </p:graphicFrame>
    </p:spTree>
    <p:extLst>
      <p:ext uri="{BB962C8B-B14F-4D97-AF65-F5344CB8AC3E}">
        <p14:creationId xmlns:p14="http://schemas.microsoft.com/office/powerpoint/2010/main" val="34586353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800" b="1" dirty="0" smtClean="0">
                <a:latin typeface="Times New Roman" panose="02020603050405020304" pitchFamily="18" charset="0"/>
                <a:cs typeface="Times New Roman" panose="02020603050405020304" pitchFamily="18" charset="0"/>
              </a:rPr>
              <a:t>Anatomy of a research paper</a:t>
            </a:r>
            <a:endParaRPr lang="en-GB" sz="4800" b="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p:txBody>
          <a:bodyPr/>
          <a:lstStyle/>
          <a:p>
            <a:r>
              <a:rPr lang="en-US" dirty="0" smtClean="0"/>
              <a:t>Melsew</a:t>
            </a:r>
            <a:endParaRPr lang="en-GB" dirty="0"/>
          </a:p>
        </p:txBody>
      </p:sp>
    </p:spTree>
    <p:extLst>
      <p:ext uri="{BB962C8B-B14F-4D97-AF65-F5344CB8AC3E}">
        <p14:creationId xmlns:p14="http://schemas.microsoft.com/office/powerpoint/2010/main" val="282803591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09600" y="457200"/>
            <a:ext cx="10871200" cy="6096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073310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792162"/>
          </a:xfrm>
        </p:spPr>
        <p:txBody>
          <a:bodyPr/>
          <a:lstStyle/>
          <a:p>
            <a:r>
              <a:rPr lang="en-US" dirty="0" smtClean="0">
                <a:latin typeface="Times New Roman" panose="02020603050405020304" pitchFamily="18" charset="0"/>
                <a:cs typeface="Times New Roman" panose="02020603050405020304" pitchFamily="18" charset="0"/>
              </a:rPr>
              <a:t>Structure of a scientific paper</a:t>
            </a:r>
            <a:endParaRPr lang="en-GB"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09600" y="1447800"/>
            <a:ext cx="11074400" cy="5257800"/>
          </a:xfrm>
        </p:spPr>
        <p:txBody>
          <a:bodyPr>
            <a:normAutofit/>
          </a:bodyPr>
          <a:lstStyle/>
          <a:p>
            <a:pPr marL="0" indent="0">
              <a:buNone/>
            </a:pPr>
            <a:r>
              <a:rPr lang="en-GB" sz="2400" b="1" dirty="0">
                <a:latin typeface="Times New Roman" panose="02020603050405020304" pitchFamily="18" charset="0"/>
                <a:cs typeface="Times New Roman" panose="02020603050405020304" pitchFamily="18" charset="0"/>
              </a:rPr>
              <a:t>The Macro-Structure: IMRaD (The Standard Research Paper)</a:t>
            </a:r>
          </a:p>
          <a:p>
            <a:pPr marL="0" indent="0">
              <a:buNone/>
            </a:pPr>
            <a:r>
              <a:rPr lang="en-GB" sz="2400" dirty="0">
                <a:latin typeface="Times New Roman" panose="02020603050405020304" pitchFamily="18" charset="0"/>
                <a:cs typeface="Times New Roman" panose="02020603050405020304" pitchFamily="18" charset="0"/>
              </a:rPr>
              <a:t>The most foundational and universal structure for scientific writing is </a:t>
            </a:r>
            <a:r>
              <a:rPr lang="en-GB" sz="2400" b="1" dirty="0">
                <a:latin typeface="Times New Roman" panose="02020603050405020304" pitchFamily="18" charset="0"/>
                <a:cs typeface="Times New Roman" panose="02020603050405020304" pitchFamily="18" charset="0"/>
              </a:rPr>
              <a:t>IMRaD</a:t>
            </a:r>
            <a:r>
              <a:rPr lang="en-GB" sz="2400" dirty="0">
                <a:latin typeface="Times New Roman" panose="02020603050405020304" pitchFamily="18" charset="0"/>
                <a:cs typeface="Times New Roman" panose="02020603050405020304" pitchFamily="18" charset="0"/>
              </a:rPr>
              <a:t>. Mastering this structure is the key to successfully publishing research papers. </a:t>
            </a:r>
          </a:p>
          <a:p>
            <a:pPr lvl="0">
              <a:buFont typeface="Wingdings" panose="05000000000000000000" pitchFamily="2" charset="2"/>
              <a:buChar char="ü"/>
            </a:pPr>
            <a:r>
              <a:rPr lang="en-GB" sz="2400" b="1" dirty="0">
                <a:latin typeface="Times New Roman" panose="02020603050405020304" pitchFamily="18" charset="0"/>
                <a:cs typeface="Times New Roman" panose="02020603050405020304" pitchFamily="18" charset="0"/>
              </a:rPr>
              <a:t>Introduction:</a:t>
            </a:r>
            <a:r>
              <a:rPr lang="en-GB" sz="2400" dirty="0">
                <a:latin typeface="Times New Roman" panose="02020603050405020304" pitchFamily="18" charset="0"/>
                <a:cs typeface="Times New Roman" panose="02020603050405020304" pitchFamily="18" charset="0"/>
              </a:rPr>
              <a:t> Defines the question being asked and explains why it matters. </a:t>
            </a:r>
          </a:p>
          <a:p>
            <a:pPr lvl="0">
              <a:buFont typeface="Wingdings" panose="05000000000000000000" pitchFamily="2" charset="2"/>
              <a:buChar char="ü"/>
            </a:pPr>
            <a:r>
              <a:rPr lang="en-GB" sz="2400" b="1" dirty="0">
                <a:latin typeface="Times New Roman" panose="02020603050405020304" pitchFamily="18" charset="0"/>
                <a:cs typeface="Times New Roman" panose="02020603050405020304" pitchFamily="18" charset="0"/>
              </a:rPr>
              <a:t>Methods:</a:t>
            </a:r>
            <a:r>
              <a:rPr lang="en-GB" sz="2400" dirty="0">
                <a:latin typeface="Times New Roman" panose="02020603050405020304" pitchFamily="18" charset="0"/>
                <a:cs typeface="Times New Roman" panose="02020603050405020304" pitchFamily="18" charset="0"/>
              </a:rPr>
              <a:t> Describes how the question was answered. </a:t>
            </a:r>
          </a:p>
          <a:p>
            <a:pPr lvl="0">
              <a:buFont typeface="Wingdings" panose="05000000000000000000" pitchFamily="2" charset="2"/>
              <a:buChar char="ü"/>
            </a:pPr>
            <a:r>
              <a:rPr lang="en-GB" sz="2400" b="1" dirty="0">
                <a:latin typeface="Times New Roman" panose="02020603050405020304" pitchFamily="18" charset="0"/>
                <a:cs typeface="Times New Roman" panose="02020603050405020304" pitchFamily="18" charset="0"/>
              </a:rPr>
              <a:t>Results:</a:t>
            </a:r>
            <a:r>
              <a:rPr lang="en-GB" sz="2400" dirty="0">
                <a:latin typeface="Times New Roman" panose="02020603050405020304" pitchFamily="18" charset="0"/>
                <a:cs typeface="Times New Roman" panose="02020603050405020304" pitchFamily="18" charset="0"/>
              </a:rPr>
              <a:t> Details what was found through the investigation. </a:t>
            </a:r>
          </a:p>
          <a:p>
            <a:pPr lvl="0">
              <a:buFont typeface="Wingdings" panose="05000000000000000000" pitchFamily="2" charset="2"/>
              <a:buChar char="ü"/>
            </a:pPr>
            <a:r>
              <a:rPr lang="en-GB" sz="2400" b="1" dirty="0">
                <a:latin typeface="Times New Roman" panose="02020603050405020304" pitchFamily="18" charset="0"/>
                <a:cs typeface="Times New Roman" panose="02020603050405020304" pitchFamily="18" charset="0"/>
              </a:rPr>
              <a:t>Discussion:</a:t>
            </a:r>
            <a:r>
              <a:rPr lang="en-GB" sz="2400" dirty="0">
                <a:latin typeface="Times New Roman" panose="02020603050405020304" pitchFamily="18" charset="0"/>
                <a:cs typeface="Times New Roman" panose="02020603050405020304" pitchFamily="18" charset="0"/>
              </a:rPr>
              <a:t> Explains what the results mean and why the findings are significant ("So what?"). </a:t>
            </a:r>
          </a:p>
          <a:p>
            <a:endParaRPr lang="en-GB" sz="2400" dirty="0"/>
          </a:p>
        </p:txBody>
      </p:sp>
    </p:spTree>
    <p:extLst>
      <p:ext uri="{BB962C8B-B14F-4D97-AF65-F5344CB8AC3E}">
        <p14:creationId xmlns:p14="http://schemas.microsoft.com/office/powerpoint/2010/main" val="354152386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868362"/>
          </a:xfrm>
        </p:spPr>
        <p:txBody>
          <a:bodyPr>
            <a:normAutofit fontScale="90000"/>
          </a:bodyPr>
          <a:lstStyle/>
          <a:p>
            <a:pPr algn="l"/>
            <a:r>
              <a:rPr lang="en-GB" sz="3600" b="1" dirty="0" smtClean="0">
                <a:latin typeface="Times New Roman" panose="02020603050405020304" pitchFamily="18" charset="0"/>
                <a:cs typeface="Times New Roman" panose="02020603050405020304" pitchFamily="18" charset="0"/>
              </a:rPr>
              <a:t/>
            </a:r>
            <a:br>
              <a:rPr lang="en-GB" sz="3600" b="1" dirty="0" smtClean="0">
                <a:latin typeface="Times New Roman" panose="02020603050405020304" pitchFamily="18" charset="0"/>
                <a:cs typeface="Times New Roman" panose="02020603050405020304" pitchFamily="18" charset="0"/>
              </a:rPr>
            </a:br>
            <a:r>
              <a:rPr lang="en-GB" sz="3600" b="1" dirty="0" smtClean="0">
                <a:latin typeface="Times New Roman" panose="02020603050405020304" pitchFamily="18" charset="0"/>
                <a:cs typeface="Times New Roman" panose="02020603050405020304" pitchFamily="18" charset="0"/>
              </a:rPr>
              <a:t>The </a:t>
            </a:r>
            <a:r>
              <a:rPr lang="en-GB" sz="3600" b="1" dirty="0">
                <a:latin typeface="Times New Roman" panose="02020603050405020304" pitchFamily="18" charset="0"/>
                <a:cs typeface="Times New Roman" panose="02020603050405020304" pitchFamily="18" charset="0"/>
              </a:rPr>
              <a:t>Logic of </a:t>
            </a:r>
            <a:r>
              <a:rPr lang="en-GB" sz="3600" b="1" dirty="0" err="1">
                <a:latin typeface="Times New Roman" panose="02020603050405020304" pitchFamily="18" charset="0"/>
                <a:cs typeface="Times New Roman" panose="02020603050405020304" pitchFamily="18" charset="0"/>
              </a:rPr>
              <a:t>IMRaD</a:t>
            </a:r>
            <a:r>
              <a:rPr lang="en-GB" b="1" dirty="0"/>
              <a:t/>
            </a:r>
            <a:br>
              <a:rPr lang="en-GB" b="1" dirty="0"/>
            </a:br>
            <a:endParaRPr lang="en-GB" dirty="0"/>
          </a:p>
        </p:txBody>
      </p:sp>
      <p:sp>
        <p:nvSpPr>
          <p:cNvPr id="3" name="Content Placeholder 2"/>
          <p:cNvSpPr>
            <a:spLocks noGrp="1"/>
          </p:cNvSpPr>
          <p:nvPr>
            <p:ph idx="1"/>
          </p:nvPr>
        </p:nvSpPr>
        <p:spPr>
          <a:xfrm>
            <a:off x="609600" y="990600"/>
            <a:ext cx="10972800" cy="5135563"/>
          </a:xfrm>
        </p:spPr>
        <p:txBody>
          <a:bodyPr>
            <a:normAutofit/>
          </a:bodyPr>
          <a:lstStyle/>
          <a:p>
            <a:pPr marL="0" indent="0" algn="just">
              <a:lnSpc>
                <a:spcPct val="150000"/>
              </a:lnSpc>
              <a:buNone/>
            </a:pPr>
            <a:r>
              <a:rPr lang="en-GB" sz="2800" dirty="0" smtClean="0">
                <a:latin typeface="Times New Roman" panose="02020603050405020304" pitchFamily="18" charset="0"/>
                <a:cs typeface="Times New Roman" panose="02020603050405020304" pitchFamily="18" charset="0"/>
              </a:rPr>
              <a:t>This </a:t>
            </a:r>
            <a:r>
              <a:rPr lang="en-GB" sz="2800" dirty="0">
                <a:latin typeface="Times New Roman" panose="02020603050405020304" pitchFamily="18" charset="0"/>
                <a:cs typeface="Times New Roman" panose="02020603050405020304" pitchFamily="18" charset="0"/>
              </a:rPr>
              <a:t>structure is not arbitrary; it mirrors the scientific method itself, providing a logical flow from the initial inquiry to the final interpretation. </a:t>
            </a:r>
          </a:p>
          <a:p>
            <a:pPr marL="0" indent="0" algn="just">
              <a:lnSpc>
                <a:spcPct val="150000"/>
              </a:lnSpc>
              <a:buNone/>
            </a:pPr>
            <a:r>
              <a:rPr lang="en-GB" sz="2800" b="1" dirty="0">
                <a:latin typeface="Times New Roman" panose="02020603050405020304" pitchFamily="18" charset="0"/>
                <a:cs typeface="Times New Roman" panose="02020603050405020304" pitchFamily="18" charset="0"/>
              </a:rPr>
              <a:t>1. Introduction:</a:t>
            </a:r>
            <a:r>
              <a:rPr lang="en-GB" sz="2800" dirty="0">
                <a:latin typeface="Times New Roman" panose="02020603050405020304" pitchFamily="18" charset="0"/>
                <a:cs typeface="Times New Roman" panose="02020603050405020304" pitchFamily="18" charset="0"/>
              </a:rPr>
              <a:t> What question did you ask? (Why?) </a:t>
            </a:r>
          </a:p>
          <a:p>
            <a:pPr marL="0" indent="0" algn="just">
              <a:lnSpc>
                <a:spcPct val="150000"/>
              </a:lnSpc>
              <a:buNone/>
            </a:pPr>
            <a:r>
              <a:rPr lang="en-GB" sz="2800" b="1" dirty="0">
                <a:latin typeface="Times New Roman" panose="02020603050405020304" pitchFamily="18" charset="0"/>
                <a:cs typeface="Times New Roman" panose="02020603050405020304" pitchFamily="18" charset="0"/>
              </a:rPr>
              <a:t>2. Methods:</a:t>
            </a:r>
            <a:r>
              <a:rPr lang="en-GB" sz="2800" dirty="0">
                <a:latin typeface="Times New Roman" panose="02020603050405020304" pitchFamily="18" charset="0"/>
                <a:cs typeface="Times New Roman" panose="02020603050405020304" pitchFamily="18" charset="0"/>
              </a:rPr>
              <a:t> How did you answer it? (How?) </a:t>
            </a:r>
          </a:p>
          <a:p>
            <a:pPr marL="0" indent="0" algn="just">
              <a:lnSpc>
                <a:spcPct val="150000"/>
              </a:lnSpc>
              <a:buNone/>
            </a:pPr>
            <a:r>
              <a:rPr lang="en-GB" sz="2800" b="1" dirty="0">
                <a:latin typeface="Times New Roman" panose="02020603050405020304" pitchFamily="18" charset="0"/>
                <a:cs typeface="Times New Roman" panose="02020603050405020304" pitchFamily="18" charset="0"/>
              </a:rPr>
              <a:t>3. Results:</a:t>
            </a:r>
            <a:r>
              <a:rPr lang="en-GB" sz="2800" dirty="0">
                <a:latin typeface="Times New Roman" panose="02020603050405020304" pitchFamily="18" charset="0"/>
                <a:cs typeface="Times New Roman" panose="02020603050405020304" pitchFamily="18" charset="0"/>
              </a:rPr>
              <a:t> What did you find? (What?) </a:t>
            </a:r>
          </a:p>
          <a:p>
            <a:pPr marL="0" indent="0" algn="just">
              <a:lnSpc>
                <a:spcPct val="150000"/>
              </a:lnSpc>
              <a:buNone/>
            </a:pPr>
            <a:r>
              <a:rPr lang="en-GB" sz="2800" b="1" dirty="0">
                <a:latin typeface="Times New Roman" panose="02020603050405020304" pitchFamily="18" charset="0"/>
                <a:cs typeface="Times New Roman" panose="02020603050405020304" pitchFamily="18" charset="0"/>
              </a:rPr>
              <a:t>4. Discussion:</a:t>
            </a:r>
            <a:r>
              <a:rPr lang="en-GB" sz="2800" dirty="0">
                <a:latin typeface="Times New Roman" panose="02020603050405020304" pitchFamily="18" charset="0"/>
                <a:cs typeface="Times New Roman" panose="02020603050405020304" pitchFamily="18" charset="0"/>
              </a:rPr>
              <a:t> What does it mean? (So what?) </a:t>
            </a:r>
          </a:p>
          <a:p>
            <a:endParaRPr lang="en-GB" dirty="0"/>
          </a:p>
        </p:txBody>
      </p:sp>
    </p:spTree>
    <p:extLst>
      <p:ext uri="{BB962C8B-B14F-4D97-AF65-F5344CB8AC3E}">
        <p14:creationId xmlns:p14="http://schemas.microsoft.com/office/powerpoint/2010/main" val="6742876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10972800" cy="914400"/>
          </a:xfrm>
        </p:spPr>
        <p:txBody>
          <a:bodyPr>
            <a:normAutofit fontScale="90000"/>
          </a:bodyPr>
          <a:lstStyle/>
          <a:p>
            <a:r>
              <a:rPr lang="en-GB" sz="2700" dirty="0" smtClean="0"/>
              <a:t/>
            </a:r>
            <a:br>
              <a:rPr lang="en-GB" sz="2700" dirty="0" smtClean="0"/>
            </a:br>
            <a:r>
              <a:rPr lang="en-GB" sz="2700" dirty="0"/>
              <a:t/>
            </a:r>
            <a:br>
              <a:rPr lang="en-GB" sz="2700" dirty="0"/>
            </a:br>
            <a:r>
              <a:rPr lang="en-GB" sz="3100" b="1" dirty="0" smtClean="0">
                <a:latin typeface="Times New Roman" panose="02020603050405020304" pitchFamily="18" charset="0"/>
                <a:cs typeface="Times New Roman" panose="02020603050405020304" pitchFamily="18" charset="0"/>
              </a:rPr>
              <a:t>Scientific Paper/Ma</a:t>
            </a:r>
            <a:r>
              <a:rPr lang="en-GB" sz="3100" b="1" dirty="0">
                <a:latin typeface="Times New Roman" panose="02020603050405020304" pitchFamily="18" charset="0"/>
                <a:ea typeface="Tahoma" panose="020B0604030504040204" pitchFamily="34" charset="0"/>
                <a:cs typeface="Times New Roman" panose="02020603050405020304" pitchFamily="18" charset="0"/>
              </a:rPr>
              <a:t>n</a:t>
            </a:r>
            <a:r>
              <a:rPr lang="en-GB" sz="3100" b="1" dirty="0" smtClean="0">
                <a:latin typeface="Times New Roman" panose="02020603050405020304" pitchFamily="18" charset="0"/>
                <a:cs typeface="Times New Roman" panose="02020603050405020304" pitchFamily="18" charset="0"/>
              </a:rPr>
              <a:t>uscript </a:t>
            </a:r>
            <a:r>
              <a:rPr lang="en-GB" sz="3100" b="1" dirty="0">
                <a:latin typeface="Times New Roman" panose="02020603050405020304" pitchFamily="18" charset="0"/>
                <a:cs typeface="Times New Roman" panose="02020603050405020304" pitchFamily="18" charset="0"/>
              </a:rPr>
              <a:t>structure</a:t>
            </a:r>
            <a:r>
              <a:rPr lang="en-GB" dirty="0"/>
              <a:t/>
            </a:r>
            <a:br>
              <a:rPr lang="en-GB" dirty="0"/>
            </a:br>
            <a:endParaRPr lang="en-GB" dirty="0"/>
          </a:p>
        </p:txBody>
      </p:sp>
      <p:sp>
        <p:nvSpPr>
          <p:cNvPr id="3" name="Content Placeholder 2"/>
          <p:cNvSpPr>
            <a:spLocks noGrp="1"/>
          </p:cNvSpPr>
          <p:nvPr>
            <p:ph idx="1"/>
          </p:nvPr>
        </p:nvSpPr>
        <p:spPr>
          <a:xfrm>
            <a:off x="609600" y="914400"/>
            <a:ext cx="11277600" cy="5791200"/>
          </a:xfrm>
        </p:spPr>
        <p:txBody>
          <a:bodyPr>
            <a:normAutofit fontScale="85000" lnSpcReduction="20000"/>
          </a:bodyPr>
          <a:lstStyle/>
          <a:p>
            <a:pPr marL="0" indent="0">
              <a:lnSpc>
                <a:spcPct val="150000"/>
              </a:lnSpc>
              <a:buNone/>
            </a:pPr>
            <a:r>
              <a:rPr lang="en-GB" sz="2800" b="1" dirty="0" smtClean="0">
                <a:latin typeface="Times New Roman" panose="02020603050405020304" pitchFamily="18" charset="0"/>
                <a:ea typeface="Tahoma" panose="020B0604030504040204" pitchFamily="34" charset="0"/>
                <a:cs typeface="Times New Roman" panose="02020603050405020304" pitchFamily="18" charset="0"/>
              </a:rPr>
              <a:t>Structural </a:t>
            </a:r>
            <a:r>
              <a:rPr lang="en-GB" sz="2800" b="1" dirty="0">
                <a:latin typeface="Times New Roman" panose="02020603050405020304" pitchFamily="18" charset="0"/>
                <a:ea typeface="Tahoma" panose="020B0604030504040204" pitchFamily="34" charset="0"/>
                <a:cs typeface="Times New Roman" panose="02020603050405020304" pitchFamily="18" charset="0"/>
              </a:rPr>
              <a:t>Overview (The IMRaD Blueprint)</a:t>
            </a:r>
            <a:endParaRPr lang="en-GB" sz="2800" dirty="0">
              <a:latin typeface="Times New Roman" panose="02020603050405020304" pitchFamily="18" charset="0"/>
              <a:ea typeface="Tahoma" panose="020B0604030504040204" pitchFamily="34" charset="0"/>
              <a:cs typeface="Times New Roman" panose="02020603050405020304" pitchFamily="18" charset="0"/>
            </a:endParaRPr>
          </a:p>
          <a:p>
            <a:pPr marL="0" indent="0" algn="just">
              <a:lnSpc>
                <a:spcPct val="170000"/>
              </a:lnSpc>
              <a:buNone/>
            </a:pPr>
            <a:r>
              <a:rPr lang="en-GB" sz="2800" dirty="0">
                <a:latin typeface="Times New Roman" panose="02020603050405020304" pitchFamily="18" charset="0"/>
                <a:ea typeface="Tahoma" panose="020B0604030504040204" pitchFamily="34" charset="0"/>
                <a:cs typeface="Times New Roman" panose="02020603050405020304" pitchFamily="18" charset="0"/>
              </a:rPr>
              <a:t>A standard scientific paper follows a predictable, highly structured framework designed to guide the reader logically from the big picture to the specific details, and back out again</a:t>
            </a:r>
            <a:r>
              <a:rPr lang="en-GB" sz="2800" dirty="0" smtClean="0">
                <a:latin typeface="Times New Roman" panose="02020603050405020304" pitchFamily="18" charset="0"/>
                <a:ea typeface="Tahoma" panose="020B0604030504040204" pitchFamily="34" charset="0"/>
                <a:cs typeface="Times New Roman" panose="02020603050405020304" pitchFamily="18" charset="0"/>
              </a:rPr>
              <a:t>.</a:t>
            </a:r>
          </a:p>
          <a:p>
            <a:pPr>
              <a:lnSpc>
                <a:spcPct val="150000"/>
              </a:lnSpc>
            </a:pPr>
            <a:r>
              <a:rPr lang="en-GB" sz="2600" dirty="0" smtClean="0">
                <a:latin typeface="Times New Roman" panose="02020603050405020304" pitchFamily="18" charset="0"/>
                <a:ea typeface="Tahoma" panose="020B0604030504040204" pitchFamily="34" charset="0"/>
                <a:cs typeface="Times New Roman" panose="02020603050405020304" pitchFamily="18" charset="0"/>
              </a:rPr>
              <a:t>Title </a:t>
            </a:r>
            <a:r>
              <a:rPr lang="en-GB" sz="2600" dirty="0">
                <a:latin typeface="Times New Roman" panose="02020603050405020304" pitchFamily="18" charset="0"/>
                <a:ea typeface="Tahoma" panose="020B0604030504040204" pitchFamily="34" charset="0"/>
                <a:cs typeface="Times New Roman" panose="02020603050405020304" pitchFamily="18" charset="0"/>
              </a:rPr>
              <a:t>&amp; Abstract  </a:t>
            </a:r>
            <a:r>
              <a:rPr lang="en-GB" sz="2600" dirty="0" smtClean="0">
                <a:latin typeface="Times New Roman" panose="02020603050405020304" pitchFamily="18" charset="0"/>
                <a:ea typeface="Tahoma" panose="020B0604030504040204" pitchFamily="34" charset="0"/>
                <a:cs typeface="Times New Roman" panose="02020603050405020304" pitchFamily="18" charset="0"/>
              </a:rPr>
              <a:t>     - </a:t>
            </a:r>
            <a:r>
              <a:rPr lang="en-GB" sz="2600" dirty="0">
                <a:latin typeface="Times New Roman" panose="02020603050405020304" pitchFamily="18" charset="0"/>
                <a:ea typeface="Tahoma" panose="020B0604030504040204" pitchFamily="34" charset="0"/>
                <a:cs typeface="Times New Roman" panose="02020603050405020304" pitchFamily="18" charset="0"/>
              </a:rPr>
              <a:t>Broadest </a:t>
            </a:r>
            <a:r>
              <a:rPr lang="en-GB" sz="2600" dirty="0" smtClean="0">
                <a:latin typeface="Times New Roman" panose="02020603050405020304" pitchFamily="18" charset="0"/>
                <a:ea typeface="Tahoma" panose="020B0604030504040204" pitchFamily="34" charset="0"/>
                <a:cs typeface="Times New Roman" panose="02020603050405020304" pitchFamily="18" charset="0"/>
              </a:rPr>
              <a:t>view</a:t>
            </a:r>
          </a:p>
          <a:p>
            <a:pPr>
              <a:lnSpc>
                <a:spcPct val="150000"/>
              </a:lnSpc>
            </a:pPr>
            <a:r>
              <a:rPr lang="en-GB" sz="2600" dirty="0" smtClean="0">
                <a:latin typeface="Times New Roman" panose="02020603050405020304" pitchFamily="18" charset="0"/>
                <a:ea typeface="Tahoma" panose="020B0604030504040204" pitchFamily="34" charset="0"/>
                <a:cs typeface="Times New Roman" panose="02020603050405020304" pitchFamily="18" charset="0"/>
              </a:rPr>
              <a:t>Introduction       - </a:t>
            </a:r>
            <a:r>
              <a:rPr lang="en-GB" sz="2600" dirty="0">
                <a:latin typeface="Times New Roman" panose="02020603050405020304" pitchFamily="18" charset="0"/>
                <a:ea typeface="Tahoma" panose="020B0604030504040204" pitchFamily="34" charset="0"/>
                <a:cs typeface="Times New Roman" panose="02020603050405020304" pitchFamily="18" charset="0"/>
              </a:rPr>
              <a:t>Context &amp; </a:t>
            </a:r>
            <a:r>
              <a:rPr lang="en-GB" sz="2600" dirty="0" smtClean="0">
                <a:latin typeface="Times New Roman" panose="02020603050405020304" pitchFamily="18" charset="0"/>
                <a:ea typeface="Tahoma" panose="020B0604030504040204" pitchFamily="34" charset="0"/>
                <a:cs typeface="Times New Roman" panose="02020603050405020304" pitchFamily="18" charset="0"/>
              </a:rPr>
              <a:t>Gap</a:t>
            </a:r>
          </a:p>
          <a:p>
            <a:pPr>
              <a:lnSpc>
                <a:spcPct val="150000"/>
              </a:lnSpc>
            </a:pPr>
            <a:r>
              <a:rPr lang="en-GB" sz="2600" dirty="0" smtClean="0">
                <a:latin typeface="Times New Roman" panose="02020603050405020304" pitchFamily="18" charset="0"/>
                <a:ea typeface="Tahoma" panose="020B0604030504040204" pitchFamily="34" charset="0"/>
                <a:cs typeface="Times New Roman" panose="02020603050405020304" pitchFamily="18" charset="0"/>
              </a:rPr>
              <a:t>Methods          - </a:t>
            </a:r>
            <a:r>
              <a:rPr lang="en-GB" sz="2600" dirty="0">
                <a:latin typeface="Times New Roman" panose="02020603050405020304" pitchFamily="18" charset="0"/>
                <a:ea typeface="Tahoma" panose="020B0604030504040204" pitchFamily="34" charset="0"/>
                <a:cs typeface="Times New Roman" panose="02020603050405020304" pitchFamily="18" charset="0"/>
              </a:rPr>
              <a:t>Narrow &amp; </a:t>
            </a:r>
            <a:r>
              <a:rPr lang="en-GB" sz="2600" dirty="0" smtClean="0">
                <a:latin typeface="Times New Roman" panose="02020603050405020304" pitchFamily="18" charset="0"/>
                <a:ea typeface="Tahoma" panose="020B0604030504040204" pitchFamily="34" charset="0"/>
                <a:cs typeface="Times New Roman" panose="02020603050405020304" pitchFamily="18" charset="0"/>
              </a:rPr>
              <a:t>Specific</a:t>
            </a:r>
          </a:p>
          <a:p>
            <a:pPr>
              <a:lnSpc>
                <a:spcPct val="150000"/>
              </a:lnSpc>
            </a:pPr>
            <a:r>
              <a:rPr lang="en-GB" sz="2600" dirty="0" smtClean="0">
                <a:latin typeface="Times New Roman" panose="02020603050405020304" pitchFamily="18" charset="0"/>
                <a:ea typeface="Tahoma" panose="020B0604030504040204" pitchFamily="34" charset="0"/>
                <a:cs typeface="Times New Roman" panose="02020603050405020304" pitchFamily="18" charset="0"/>
              </a:rPr>
              <a:t>Results        - </a:t>
            </a:r>
            <a:r>
              <a:rPr lang="en-GB" sz="2600" dirty="0">
                <a:latin typeface="Times New Roman" panose="02020603050405020304" pitchFamily="18" charset="0"/>
                <a:ea typeface="Tahoma" panose="020B0604030504040204" pitchFamily="34" charset="0"/>
                <a:cs typeface="Times New Roman" panose="02020603050405020304" pitchFamily="18" charset="0"/>
              </a:rPr>
              <a:t>The Core </a:t>
            </a:r>
            <a:r>
              <a:rPr lang="en-GB" sz="2600" dirty="0" smtClean="0">
                <a:latin typeface="Times New Roman" panose="02020603050405020304" pitchFamily="18" charset="0"/>
                <a:ea typeface="Tahoma" panose="020B0604030504040204" pitchFamily="34" charset="0"/>
                <a:cs typeface="Times New Roman" panose="02020603050405020304" pitchFamily="18" charset="0"/>
              </a:rPr>
              <a:t>Findings</a:t>
            </a:r>
          </a:p>
          <a:p>
            <a:pPr>
              <a:lnSpc>
                <a:spcPct val="150000"/>
              </a:lnSpc>
            </a:pPr>
            <a:r>
              <a:rPr lang="en-GB" sz="2600" dirty="0" smtClean="0">
                <a:latin typeface="Times New Roman" panose="02020603050405020304" pitchFamily="18" charset="0"/>
                <a:ea typeface="Tahoma" panose="020B0604030504040204" pitchFamily="34" charset="0"/>
                <a:cs typeface="Times New Roman" panose="02020603050405020304" pitchFamily="18" charset="0"/>
              </a:rPr>
              <a:t>Discussion        - </a:t>
            </a:r>
            <a:r>
              <a:rPr lang="en-GB" sz="2600" dirty="0">
                <a:latin typeface="Times New Roman" panose="02020603050405020304" pitchFamily="18" charset="0"/>
                <a:ea typeface="Tahoma" panose="020B0604030504040204" pitchFamily="34" charset="0"/>
                <a:cs typeface="Times New Roman" panose="02020603050405020304" pitchFamily="18" charset="0"/>
              </a:rPr>
              <a:t>Contextualized </a:t>
            </a:r>
            <a:r>
              <a:rPr lang="en-GB" sz="2600" dirty="0" smtClean="0">
                <a:latin typeface="Times New Roman" panose="02020603050405020304" pitchFamily="18" charset="0"/>
                <a:ea typeface="Tahoma" panose="020B0604030504040204" pitchFamily="34" charset="0"/>
                <a:cs typeface="Times New Roman" panose="02020603050405020304" pitchFamily="18" charset="0"/>
              </a:rPr>
              <a:t>Meaning</a:t>
            </a:r>
          </a:p>
          <a:p>
            <a:pPr>
              <a:lnSpc>
                <a:spcPct val="150000"/>
              </a:lnSpc>
            </a:pPr>
            <a:r>
              <a:rPr lang="en-GB" sz="2600" dirty="0" smtClean="0">
                <a:latin typeface="Times New Roman" panose="02020603050405020304" pitchFamily="18" charset="0"/>
                <a:ea typeface="Tahoma" panose="020B0604030504040204" pitchFamily="34" charset="0"/>
                <a:cs typeface="Times New Roman" panose="02020603050405020304" pitchFamily="18" charset="0"/>
              </a:rPr>
              <a:t>Conclusion          - </a:t>
            </a:r>
            <a:r>
              <a:rPr lang="en-GB" sz="2600" dirty="0">
                <a:latin typeface="Times New Roman" panose="02020603050405020304" pitchFamily="18" charset="0"/>
                <a:ea typeface="Tahoma" panose="020B0604030504040204" pitchFamily="34" charset="0"/>
                <a:cs typeface="Times New Roman" panose="02020603050405020304" pitchFamily="18" charset="0"/>
              </a:rPr>
              <a:t>Big-picture </a:t>
            </a:r>
            <a:r>
              <a:rPr lang="en-GB" sz="2600" dirty="0" smtClean="0">
                <a:latin typeface="Times New Roman" panose="02020603050405020304" pitchFamily="18" charset="0"/>
                <a:ea typeface="Tahoma" panose="020B0604030504040204" pitchFamily="34" charset="0"/>
                <a:cs typeface="Times New Roman" panose="02020603050405020304" pitchFamily="18" charset="0"/>
              </a:rPr>
              <a:t>Impact</a:t>
            </a:r>
          </a:p>
          <a:p>
            <a:pPr>
              <a:lnSpc>
                <a:spcPct val="150000"/>
              </a:lnSpc>
            </a:pPr>
            <a:r>
              <a:rPr lang="en-GB" sz="2600" dirty="0" smtClean="0">
                <a:latin typeface="Times New Roman" panose="02020603050405020304" pitchFamily="18" charset="0"/>
                <a:ea typeface="Tahoma" panose="020B0604030504040204" pitchFamily="34" charset="0"/>
                <a:cs typeface="Times New Roman" panose="02020603050405020304" pitchFamily="18" charset="0"/>
              </a:rPr>
              <a:t> References           - Foundation</a:t>
            </a:r>
            <a:endParaRPr lang="en-GB" sz="2600" dirty="0">
              <a:latin typeface="Times New Roman" panose="02020603050405020304" pitchFamily="18" charset="0"/>
              <a:ea typeface="Tahom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193887710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122752270"/>
              </p:ext>
            </p:extLst>
          </p:nvPr>
        </p:nvGraphicFramePr>
        <p:xfrm>
          <a:off x="406401" y="304801"/>
          <a:ext cx="11582399" cy="6180957"/>
        </p:xfrm>
        <a:graphic>
          <a:graphicData uri="http://schemas.openxmlformats.org/drawingml/2006/table">
            <a:tbl>
              <a:tblPr firstRow="1" firstCol="1" bandRow="1">
                <a:tableStyleId>{5940675A-B579-460E-94D1-54222C63F5DA}</a:tableStyleId>
              </a:tblPr>
              <a:tblGrid>
                <a:gridCol w="2286000"/>
                <a:gridCol w="4114800"/>
                <a:gridCol w="2743199"/>
                <a:gridCol w="2438400"/>
              </a:tblGrid>
              <a:tr h="805445">
                <a:tc>
                  <a:txBody>
                    <a:bodyPr/>
                    <a:lstStyle/>
                    <a:p>
                      <a:pPr marL="0" marR="0">
                        <a:lnSpc>
                          <a:spcPct val="115000"/>
                        </a:lnSpc>
                        <a:spcBef>
                          <a:spcPts val="200"/>
                        </a:spcBef>
                        <a:spcAft>
                          <a:spcPts val="200"/>
                        </a:spcAft>
                      </a:pPr>
                      <a:r>
                        <a:rPr lang="en-US" sz="2000" b="1" dirty="0">
                          <a:effectLst/>
                          <a:latin typeface="Times New Roman" panose="02020603050405020304" pitchFamily="18" charset="0"/>
                          <a:cs typeface="Times New Roman" panose="02020603050405020304" pitchFamily="18" charset="0"/>
                        </a:rPr>
                        <a:t>Manuscript Section</a:t>
                      </a:r>
                      <a:endParaRPr lang="en-GB" sz="2000" b="1" dirty="0">
                        <a:solidFill>
                          <a:srgbClr val="333333"/>
                        </a:solidFill>
                        <a:effectLst/>
                        <a:latin typeface="Times New Roman" panose="02020603050405020304" pitchFamily="18" charset="0"/>
                        <a:ea typeface="MS Mincho"/>
                        <a:cs typeface="Times New Roman" panose="02020603050405020304" pitchFamily="18" charset="0"/>
                      </a:endParaRPr>
                    </a:p>
                  </a:txBody>
                  <a:tcPr marL="101600" marR="101600" marT="63500" marB="63500"/>
                </a:tc>
                <a:tc>
                  <a:txBody>
                    <a:bodyPr/>
                    <a:lstStyle/>
                    <a:p>
                      <a:pPr marL="0" marR="0">
                        <a:lnSpc>
                          <a:spcPct val="115000"/>
                        </a:lnSpc>
                        <a:spcBef>
                          <a:spcPts val="200"/>
                        </a:spcBef>
                        <a:spcAft>
                          <a:spcPts val="200"/>
                        </a:spcAft>
                      </a:pPr>
                      <a:r>
                        <a:rPr lang="en-US" sz="2000" b="1" dirty="0" smtClean="0">
                          <a:effectLst/>
                          <a:latin typeface="Times New Roman" panose="02020603050405020304" pitchFamily="18" charset="0"/>
                          <a:cs typeface="Times New Roman" panose="02020603050405020304" pitchFamily="18" charset="0"/>
                        </a:rPr>
                        <a:t> </a:t>
                      </a:r>
                      <a:r>
                        <a:rPr lang="en-US" sz="2000" b="1" dirty="0">
                          <a:effectLst/>
                          <a:latin typeface="Times New Roman" panose="02020603050405020304" pitchFamily="18" charset="0"/>
                          <a:cs typeface="Times New Roman" panose="02020603050405020304" pitchFamily="18" charset="0"/>
                        </a:rPr>
                        <a:t>Operational Function</a:t>
                      </a:r>
                      <a:endParaRPr lang="en-GB" sz="2000" b="1" dirty="0">
                        <a:solidFill>
                          <a:srgbClr val="333333"/>
                        </a:solidFill>
                        <a:effectLst/>
                        <a:latin typeface="Times New Roman" panose="02020603050405020304" pitchFamily="18" charset="0"/>
                        <a:ea typeface="MS Mincho"/>
                        <a:cs typeface="Times New Roman" panose="02020603050405020304" pitchFamily="18" charset="0"/>
                      </a:endParaRPr>
                    </a:p>
                  </a:txBody>
                  <a:tcPr marL="101600" marR="101600" marT="63500" marB="63500"/>
                </a:tc>
                <a:tc>
                  <a:txBody>
                    <a:bodyPr/>
                    <a:lstStyle/>
                    <a:p>
                      <a:pPr marL="0" marR="0">
                        <a:lnSpc>
                          <a:spcPct val="115000"/>
                        </a:lnSpc>
                        <a:spcBef>
                          <a:spcPts val="200"/>
                        </a:spcBef>
                        <a:spcAft>
                          <a:spcPts val="200"/>
                        </a:spcAft>
                      </a:pPr>
                      <a:r>
                        <a:rPr lang="en-US" sz="2000" b="1" dirty="0">
                          <a:effectLst/>
                          <a:latin typeface="Times New Roman" panose="02020603050405020304" pitchFamily="18" charset="0"/>
                          <a:cs typeface="Times New Roman" panose="02020603050405020304" pitchFamily="18" charset="0"/>
                        </a:rPr>
                        <a:t>Dominant Verb Tense</a:t>
                      </a:r>
                      <a:endParaRPr lang="en-GB" sz="2000" b="1" dirty="0">
                        <a:solidFill>
                          <a:srgbClr val="333333"/>
                        </a:solidFill>
                        <a:effectLst/>
                        <a:latin typeface="Times New Roman" panose="02020603050405020304" pitchFamily="18" charset="0"/>
                        <a:ea typeface="MS Mincho"/>
                        <a:cs typeface="Times New Roman" panose="02020603050405020304" pitchFamily="18" charset="0"/>
                      </a:endParaRPr>
                    </a:p>
                  </a:txBody>
                  <a:tcPr marL="101600" marR="101600" marT="63500" marB="63500"/>
                </a:tc>
                <a:tc>
                  <a:txBody>
                    <a:bodyPr/>
                    <a:lstStyle/>
                    <a:p>
                      <a:pPr marL="0" marR="0">
                        <a:lnSpc>
                          <a:spcPct val="115000"/>
                        </a:lnSpc>
                        <a:spcBef>
                          <a:spcPts val="200"/>
                        </a:spcBef>
                        <a:spcAft>
                          <a:spcPts val="200"/>
                        </a:spcAft>
                      </a:pPr>
                      <a:r>
                        <a:rPr lang="en-US" sz="2000" b="1" dirty="0">
                          <a:effectLst/>
                          <a:latin typeface="Times New Roman" panose="02020603050405020304" pitchFamily="18" charset="0"/>
                          <a:cs typeface="Times New Roman" panose="02020603050405020304" pitchFamily="18" charset="0"/>
                        </a:rPr>
                        <a:t>Key Question Answered</a:t>
                      </a:r>
                      <a:endParaRPr lang="en-GB" sz="2000" b="1" dirty="0">
                        <a:solidFill>
                          <a:srgbClr val="333333"/>
                        </a:solidFill>
                        <a:effectLst/>
                        <a:latin typeface="Times New Roman" panose="02020603050405020304" pitchFamily="18" charset="0"/>
                        <a:ea typeface="MS Mincho"/>
                        <a:cs typeface="Times New Roman" panose="02020603050405020304" pitchFamily="18" charset="0"/>
                      </a:endParaRPr>
                    </a:p>
                  </a:txBody>
                  <a:tcPr marL="101600" marR="101600" marT="63500" marB="63500"/>
                </a:tc>
              </a:tr>
              <a:tr h="1497495">
                <a:tc>
                  <a:txBody>
                    <a:bodyPr/>
                    <a:lstStyle/>
                    <a:p>
                      <a:pPr marL="0" marR="0">
                        <a:lnSpc>
                          <a:spcPct val="115000"/>
                        </a:lnSpc>
                        <a:spcBef>
                          <a:spcPts val="200"/>
                        </a:spcBef>
                        <a:spcAft>
                          <a:spcPts val="200"/>
                        </a:spcAft>
                      </a:pPr>
                      <a:r>
                        <a:rPr lang="en-US" sz="2000">
                          <a:effectLst/>
                          <a:latin typeface="Times New Roman" panose="02020603050405020304" pitchFamily="18" charset="0"/>
                          <a:cs typeface="Times New Roman" panose="02020603050405020304" pitchFamily="18" charset="0"/>
                        </a:rPr>
                        <a:t>Introduction</a:t>
                      </a:r>
                      <a:endParaRPr lang="en-GB" sz="2000">
                        <a:solidFill>
                          <a:srgbClr val="333333"/>
                        </a:solidFill>
                        <a:effectLst/>
                        <a:latin typeface="Times New Roman" panose="02020603050405020304" pitchFamily="18" charset="0"/>
                        <a:ea typeface="MS Mincho"/>
                        <a:cs typeface="Times New Roman" panose="02020603050405020304" pitchFamily="18" charset="0"/>
                      </a:endParaRPr>
                    </a:p>
                  </a:txBody>
                  <a:tcPr marL="101600" marR="101600" marT="63500" marB="63500"/>
                </a:tc>
                <a:tc>
                  <a:txBody>
                    <a:bodyPr/>
                    <a:lstStyle/>
                    <a:p>
                      <a:pPr marL="0" marR="0">
                        <a:lnSpc>
                          <a:spcPct val="115000"/>
                        </a:lnSpc>
                        <a:spcBef>
                          <a:spcPts val="200"/>
                        </a:spcBef>
                        <a:spcAft>
                          <a:spcPts val="200"/>
                        </a:spcAft>
                      </a:pPr>
                      <a:r>
                        <a:rPr lang="en-US" sz="2000" dirty="0">
                          <a:effectLst/>
                          <a:latin typeface="Times New Roman" panose="02020603050405020304" pitchFamily="18" charset="0"/>
                          <a:cs typeface="Times New Roman" panose="02020603050405020304" pitchFamily="18" charset="0"/>
                        </a:rPr>
                        <a:t>The Funnel: Guides the reader from broad context to the specific gap.</a:t>
                      </a:r>
                      <a:endParaRPr lang="en-GB" sz="2000" dirty="0">
                        <a:solidFill>
                          <a:srgbClr val="333333"/>
                        </a:solidFill>
                        <a:effectLst/>
                        <a:latin typeface="Times New Roman" panose="02020603050405020304" pitchFamily="18" charset="0"/>
                        <a:ea typeface="MS Mincho"/>
                        <a:cs typeface="Times New Roman" panose="02020603050405020304" pitchFamily="18" charset="0"/>
                      </a:endParaRPr>
                    </a:p>
                  </a:txBody>
                  <a:tcPr marL="101600" marR="101600" marT="63500" marB="63500"/>
                </a:tc>
                <a:tc>
                  <a:txBody>
                    <a:bodyPr/>
                    <a:lstStyle/>
                    <a:p>
                      <a:pPr marL="0" marR="0">
                        <a:lnSpc>
                          <a:spcPct val="115000"/>
                        </a:lnSpc>
                        <a:spcBef>
                          <a:spcPts val="200"/>
                        </a:spcBef>
                        <a:spcAft>
                          <a:spcPts val="200"/>
                        </a:spcAft>
                      </a:pPr>
                      <a:r>
                        <a:rPr lang="en-US" sz="2000" dirty="0">
                          <a:effectLst/>
                          <a:latin typeface="Times New Roman" panose="02020603050405020304" pitchFamily="18" charset="0"/>
                          <a:cs typeface="Times New Roman" panose="02020603050405020304" pitchFamily="18" charset="0"/>
                        </a:rPr>
                        <a:t>Present Tense (facts)</a:t>
                      </a:r>
                      <a:br>
                        <a:rPr lang="en-US" sz="2000" dirty="0">
                          <a:effectLst/>
                          <a:latin typeface="Times New Roman" panose="02020603050405020304" pitchFamily="18" charset="0"/>
                          <a:cs typeface="Times New Roman" panose="02020603050405020304" pitchFamily="18" charset="0"/>
                        </a:rPr>
                      </a:br>
                      <a:r>
                        <a:rPr lang="en-US" sz="2000" dirty="0">
                          <a:effectLst/>
                          <a:latin typeface="Times New Roman" panose="02020603050405020304" pitchFamily="18" charset="0"/>
                          <a:cs typeface="Times New Roman" panose="02020603050405020304" pitchFamily="18" charset="0"/>
                        </a:rPr>
                        <a:t>Past Tense (prior literature)</a:t>
                      </a:r>
                      <a:endParaRPr lang="en-GB" sz="2000" dirty="0">
                        <a:solidFill>
                          <a:srgbClr val="333333"/>
                        </a:solidFill>
                        <a:effectLst/>
                        <a:latin typeface="Times New Roman" panose="02020603050405020304" pitchFamily="18" charset="0"/>
                        <a:ea typeface="MS Mincho"/>
                        <a:cs typeface="Times New Roman" panose="02020603050405020304" pitchFamily="18" charset="0"/>
                      </a:endParaRPr>
                    </a:p>
                  </a:txBody>
                  <a:tcPr marL="101600" marR="101600" marT="63500" marB="63500"/>
                </a:tc>
                <a:tc>
                  <a:txBody>
                    <a:bodyPr/>
                    <a:lstStyle/>
                    <a:p>
                      <a:pPr marL="0" marR="0">
                        <a:lnSpc>
                          <a:spcPct val="115000"/>
                        </a:lnSpc>
                        <a:spcBef>
                          <a:spcPts val="200"/>
                        </a:spcBef>
                        <a:spcAft>
                          <a:spcPts val="200"/>
                        </a:spcAft>
                      </a:pPr>
                      <a:r>
                        <a:rPr lang="en-US" sz="2000">
                          <a:effectLst/>
                          <a:latin typeface="Times New Roman" panose="02020603050405020304" pitchFamily="18" charset="0"/>
                          <a:cs typeface="Times New Roman" panose="02020603050405020304" pitchFamily="18" charset="0"/>
                        </a:rPr>
                        <a:t>Why did you do this study?</a:t>
                      </a:r>
                      <a:endParaRPr lang="en-GB" sz="2000">
                        <a:solidFill>
                          <a:srgbClr val="333333"/>
                        </a:solidFill>
                        <a:effectLst/>
                        <a:latin typeface="Times New Roman" panose="02020603050405020304" pitchFamily="18" charset="0"/>
                        <a:ea typeface="MS Mincho"/>
                        <a:cs typeface="Times New Roman" panose="02020603050405020304" pitchFamily="18" charset="0"/>
                      </a:endParaRPr>
                    </a:p>
                  </a:txBody>
                  <a:tcPr marL="101600" marR="101600" marT="63500" marB="63500"/>
                </a:tc>
              </a:tr>
              <a:tr h="1147782">
                <a:tc>
                  <a:txBody>
                    <a:bodyPr/>
                    <a:lstStyle/>
                    <a:p>
                      <a:pPr marL="0" marR="0">
                        <a:lnSpc>
                          <a:spcPct val="115000"/>
                        </a:lnSpc>
                        <a:spcBef>
                          <a:spcPts val="200"/>
                        </a:spcBef>
                        <a:spcAft>
                          <a:spcPts val="200"/>
                        </a:spcAft>
                      </a:pPr>
                      <a:r>
                        <a:rPr lang="en-US" sz="2000">
                          <a:effectLst/>
                          <a:latin typeface="Times New Roman" panose="02020603050405020304" pitchFamily="18" charset="0"/>
                          <a:cs typeface="Times New Roman" panose="02020603050405020304" pitchFamily="18" charset="0"/>
                        </a:rPr>
                        <a:t>Methods</a:t>
                      </a:r>
                      <a:endParaRPr lang="en-GB" sz="2000" dirty="0">
                        <a:solidFill>
                          <a:srgbClr val="333333"/>
                        </a:solidFill>
                        <a:effectLst/>
                        <a:latin typeface="Times New Roman" panose="02020603050405020304" pitchFamily="18" charset="0"/>
                        <a:ea typeface="MS Mincho"/>
                        <a:cs typeface="Times New Roman" panose="02020603050405020304" pitchFamily="18" charset="0"/>
                      </a:endParaRPr>
                    </a:p>
                  </a:txBody>
                  <a:tcPr marL="101600" marR="101600" marT="63500" marB="63500"/>
                </a:tc>
                <a:tc>
                  <a:txBody>
                    <a:bodyPr/>
                    <a:lstStyle/>
                    <a:p>
                      <a:pPr marL="0" marR="0">
                        <a:lnSpc>
                          <a:spcPct val="115000"/>
                        </a:lnSpc>
                        <a:spcBef>
                          <a:spcPts val="200"/>
                        </a:spcBef>
                        <a:spcAft>
                          <a:spcPts val="200"/>
                        </a:spcAft>
                      </a:pPr>
                      <a:r>
                        <a:rPr lang="en-US" sz="2000">
                          <a:effectLst/>
                          <a:latin typeface="Times New Roman" panose="02020603050405020304" pitchFamily="18" charset="0"/>
                          <a:cs typeface="Times New Roman" panose="02020603050405020304" pitchFamily="18" charset="0"/>
                        </a:rPr>
                        <a:t>The Recipe: Provides complete details for exact experimental replication.</a:t>
                      </a:r>
                      <a:endParaRPr lang="en-GB" sz="2000">
                        <a:solidFill>
                          <a:srgbClr val="333333"/>
                        </a:solidFill>
                        <a:effectLst/>
                        <a:latin typeface="Times New Roman" panose="02020603050405020304" pitchFamily="18" charset="0"/>
                        <a:ea typeface="MS Mincho"/>
                        <a:cs typeface="Times New Roman" panose="02020603050405020304" pitchFamily="18" charset="0"/>
                      </a:endParaRPr>
                    </a:p>
                  </a:txBody>
                  <a:tcPr marL="101600" marR="101600" marT="63500" marB="63500"/>
                </a:tc>
                <a:tc>
                  <a:txBody>
                    <a:bodyPr/>
                    <a:lstStyle/>
                    <a:p>
                      <a:pPr marL="0" marR="0">
                        <a:lnSpc>
                          <a:spcPct val="115000"/>
                        </a:lnSpc>
                        <a:spcBef>
                          <a:spcPts val="200"/>
                        </a:spcBef>
                        <a:spcAft>
                          <a:spcPts val="200"/>
                        </a:spcAft>
                      </a:pPr>
                      <a:r>
                        <a:rPr lang="en-US" sz="2000">
                          <a:effectLst/>
                          <a:latin typeface="Times New Roman" panose="02020603050405020304" pitchFamily="18" charset="0"/>
                          <a:cs typeface="Times New Roman" panose="02020603050405020304" pitchFamily="18" charset="0"/>
                        </a:rPr>
                        <a:t>Past Tense</a:t>
                      </a:r>
                      <a:br>
                        <a:rPr lang="en-US" sz="2000">
                          <a:effectLst/>
                          <a:latin typeface="Times New Roman" panose="02020603050405020304" pitchFamily="18" charset="0"/>
                          <a:cs typeface="Times New Roman" panose="02020603050405020304" pitchFamily="18" charset="0"/>
                        </a:rPr>
                      </a:br>
                      <a:r>
                        <a:rPr lang="en-US" sz="2000">
                          <a:effectLst/>
                          <a:latin typeface="Times New Roman" panose="02020603050405020304" pitchFamily="18" charset="0"/>
                          <a:cs typeface="Times New Roman" panose="02020603050405020304" pitchFamily="18" charset="0"/>
                        </a:rPr>
                        <a:t>(Passive Voice focus)</a:t>
                      </a:r>
                      <a:endParaRPr lang="en-GB" sz="2000">
                        <a:solidFill>
                          <a:srgbClr val="333333"/>
                        </a:solidFill>
                        <a:effectLst/>
                        <a:latin typeface="Times New Roman" panose="02020603050405020304" pitchFamily="18" charset="0"/>
                        <a:ea typeface="MS Mincho"/>
                        <a:cs typeface="Times New Roman" panose="02020603050405020304" pitchFamily="18" charset="0"/>
                      </a:endParaRPr>
                    </a:p>
                  </a:txBody>
                  <a:tcPr marL="101600" marR="101600" marT="63500" marB="63500"/>
                </a:tc>
                <a:tc>
                  <a:txBody>
                    <a:bodyPr/>
                    <a:lstStyle/>
                    <a:p>
                      <a:pPr marL="0" marR="0">
                        <a:lnSpc>
                          <a:spcPct val="115000"/>
                        </a:lnSpc>
                        <a:spcBef>
                          <a:spcPts val="200"/>
                        </a:spcBef>
                        <a:spcAft>
                          <a:spcPts val="200"/>
                        </a:spcAft>
                      </a:pPr>
                      <a:r>
                        <a:rPr lang="en-US" sz="2000" dirty="0">
                          <a:effectLst/>
                          <a:latin typeface="Times New Roman" panose="02020603050405020304" pitchFamily="18" charset="0"/>
                          <a:cs typeface="Times New Roman" panose="02020603050405020304" pitchFamily="18" charset="0"/>
                        </a:rPr>
                        <a:t>How did you perform it?</a:t>
                      </a:r>
                      <a:endParaRPr lang="en-GB" sz="2000" dirty="0">
                        <a:solidFill>
                          <a:srgbClr val="333333"/>
                        </a:solidFill>
                        <a:effectLst/>
                        <a:latin typeface="Times New Roman" panose="02020603050405020304" pitchFamily="18" charset="0"/>
                        <a:ea typeface="MS Mincho"/>
                        <a:cs typeface="Times New Roman" panose="02020603050405020304" pitchFamily="18" charset="0"/>
                      </a:endParaRPr>
                    </a:p>
                  </a:txBody>
                  <a:tcPr marL="101600" marR="101600" marT="63500" marB="63500"/>
                </a:tc>
              </a:tr>
              <a:tr h="1147782">
                <a:tc>
                  <a:txBody>
                    <a:bodyPr/>
                    <a:lstStyle/>
                    <a:p>
                      <a:pPr marL="0" marR="0">
                        <a:lnSpc>
                          <a:spcPct val="115000"/>
                        </a:lnSpc>
                        <a:spcBef>
                          <a:spcPts val="200"/>
                        </a:spcBef>
                        <a:spcAft>
                          <a:spcPts val="200"/>
                        </a:spcAft>
                      </a:pPr>
                      <a:r>
                        <a:rPr lang="en-US" sz="2000">
                          <a:effectLst/>
                          <a:latin typeface="Times New Roman" panose="02020603050405020304" pitchFamily="18" charset="0"/>
                          <a:cs typeface="Times New Roman" panose="02020603050405020304" pitchFamily="18" charset="0"/>
                        </a:rPr>
                        <a:t>Results</a:t>
                      </a:r>
                      <a:endParaRPr lang="en-GB" sz="2000">
                        <a:solidFill>
                          <a:srgbClr val="333333"/>
                        </a:solidFill>
                        <a:effectLst/>
                        <a:latin typeface="Times New Roman" panose="02020603050405020304" pitchFamily="18" charset="0"/>
                        <a:ea typeface="MS Mincho"/>
                        <a:cs typeface="Times New Roman" panose="02020603050405020304" pitchFamily="18" charset="0"/>
                      </a:endParaRPr>
                    </a:p>
                  </a:txBody>
                  <a:tcPr marL="101600" marR="101600" marT="63500" marB="63500"/>
                </a:tc>
                <a:tc>
                  <a:txBody>
                    <a:bodyPr/>
                    <a:lstStyle/>
                    <a:p>
                      <a:pPr marL="0" marR="0">
                        <a:lnSpc>
                          <a:spcPct val="115000"/>
                        </a:lnSpc>
                        <a:spcBef>
                          <a:spcPts val="200"/>
                        </a:spcBef>
                        <a:spcAft>
                          <a:spcPts val="200"/>
                        </a:spcAft>
                      </a:pPr>
                      <a:r>
                        <a:rPr lang="en-US" sz="2000">
                          <a:effectLst/>
                          <a:latin typeface="Times New Roman" panose="02020603050405020304" pitchFamily="18" charset="0"/>
                          <a:cs typeface="Times New Roman" panose="02020603050405020304" pitchFamily="18" charset="0"/>
                        </a:rPr>
                        <a:t>The Data: Objective, neutral presentation of findings without interpretation.</a:t>
                      </a:r>
                      <a:endParaRPr lang="en-GB" sz="2000">
                        <a:solidFill>
                          <a:srgbClr val="333333"/>
                        </a:solidFill>
                        <a:effectLst/>
                        <a:latin typeface="Times New Roman" panose="02020603050405020304" pitchFamily="18" charset="0"/>
                        <a:ea typeface="MS Mincho"/>
                        <a:cs typeface="Times New Roman" panose="02020603050405020304" pitchFamily="18" charset="0"/>
                      </a:endParaRPr>
                    </a:p>
                  </a:txBody>
                  <a:tcPr marL="101600" marR="101600" marT="63500" marB="63500"/>
                </a:tc>
                <a:tc>
                  <a:txBody>
                    <a:bodyPr/>
                    <a:lstStyle/>
                    <a:p>
                      <a:pPr marL="0" marR="0">
                        <a:lnSpc>
                          <a:spcPct val="115000"/>
                        </a:lnSpc>
                        <a:spcBef>
                          <a:spcPts val="200"/>
                        </a:spcBef>
                        <a:spcAft>
                          <a:spcPts val="200"/>
                        </a:spcAft>
                      </a:pPr>
                      <a:r>
                        <a:rPr lang="en-US" sz="2000">
                          <a:effectLst/>
                          <a:latin typeface="Times New Roman" panose="02020603050405020304" pitchFamily="18" charset="0"/>
                          <a:cs typeface="Times New Roman" panose="02020603050405020304" pitchFamily="18" charset="0"/>
                        </a:rPr>
                        <a:t>Past Tense</a:t>
                      </a:r>
                      <a:br>
                        <a:rPr lang="en-US" sz="2000">
                          <a:effectLst/>
                          <a:latin typeface="Times New Roman" panose="02020603050405020304" pitchFamily="18" charset="0"/>
                          <a:cs typeface="Times New Roman" panose="02020603050405020304" pitchFamily="18" charset="0"/>
                        </a:rPr>
                      </a:br>
                      <a:r>
                        <a:rPr lang="en-US" sz="2000">
                          <a:effectLst/>
                          <a:latin typeface="Times New Roman" panose="02020603050405020304" pitchFamily="18" charset="0"/>
                          <a:cs typeface="Times New Roman" panose="02020603050405020304" pitchFamily="18" charset="0"/>
                        </a:rPr>
                        <a:t>(Objective reporting)</a:t>
                      </a:r>
                      <a:endParaRPr lang="en-GB" sz="2000">
                        <a:solidFill>
                          <a:srgbClr val="333333"/>
                        </a:solidFill>
                        <a:effectLst/>
                        <a:latin typeface="Times New Roman" panose="02020603050405020304" pitchFamily="18" charset="0"/>
                        <a:ea typeface="MS Mincho"/>
                        <a:cs typeface="Times New Roman" panose="02020603050405020304" pitchFamily="18" charset="0"/>
                      </a:endParaRPr>
                    </a:p>
                  </a:txBody>
                  <a:tcPr marL="101600" marR="101600" marT="63500" marB="63500"/>
                </a:tc>
                <a:tc>
                  <a:txBody>
                    <a:bodyPr/>
                    <a:lstStyle/>
                    <a:p>
                      <a:pPr marL="0" marR="0">
                        <a:lnSpc>
                          <a:spcPct val="115000"/>
                        </a:lnSpc>
                        <a:spcBef>
                          <a:spcPts val="200"/>
                        </a:spcBef>
                        <a:spcAft>
                          <a:spcPts val="200"/>
                        </a:spcAft>
                      </a:pPr>
                      <a:r>
                        <a:rPr lang="en-US" sz="2000" dirty="0">
                          <a:effectLst/>
                          <a:latin typeface="Times New Roman" panose="02020603050405020304" pitchFamily="18" charset="0"/>
                          <a:cs typeface="Times New Roman" panose="02020603050405020304" pitchFamily="18" charset="0"/>
                        </a:rPr>
                        <a:t>What exactly did you find?</a:t>
                      </a:r>
                      <a:endParaRPr lang="en-GB" sz="2000" dirty="0">
                        <a:solidFill>
                          <a:srgbClr val="333333"/>
                        </a:solidFill>
                        <a:effectLst/>
                        <a:latin typeface="Times New Roman" panose="02020603050405020304" pitchFamily="18" charset="0"/>
                        <a:ea typeface="MS Mincho"/>
                        <a:cs typeface="Times New Roman" panose="02020603050405020304" pitchFamily="18" charset="0"/>
                      </a:endParaRPr>
                    </a:p>
                  </a:txBody>
                  <a:tcPr marL="101600" marR="101600" marT="63500" marB="63500"/>
                </a:tc>
              </a:tr>
              <a:tr h="1497495">
                <a:tc>
                  <a:txBody>
                    <a:bodyPr/>
                    <a:lstStyle/>
                    <a:p>
                      <a:pPr marL="0" marR="0">
                        <a:lnSpc>
                          <a:spcPct val="115000"/>
                        </a:lnSpc>
                        <a:spcBef>
                          <a:spcPts val="200"/>
                        </a:spcBef>
                        <a:spcAft>
                          <a:spcPts val="200"/>
                        </a:spcAft>
                      </a:pPr>
                      <a:r>
                        <a:rPr lang="en-US" sz="2000">
                          <a:effectLst/>
                          <a:latin typeface="Times New Roman" panose="02020603050405020304" pitchFamily="18" charset="0"/>
                          <a:cs typeface="Times New Roman" panose="02020603050405020304" pitchFamily="18" charset="0"/>
                        </a:rPr>
                        <a:t>Discussion</a:t>
                      </a:r>
                      <a:endParaRPr lang="en-GB" sz="2000">
                        <a:solidFill>
                          <a:srgbClr val="333333"/>
                        </a:solidFill>
                        <a:effectLst/>
                        <a:latin typeface="Times New Roman" panose="02020603050405020304" pitchFamily="18" charset="0"/>
                        <a:ea typeface="MS Mincho"/>
                        <a:cs typeface="Times New Roman" panose="02020603050405020304" pitchFamily="18" charset="0"/>
                      </a:endParaRPr>
                    </a:p>
                  </a:txBody>
                  <a:tcPr marL="101600" marR="101600" marT="63500" marB="63500"/>
                </a:tc>
                <a:tc>
                  <a:txBody>
                    <a:bodyPr/>
                    <a:lstStyle/>
                    <a:p>
                      <a:pPr marL="0" marR="0">
                        <a:lnSpc>
                          <a:spcPct val="115000"/>
                        </a:lnSpc>
                        <a:spcBef>
                          <a:spcPts val="200"/>
                        </a:spcBef>
                        <a:spcAft>
                          <a:spcPts val="200"/>
                        </a:spcAft>
                      </a:pPr>
                      <a:r>
                        <a:rPr lang="en-US" sz="2000" dirty="0">
                          <a:effectLst/>
                          <a:latin typeface="Times New Roman" panose="02020603050405020304" pitchFamily="18" charset="0"/>
                          <a:cs typeface="Times New Roman" panose="02020603050405020304" pitchFamily="18" charset="0"/>
                        </a:rPr>
                        <a:t>The Inverted Funnel: Interprets findings and scales back out to broad impact.</a:t>
                      </a:r>
                      <a:endParaRPr lang="en-GB" sz="2000" dirty="0">
                        <a:solidFill>
                          <a:srgbClr val="333333"/>
                        </a:solidFill>
                        <a:effectLst/>
                        <a:latin typeface="Times New Roman" panose="02020603050405020304" pitchFamily="18" charset="0"/>
                        <a:ea typeface="MS Mincho"/>
                        <a:cs typeface="Times New Roman" panose="02020603050405020304" pitchFamily="18" charset="0"/>
                      </a:endParaRPr>
                    </a:p>
                  </a:txBody>
                  <a:tcPr marL="101600" marR="101600" marT="63500" marB="63500"/>
                </a:tc>
                <a:tc>
                  <a:txBody>
                    <a:bodyPr/>
                    <a:lstStyle/>
                    <a:p>
                      <a:pPr marL="0" marR="0">
                        <a:lnSpc>
                          <a:spcPct val="115000"/>
                        </a:lnSpc>
                        <a:spcBef>
                          <a:spcPts val="200"/>
                        </a:spcBef>
                        <a:spcAft>
                          <a:spcPts val="200"/>
                        </a:spcAft>
                      </a:pPr>
                      <a:r>
                        <a:rPr lang="en-US" sz="2000">
                          <a:effectLst/>
                          <a:latin typeface="Times New Roman" panose="02020603050405020304" pitchFamily="18" charset="0"/>
                          <a:cs typeface="Times New Roman" panose="02020603050405020304" pitchFamily="18" charset="0"/>
                        </a:rPr>
                        <a:t>Present Tense (your findings)</a:t>
                      </a:r>
                      <a:br>
                        <a:rPr lang="en-US" sz="2000">
                          <a:effectLst/>
                          <a:latin typeface="Times New Roman" panose="02020603050405020304" pitchFamily="18" charset="0"/>
                          <a:cs typeface="Times New Roman" panose="02020603050405020304" pitchFamily="18" charset="0"/>
                        </a:rPr>
                      </a:br>
                      <a:r>
                        <a:rPr lang="en-US" sz="2000">
                          <a:effectLst/>
                          <a:latin typeface="Times New Roman" panose="02020603050405020304" pitchFamily="18" charset="0"/>
                          <a:cs typeface="Times New Roman" panose="02020603050405020304" pitchFamily="18" charset="0"/>
                        </a:rPr>
                        <a:t>Future Tense (implications)</a:t>
                      </a:r>
                      <a:endParaRPr lang="en-GB" sz="2000">
                        <a:solidFill>
                          <a:srgbClr val="333333"/>
                        </a:solidFill>
                        <a:effectLst/>
                        <a:latin typeface="Times New Roman" panose="02020603050405020304" pitchFamily="18" charset="0"/>
                        <a:ea typeface="MS Mincho"/>
                        <a:cs typeface="Times New Roman" panose="02020603050405020304" pitchFamily="18" charset="0"/>
                      </a:endParaRPr>
                    </a:p>
                  </a:txBody>
                  <a:tcPr marL="101600" marR="101600" marT="63500" marB="63500"/>
                </a:tc>
                <a:tc>
                  <a:txBody>
                    <a:bodyPr/>
                    <a:lstStyle/>
                    <a:p>
                      <a:pPr marL="0" marR="0">
                        <a:lnSpc>
                          <a:spcPct val="115000"/>
                        </a:lnSpc>
                        <a:spcBef>
                          <a:spcPts val="200"/>
                        </a:spcBef>
                        <a:spcAft>
                          <a:spcPts val="200"/>
                        </a:spcAft>
                      </a:pPr>
                      <a:r>
                        <a:rPr lang="en-US" sz="2000" dirty="0">
                          <a:effectLst/>
                          <a:latin typeface="Times New Roman" panose="02020603050405020304" pitchFamily="18" charset="0"/>
                          <a:cs typeface="Times New Roman" panose="02020603050405020304" pitchFamily="18" charset="0"/>
                        </a:rPr>
                        <a:t>So what? Why does it matter?</a:t>
                      </a:r>
                      <a:endParaRPr lang="en-GB" sz="2000" dirty="0">
                        <a:solidFill>
                          <a:srgbClr val="333333"/>
                        </a:solidFill>
                        <a:effectLst/>
                        <a:latin typeface="Times New Roman" panose="02020603050405020304" pitchFamily="18" charset="0"/>
                        <a:ea typeface="MS Mincho"/>
                        <a:cs typeface="Times New Roman" panose="02020603050405020304" pitchFamily="18" charset="0"/>
                      </a:endParaRPr>
                    </a:p>
                  </a:txBody>
                  <a:tcPr marL="101600" marR="101600" marT="63500" marB="63500"/>
                </a:tc>
              </a:tr>
            </a:tbl>
          </a:graphicData>
        </a:graphic>
      </p:graphicFrame>
    </p:spTree>
    <p:extLst>
      <p:ext uri="{BB962C8B-B14F-4D97-AF65-F5344CB8AC3E}">
        <p14:creationId xmlns:p14="http://schemas.microsoft.com/office/powerpoint/2010/main" val="90607244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pPr marL="0" indent="0">
              <a:buNone/>
            </a:pPr>
            <a:r>
              <a:rPr lang="en-GB" b="1" dirty="0" smtClean="0"/>
              <a:t>Discussion Points</a:t>
            </a:r>
            <a:endParaRPr lang="en-GB" dirty="0"/>
          </a:p>
          <a:p>
            <a:pPr lvl="0">
              <a:lnSpc>
                <a:spcPct val="200000"/>
              </a:lnSpc>
            </a:pPr>
            <a:r>
              <a:rPr lang="en-GB" sz="2400" dirty="0">
                <a:latin typeface="Times New Roman" panose="02020603050405020304" pitchFamily="18" charset="0"/>
                <a:cs typeface="Times New Roman" panose="02020603050405020304" pitchFamily="18" charset="0"/>
              </a:rPr>
              <a:t>What sections of the manuscript do you find most challenging to draft?</a:t>
            </a:r>
          </a:p>
          <a:p>
            <a:pPr lvl="0">
              <a:lnSpc>
                <a:spcPct val="200000"/>
              </a:lnSpc>
            </a:pPr>
            <a:r>
              <a:rPr lang="en-GB" sz="2400" dirty="0">
                <a:latin typeface="Times New Roman" panose="02020603050405020304" pitchFamily="18" charset="0"/>
                <a:cs typeface="Times New Roman" panose="02020603050405020304" pitchFamily="18" charset="0"/>
              </a:rPr>
              <a:t>Are there specific writing habits you want to improve during this workshop?</a:t>
            </a:r>
          </a:p>
          <a:p>
            <a:pPr marL="0" indent="0">
              <a:buNone/>
            </a:pPr>
            <a:endParaRPr lang="en-GB" dirty="0"/>
          </a:p>
        </p:txBody>
      </p:sp>
    </p:spTree>
    <p:extLst>
      <p:ext uri="{BB962C8B-B14F-4D97-AF65-F5344CB8AC3E}">
        <p14:creationId xmlns:p14="http://schemas.microsoft.com/office/powerpoint/2010/main" val="14991166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What is scientific writing?</a:t>
            </a:r>
            <a:endParaRPr lang="en-GB"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algn="just">
              <a:lnSpc>
                <a:spcPct val="150000"/>
              </a:lnSpc>
            </a:pPr>
            <a:r>
              <a:rPr lang="en-US" sz="2600" dirty="0" smtClean="0">
                <a:latin typeface="Times New Roman" panose="02020603050405020304" pitchFamily="18" charset="0"/>
                <a:ea typeface="Cambria" panose="02040503050406030204" pitchFamily="18" charset="0"/>
                <a:cs typeface="Times New Roman" panose="02020603050405020304" pitchFamily="18" charset="0"/>
              </a:rPr>
              <a:t>Scientific writing is a specialized, formal mode of technical communication that uses precise, unambiguous language and a standardized structure (e.g., IMRaD) to report original research, review existing knowledge, or propose a hypothesis. </a:t>
            </a:r>
          </a:p>
        </p:txBody>
      </p:sp>
    </p:spTree>
    <p:extLst>
      <p:ext uri="{BB962C8B-B14F-4D97-AF65-F5344CB8AC3E}">
        <p14:creationId xmlns:p14="http://schemas.microsoft.com/office/powerpoint/2010/main" val="9057323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pic>
        <p:nvPicPr>
          <p:cNvPr id="103" name="Google Shape;103;p14" descr="image.png"/>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04" name="Google Shape;104;p14"/>
          <p:cNvSpPr txBox="1"/>
          <p:nvPr/>
        </p:nvSpPr>
        <p:spPr>
          <a:xfrm>
            <a:off x="571500" y="571502"/>
            <a:ext cx="11601451" cy="507831"/>
          </a:xfrm>
          <a:prstGeom prst="rect">
            <a:avLst/>
          </a:prstGeom>
          <a:noFill/>
          <a:ln>
            <a:noFill/>
          </a:ln>
        </p:spPr>
        <p:txBody>
          <a:bodyPr spcFirstLastPara="1" wrap="square" lIns="0" tIns="0" rIns="0" bIns="0" anchor="t" anchorCtr="0">
            <a:spAutoFit/>
          </a:bodyPr>
          <a:lstStyle/>
          <a:p>
            <a:pPr marL="0" marR="0" lvl="0" indent="0" algn="l" rtl="0">
              <a:spcBef>
                <a:spcPts val="0"/>
              </a:spcBef>
              <a:spcAft>
                <a:spcPts val="0"/>
              </a:spcAft>
              <a:buNone/>
            </a:pPr>
            <a:r>
              <a:rPr lang="en-US" sz="3300" b="1" i="0" u="none" strike="noStrike" cap="none" dirty="0">
                <a:latin typeface="Poppins"/>
                <a:ea typeface="Poppins"/>
                <a:cs typeface="Poppins"/>
                <a:sym typeface="Poppins"/>
              </a:rPr>
              <a:t>What is Scientific Writing?</a:t>
            </a:r>
            <a:endParaRPr dirty="0"/>
          </a:p>
        </p:txBody>
      </p:sp>
      <p:sp>
        <p:nvSpPr>
          <p:cNvPr id="105" name="Google Shape;105;p14"/>
          <p:cNvSpPr txBox="1"/>
          <p:nvPr/>
        </p:nvSpPr>
        <p:spPr>
          <a:xfrm>
            <a:off x="571500" y="1543052"/>
            <a:ext cx="11049000" cy="307777"/>
          </a:xfrm>
          <a:prstGeom prst="rect">
            <a:avLst/>
          </a:prstGeom>
          <a:noFill/>
          <a:ln>
            <a:noFill/>
          </a:ln>
        </p:spPr>
        <p:txBody>
          <a:bodyPr spcFirstLastPara="1" wrap="square" lIns="0" tIns="0" rIns="0" bIns="0" anchor="t" anchorCtr="0">
            <a:spAutoFit/>
          </a:bodyPr>
          <a:lstStyle/>
          <a:p>
            <a:pPr marL="0" marR="0" lvl="0" indent="0" algn="l" rtl="0">
              <a:spcBef>
                <a:spcPts val="0"/>
              </a:spcBef>
              <a:spcAft>
                <a:spcPts val="0"/>
              </a:spcAft>
              <a:buNone/>
            </a:pPr>
            <a:r>
              <a:rPr lang="en-US" sz="2000" b="0" i="0" u="none" strike="noStrike" cap="none" dirty="0">
                <a:latin typeface="Times New Roman" panose="02020603050405020304" pitchFamily="18" charset="0"/>
                <a:ea typeface="Lato"/>
                <a:cs typeface="Times New Roman" panose="02020603050405020304" pitchFamily="18" charset="0"/>
                <a:sym typeface="Lato"/>
              </a:rPr>
              <a:t>Defining the specialized, formal mode of technical communication</a:t>
            </a:r>
            <a:r>
              <a:rPr lang="en-US" sz="1650" b="0" i="0" u="none" strike="noStrike" cap="none" dirty="0">
                <a:solidFill>
                  <a:srgbClr val="475569"/>
                </a:solidFill>
                <a:latin typeface="Lato"/>
                <a:ea typeface="Lato"/>
                <a:cs typeface="Lato"/>
                <a:sym typeface="Lato"/>
              </a:rPr>
              <a:t>.</a:t>
            </a:r>
            <a:endParaRPr dirty="0"/>
          </a:p>
        </p:txBody>
      </p:sp>
      <p:sp>
        <p:nvSpPr>
          <p:cNvPr id="108" name="Google Shape;108;p14"/>
          <p:cNvSpPr txBox="1"/>
          <p:nvPr/>
        </p:nvSpPr>
        <p:spPr>
          <a:xfrm>
            <a:off x="1180506" y="2171072"/>
            <a:ext cx="10097095" cy="923330"/>
          </a:xfrm>
          <a:prstGeom prst="rect">
            <a:avLst/>
          </a:prstGeom>
          <a:noFill/>
          <a:ln>
            <a:noFill/>
          </a:ln>
        </p:spPr>
        <p:txBody>
          <a:bodyPr spcFirstLastPara="1" wrap="square" lIns="0" tIns="0" rIns="0" bIns="0" anchor="t" anchorCtr="0">
            <a:spAutoFit/>
          </a:bodyPr>
          <a:lstStyle/>
          <a:p>
            <a:pPr marL="342900" marR="0" lvl="0" indent="-342900" algn="l" rtl="0">
              <a:lnSpc>
                <a:spcPct val="150000"/>
              </a:lnSpc>
              <a:spcBef>
                <a:spcPts val="0"/>
              </a:spcBef>
              <a:spcAft>
                <a:spcPts val="0"/>
              </a:spcAft>
              <a:buFont typeface="Arial" panose="020B0604020202020204" pitchFamily="34" charset="0"/>
              <a:buChar char="•"/>
            </a:pPr>
            <a:r>
              <a:rPr lang="en-US" sz="2000" b="0" i="0" u="none" strike="noStrike" cap="none" dirty="0">
                <a:latin typeface="Times New Roman" panose="02020603050405020304" pitchFamily="18" charset="0"/>
                <a:ea typeface="Lato"/>
                <a:cs typeface="Times New Roman" panose="02020603050405020304" pitchFamily="18" charset="0"/>
                <a:sym typeface="Lato"/>
              </a:rPr>
              <a:t>A formal method designed specifically for conveying technical information to professional audiences.</a:t>
            </a:r>
            <a:endParaRPr sz="2000" dirty="0">
              <a:latin typeface="Times New Roman" panose="02020603050405020304" pitchFamily="18" charset="0"/>
              <a:cs typeface="Times New Roman" panose="02020603050405020304" pitchFamily="18" charset="0"/>
            </a:endParaRPr>
          </a:p>
        </p:txBody>
      </p:sp>
      <p:sp>
        <p:nvSpPr>
          <p:cNvPr id="111" name="Google Shape;111;p14"/>
          <p:cNvSpPr txBox="1"/>
          <p:nvPr/>
        </p:nvSpPr>
        <p:spPr>
          <a:xfrm>
            <a:off x="1190623" y="3255875"/>
            <a:ext cx="10429876" cy="461665"/>
          </a:xfrm>
          <a:prstGeom prst="rect">
            <a:avLst/>
          </a:prstGeom>
          <a:noFill/>
          <a:ln>
            <a:noFill/>
          </a:ln>
        </p:spPr>
        <p:txBody>
          <a:bodyPr spcFirstLastPara="1" wrap="square" lIns="0" tIns="0" rIns="0" bIns="0" anchor="t" anchorCtr="0">
            <a:spAutoFit/>
          </a:bodyPr>
          <a:lstStyle/>
          <a:p>
            <a:pPr marL="342900" marR="0" lvl="0" indent="-342900" algn="l" rtl="0">
              <a:lnSpc>
                <a:spcPct val="150000"/>
              </a:lnSpc>
              <a:spcBef>
                <a:spcPts val="0"/>
              </a:spcBef>
              <a:spcAft>
                <a:spcPts val="0"/>
              </a:spcAft>
              <a:buFont typeface="Arial" panose="020B0604020202020204" pitchFamily="34" charset="0"/>
              <a:buChar char="•"/>
            </a:pPr>
            <a:r>
              <a:rPr lang="en-US" sz="2000" b="0" i="0" u="none" strike="noStrike" cap="none" dirty="0">
                <a:latin typeface="Times New Roman" panose="02020603050405020304" pitchFamily="18" charset="0"/>
                <a:ea typeface="Lato"/>
                <a:cs typeface="Times New Roman" panose="02020603050405020304" pitchFamily="18" charset="0"/>
                <a:sym typeface="Lato"/>
              </a:rPr>
              <a:t>Utilizes precise, unambiguous language to minimize misinterpretation and ensure accuracy</a:t>
            </a:r>
            <a:r>
              <a:rPr lang="en-US" sz="2000" b="0" i="0" u="none" strike="noStrike" cap="none" dirty="0">
                <a:latin typeface="Lato"/>
                <a:ea typeface="Lato"/>
                <a:cs typeface="Lato"/>
                <a:sym typeface="Lato"/>
              </a:rPr>
              <a:t>.</a:t>
            </a:r>
            <a:endParaRPr sz="2000" dirty="0"/>
          </a:p>
        </p:txBody>
      </p:sp>
      <p:sp>
        <p:nvSpPr>
          <p:cNvPr id="114" name="Google Shape;114;p14"/>
          <p:cNvSpPr txBox="1"/>
          <p:nvPr/>
        </p:nvSpPr>
        <p:spPr>
          <a:xfrm>
            <a:off x="1234165" y="4306669"/>
            <a:ext cx="9840235" cy="923330"/>
          </a:xfrm>
          <a:prstGeom prst="rect">
            <a:avLst/>
          </a:prstGeom>
          <a:noFill/>
          <a:ln>
            <a:noFill/>
          </a:ln>
        </p:spPr>
        <p:txBody>
          <a:bodyPr spcFirstLastPara="1" wrap="square" lIns="0" tIns="0" rIns="0" bIns="0" anchor="t" anchorCtr="0">
            <a:spAutoFit/>
          </a:bodyPr>
          <a:lstStyle/>
          <a:p>
            <a:pPr marL="342900" marR="0" lvl="0" indent="-342900" algn="l" rtl="0">
              <a:lnSpc>
                <a:spcPct val="150000"/>
              </a:lnSpc>
              <a:spcBef>
                <a:spcPts val="0"/>
              </a:spcBef>
              <a:spcAft>
                <a:spcPts val="0"/>
              </a:spcAft>
              <a:buFont typeface="Arial" panose="020B0604020202020204" pitchFamily="34" charset="0"/>
              <a:buChar char="•"/>
            </a:pPr>
            <a:r>
              <a:rPr lang="en-US" sz="2000" b="0" i="0" u="none" strike="noStrike" cap="none" dirty="0">
                <a:latin typeface="Times New Roman" panose="02020603050405020304" pitchFamily="18" charset="0"/>
                <a:ea typeface="Lato"/>
                <a:cs typeface="Times New Roman" panose="02020603050405020304" pitchFamily="18" charset="0"/>
                <a:sym typeface="Lato"/>
              </a:rPr>
              <a:t>Adheres to conventions like IMRaD (Introduction, Methods, Results, and Discussion) to maintain consistency.</a:t>
            </a:r>
            <a:endParaRPr sz="2000" dirty="0">
              <a:latin typeface="Times New Roman" panose="02020603050405020304" pitchFamily="18" charset="0"/>
              <a:cs typeface="Times New Roman" panose="02020603050405020304" pitchFamily="18" charset="0"/>
            </a:endParaRPr>
          </a:p>
        </p:txBody>
      </p:sp>
      <p:sp>
        <p:nvSpPr>
          <p:cNvPr id="117" name="Google Shape;117;p14"/>
          <p:cNvSpPr txBox="1"/>
          <p:nvPr/>
        </p:nvSpPr>
        <p:spPr>
          <a:xfrm>
            <a:off x="1205138" y="5691664"/>
            <a:ext cx="9814991" cy="923330"/>
          </a:xfrm>
          <a:prstGeom prst="rect">
            <a:avLst/>
          </a:prstGeom>
          <a:noFill/>
          <a:ln>
            <a:noFill/>
          </a:ln>
        </p:spPr>
        <p:txBody>
          <a:bodyPr spcFirstLastPara="1" wrap="square" lIns="0" tIns="0" rIns="0" bIns="0" anchor="t" anchorCtr="0">
            <a:spAutoFit/>
          </a:bodyPr>
          <a:lstStyle/>
          <a:p>
            <a:pPr marL="342900" marR="0" lvl="0" indent="-342900" algn="l" rtl="0">
              <a:lnSpc>
                <a:spcPct val="150000"/>
              </a:lnSpc>
              <a:spcBef>
                <a:spcPts val="0"/>
              </a:spcBef>
              <a:spcAft>
                <a:spcPts val="0"/>
              </a:spcAft>
              <a:buFont typeface="Arial" panose="020B0604020202020204" pitchFamily="34" charset="0"/>
              <a:buChar char="•"/>
            </a:pPr>
            <a:r>
              <a:rPr lang="en-US" sz="2000" b="0" i="0" u="none" strike="noStrike" cap="none" dirty="0">
                <a:latin typeface="Times New Roman" panose="02020603050405020304" pitchFamily="18" charset="0"/>
                <a:ea typeface="Lato"/>
                <a:cs typeface="Times New Roman" panose="02020603050405020304" pitchFamily="18" charset="0"/>
                <a:sym typeface="Lato"/>
              </a:rPr>
              <a:t>Used to report original research, review existing knowledge, or propose new scientific hypotheses.</a:t>
            </a:r>
            <a:endParaRP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886402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The Importance of Scientific </a:t>
            </a:r>
            <a:r>
              <a:rPr lang="en-GB" b="1" dirty="0" smtClean="0"/>
              <a:t>Writing</a:t>
            </a:r>
            <a:endParaRPr lang="en-GB" dirty="0"/>
          </a:p>
        </p:txBody>
      </p:sp>
      <p:sp>
        <p:nvSpPr>
          <p:cNvPr id="3" name="Content Placeholder 2"/>
          <p:cNvSpPr>
            <a:spLocks noGrp="1"/>
          </p:cNvSpPr>
          <p:nvPr>
            <p:ph idx="1"/>
          </p:nvPr>
        </p:nvSpPr>
        <p:spPr>
          <a:xfrm>
            <a:off x="609600" y="1447800"/>
            <a:ext cx="10972800" cy="4678363"/>
          </a:xfrm>
        </p:spPr>
        <p:txBody>
          <a:bodyPr>
            <a:normAutofit fontScale="77500" lnSpcReduction="20000"/>
          </a:bodyPr>
          <a:lstStyle/>
          <a:p>
            <a:pPr marL="0" indent="0">
              <a:lnSpc>
                <a:spcPct val="160000"/>
              </a:lnSpc>
              <a:buNone/>
            </a:pPr>
            <a:r>
              <a:rPr lang="en-GB" sz="3000" dirty="0" smtClean="0">
                <a:latin typeface="Times New Roman" panose="02020603050405020304" pitchFamily="18" charset="0"/>
                <a:cs typeface="Times New Roman" panose="02020603050405020304" pitchFamily="18" charset="0"/>
              </a:rPr>
              <a:t>Science </a:t>
            </a:r>
            <a:r>
              <a:rPr lang="en-GB" sz="3000" dirty="0">
                <a:latin typeface="Times New Roman" panose="02020603050405020304" pitchFamily="18" charset="0"/>
                <a:cs typeface="Times New Roman" panose="02020603050405020304" pitchFamily="18" charset="0"/>
              </a:rPr>
              <a:t>is not complete until it is published and understood.</a:t>
            </a:r>
          </a:p>
          <a:p>
            <a:pPr lvl="0">
              <a:lnSpc>
                <a:spcPct val="160000"/>
              </a:lnSpc>
            </a:pPr>
            <a:r>
              <a:rPr lang="en-GB" sz="2600" b="1" dirty="0">
                <a:latin typeface="Times New Roman" panose="02020603050405020304" pitchFamily="18" charset="0"/>
                <a:cs typeface="Times New Roman" panose="02020603050405020304" pitchFamily="18" charset="0"/>
              </a:rPr>
              <a:t>Advancing Knowledge:</a:t>
            </a:r>
            <a:r>
              <a:rPr lang="en-GB" sz="2600" dirty="0">
                <a:latin typeface="Times New Roman" panose="02020603050405020304" pitchFamily="18" charset="0"/>
                <a:cs typeface="Times New Roman" panose="02020603050405020304" pitchFamily="18" charset="0"/>
              </a:rPr>
              <a:t> Drives broader scientific progress by allowing peers to build upon your findings.</a:t>
            </a:r>
          </a:p>
          <a:p>
            <a:pPr lvl="0">
              <a:lnSpc>
                <a:spcPct val="160000"/>
              </a:lnSpc>
            </a:pPr>
            <a:r>
              <a:rPr lang="en-GB" sz="2600" b="1" dirty="0">
                <a:latin typeface="Times New Roman" panose="02020603050405020304" pitchFamily="18" charset="0"/>
                <a:cs typeface="Times New Roman" panose="02020603050405020304" pitchFamily="18" charset="0"/>
              </a:rPr>
              <a:t>Professional Reputation:</a:t>
            </a:r>
            <a:r>
              <a:rPr lang="en-GB" sz="2600" dirty="0">
                <a:latin typeface="Times New Roman" panose="02020603050405020304" pitchFamily="18" charset="0"/>
                <a:cs typeface="Times New Roman" panose="02020603050405020304" pitchFamily="18" charset="0"/>
              </a:rPr>
              <a:t> Serves as the primary currency for career advancement, funding, and institutional recognition.</a:t>
            </a:r>
          </a:p>
          <a:p>
            <a:pPr lvl="0">
              <a:lnSpc>
                <a:spcPct val="160000"/>
              </a:lnSpc>
            </a:pPr>
            <a:r>
              <a:rPr lang="en-GB" sz="2600" b="1" dirty="0">
                <a:latin typeface="Times New Roman" panose="02020603050405020304" pitchFamily="18" charset="0"/>
                <a:cs typeface="Times New Roman" panose="02020603050405020304" pitchFamily="18" charset="0"/>
              </a:rPr>
              <a:t>Public Trust &amp; Policy:</a:t>
            </a:r>
            <a:r>
              <a:rPr lang="en-GB" sz="2600" dirty="0">
                <a:latin typeface="Times New Roman" panose="02020603050405020304" pitchFamily="18" charset="0"/>
                <a:cs typeface="Times New Roman" panose="02020603050405020304" pitchFamily="18" charset="0"/>
              </a:rPr>
              <a:t> Ensures research is accessible, minimizing misinterpretation and informing evidence-based decisions.</a:t>
            </a:r>
          </a:p>
          <a:p>
            <a:pPr lvl="0">
              <a:lnSpc>
                <a:spcPct val="160000"/>
              </a:lnSpc>
            </a:pPr>
            <a:r>
              <a:rPr lang="en-GB" sz="2600" b="1" dirty="0">
                <a:latin typeface="Times New Roman" panose="02020603050405020304" pitchFamily="18" charset="0"/>
                <a:cs typeface="Times New Roman" panose="02020603050405020304" pitchFamily="18" charset="0"/>
              </a:rPr>
              <a:t>Reproducibility:</a:t>
            </a:r>
            <a:r>
              <a:rPr lang="en-GB" sz="2600" dirty="0">
                <a:latin typeface="Times New Roman" panose="02020603050405020304" pitchFamily="18" charset="0"/>
                <a:cs typeface="Times New Roman" panose="02020603050405020304" pitchFamily="18" charset="0"/>
              </a:rPr>
              <a:t> Clear writing allows other researchers to verify, replicate, and validate your work.</a:t>
            </a:r>
          </a:p>
          <a:p>
            <a:pPr marL="0" indent="0">
              <a:buNone/>
            </a:pPr>
            <a:endParaRPr lang="en-GB" dirty="0"/>
          </a:p>
        </p:txBody>
      </p:sp>
    </p:spTree>
    <p:extLst>
      <p:ext uri="{BB962C8B-B14F-4D97-AF65-F5344CB8AC3E}">
        <p14:creationId xmlns:p14="http://schemas.microsoft.com/office/powerpoint/2010/main" val="9234854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pic>
        <p:nvPicPr>
          <p:cNvPr id="84" name="Google Shape;84;p13" descr="image.png"/>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85" name="Google Shape;85;p13"/>
          <p:cNvSpPr txBox="1"/>
          <p:nvPr/>
        </p:nvSpPr>
        <p:spPr>
          <a:xfrm>
            <a:off x="571500" y="571502"/>
            <a:ext cx="11601451" cy="507831"/>
          </a:xfrm>
          <a:prstGeom prst="rect">
            <a:avLst/>
          </a:prstGeom>
          <a:noFill/>
          <a:ln>
            <a:noFill/>
          </a:ln>
        </p:spPr>
        <p:txBody>
          <a:bodyPr spcFirstLastPara="1" wrap="square" lIns="0" tIns="0" rIns="0" bIns="0" anchor="t" anchorCtr="0">
            <a:spAutoFit/>
          </a:bodyPr>
          <a:lstStyle/>
          <a:p>
            <a:pPr marL="0" marR="0" lvl="0" indent="0" algn="l" rtl="0">
              <a:spcBef>
                <a:spcPts val="0"/>
              </a:spcBef>
              <a:spcAft>
                <a:spcPts val="0"/>
              </a:spcAft>
              <a:buNone/>
            </a:pPr>
            <a:r>
              <a:rPr lang="en-US" sz="3300" b="1" i="0" u="none" strike="noStrike" cap="none">
                <a:solidFill>
                  <a:srgbClr val="1E293B"/>
                </a:solidFill>
                <a:latin typeface="Poppins"/>
                <a:ea typeface="Poppins"/>
                <a:cs typeface="Poppins"/>
                <a:sym typeface="Poppins"/>
              </a:rPr>
              <a:t>The Importance of Scientific Writing</a:t>
            </a:r>
            <a:endParaRPr/>
          </a:p>
        </p:txBody>
      </p:sp>
      <p:sp>
        <p:nvSpPr>
          <p:cNvPr id="86" name="Google Shape;86;p13"/>
          <p:cNvSpPr txBox="1"/>
          <p:nvPr/>
        </p:nvSpPr>
        <p:spPr>
          <a:xfrm>
            <a:off x="571500" y="1337216"/>
            <a:ext cx="11049000" cy="307777"/>
          </a:xfrm>
          <a:prstGeom prst="rect">
            <a:avLst/>
          </a:prstGeom>
          <a:noFill/>
          <a:ln>
            <a:noFill/>
          </a:ln>
        </p:spPr>
        <p:txBody>
          <a:bodyPr spcFirstLastPara="1" wrap="square" lIns="0" tIns="0" rIns="0" bIns="0" anchor="t" anchorCtr="0">
            <a:spAutoFit/>
          </a:bodyPr>
          <a:lstStyle/>
          <a:p>
            <a:pPr marL="0" marR="0" lvl="0" indent="0" algn="l" rtl="0">
              <a:spcBef>
                <a:spcPts val="0"/>
              </a:spcBef>
              <a:spcAft>
                <a:spcPts val="0"/>
              </a:spcAft>
              <a:buNone/>
            </a:pPr>
            <a:r>
              <a:rPr lang="en-US" sz="2000" b="0" i="0" u="none" strike="noStrike" cap="none" dirty="0">
                <a:latin typeface="Times New Roman" panose="02020603050405020304" pitchFamily="18" charset="0"/>
                <a:ea typeface="Lato"/>
                <a:cs typeface="Times New Roman" panose="02020603050405020304" pitchFamily="18" charset="0"/>
                <a:sym typeface="Lato"/>
              </a:rPr>
              <a:t>Why Excellent Writing Matters: Science is not complete until it is published and understood.</a:t>
            </a:r>
            <a:endParaRPr sz="2000" dirty="0">
              <a:latin typeface="Times New Roman" panose="02020603050405020304" pitchFamily="18" charset="0"/>
              <a:cs typeface="Times New Roman" panose="02020603050405020304" pitchFamily="18" charset="0"/>
            </a:endParaRPr>
          </a:p>
        </p:txBody>
      </p:sp>
      <p:sp>
        <p:nvSpPr>
          <p:cNvPr id="89" name="Google Shape;89;p13"/>
          <p:cNvSpPr txBox="1"/>
          <p:nvPr/>
        </p:nvSpPr>
        <p:spPr>
          <a:xfrm>
            <a:off x="1273173" y="2278262"/>
            <a:ext cx="10429875" cy="307777"/>
          </a:xfrm>
          <a:prstGeom prst="rect">
            <a:avLst/>
          </a:prstGeom>
          <a:noFill/>
          <a:ln>
            <a:noFill/>
          </a:ln>
        </p:spPr>
        <p:txBody>
          <a:bodyPr spcFirstLastPara="1" wrap="square" lIns="0" tIns="0" rIns="0" bIns="0" anchor="t" anchorCtr="0">
            <a:spAutoFit/>
          </a:bodyPr>
          <a:lstStyle/>
          <a:p>
            <a:pPr marL="285750" marR="0" lvl="0" indent="-285750" algn="l" rtl="0">
              <a:spcBef>
                <a:spcPts val="0"/>
              </a:spcBef>
              <a:spcAft>
                <a:spcPts val="0"/>
              </a:spcAft>
              <a:buFont typeface="Arial" panose="020B0604020202020204" pitchFamily="34" charset="0"/>
              <a:buChar char="•"/>
            </a:pPr>
            <a:r>
              <a:rPr lang="en-US" sz="2000" b="0" i="0" u="none" strike="noStrike" cap="none" dirty="0">
                <a:latin typeface="Times New Roman" panose="02020603050405020304" pitchFamily="18" charset="0"/>
                <a:ea typeface="Lato"/>
                <a:cs typeface="Times New Roman" panose="02020603050405020304" pitchFamily="18" charset="0"/>
                <a:sym typeface="Lato"/>
              </a:rPr>
              <a:t>Drives broader scientific progress by allowing peers to build upon your findings</a:t>
            </a:r>
            <a:r>
              <a:rPr lang="en-US" b="0" i="0" u="none" strike="noStrike" cap="none" dirty="0">
                <a:solidFill>
                  <a:srgbClr val="475569"/>
                </a:solidFill>
                <a:latin typeface="Times New Roman" panose="02020603050405020304" pitchFamily="18" charset="0"/>
                <a:ea typeface="Lato"/>
                <a:cs typeface="Times New Roman" panose="02020603050405020304" pitchFamily="18" charset="0"/>
                <a:sym typeface="Lato"/>
              </a:rPr>
              <a:t>.</a:t>
            </a:r>
            <a:endParaRPr sz="2400" dirty="0">
              <a:latin typeface="Times New Roman" panose="02020603050405020304" pitchFamily="18" charset="0"/>
              <a:cs typeface="Times New Roman" panose="02020603050405020304" pitchFamily="18" charset="0"/>
            </a:endParaRPr>
          </a:p>
        </p:txBody>
      </p:sp>
      <p:sp>
        <p:nvSpPr>
          <p:cNvPr id="92" name="Google Shape;92;p13"/>
          <p:cNvSpPr txBox="1"/>
          <p:nvPr/>
        </p:nvSpPr>
        <p:spPr>
          <a:xfrm>
            <a:off x="1190624" y="3471864"/>
            <a:ext cx="10798176" cy="307777"/>
          </a:xfrm>
          <a:prstGeom prst="rect">
            <a:avLst/>
          </a:prstGeom>
          <a:noFill/>
          <a:ln>
            <a:noFill/>
          </a:ln>
        </p:spPr>
        <p:txBody>
          <a:bodyPr spcFirstLastPara="1" wrap="square" lIns="0" tIns="0" rIns="0" bIns="0" anchor="t" anchorCtr="0">
            <a:spAutoFit/>
          </a:bodyPr>
          <a:lstStyle/>
          <a:p>
            <a:pPr marL="342900" marR="0" lvl="0" indent="-342900" algn="l" rtl="0">
              <a:spcBef>
                <a:spcPts val="0"/>
              </a:spcBef>
              <a:spcAft>
                <a:spcPts val="0"/>
              </a:spcAft>
              <a:buFont typeface="Arial" panose="020B0604020202020204" pitchFamily="34" charset="0"/>
              <a:buChar char="•"/>
            </a:pPr>
            <a:r>
              <a:rPr lang="en-US" sz="2000" b="0" i="0" u="none" strike="noStrike" cap="none" dirty="0">
                <a:latin typeface="Times New Roman" panose="02020603050405020304" pitchFamily="18" charset="0"/>
                <a:ea typeface="Lato"/>
                <a:cs typeface="Times New Roman" panose="02020603050405020304" pitchFamily="18" charset="0"/>
                <a:sym typeface="Lato"/>
              </a:rPr>
              <a:t>Serves as the primary currency for career advancement, funding, and institutional recognition</a:t>
            </a:r>
            <a:r>
              <a:rPr lang="en-US" sz="1500" b="0" i="0" u="none" strike="noStrike" cap="none" dirty="0">
                <a:solidFill>
                  <a:srgbClr val="475569"/>
                </a:solidFill>
                <a:latin typeface="Lato"/>
                <a:ea typeface="Lato"/>
                <a:cs typeface="Lato"/>
                <a:sym typeface="Lato"/>
              </a:rPr>
              <a:t>.</a:t>
            </a:r>
            <a:endParaRPr dirty="0"/>
          </a:p>
        </p:txBody>
      </p:sp>
      <p:sp>
        <p:nvSpPr>
          <p:cNvPr id="95" name="Google Shape;95;p13"/>
          <p:cNvSpPr txBox="1"/>
          <p:nvPr/>
        </p:nvSpPr>
        <p:spPr>
          <a:xfrm>
            <a:off x="1190625" y="4452938"/>
            <a:ext cx="10594975" cy="923330"/>
          </a:xfrm>
          <a:prstGeom prst="rect">
            <a:avLst/>
          </a:prstGeom>
          <a:noFill/>
          <a:ln>
            <a:noFill/>
          </a:ln>
        </p:spPr>
        <p:txBody>
          <a:bodyPr spcFirstLastPara="1" wrap="square" lIns="0" tIns="0" rIns="0" bIns="0" anchor="t" anchorCtr="0">
            <a:spAutoFit/>
          </a:bodyPr>
          <a:lstStyle/>
          <a:p>
            <a:pPr marL="342900" marR="0" lvl="0" indent="-342900" algn="l" rtl="0">
              <a:lnSpc>
                <a:spcPct val="150000"/>
              </a:lnSpc>
              <a:spcBef>
                <a:spcPts val="0"/>
              </a:spcBef>
              <a:spcAft>
                <a:spcPts val="0"/>
              </a:spcAft>
              <a:buFont typeface="Arial" panose="020B0604020202020204" pitchFamily="34" charset="0"/>
              <a:buChar char="•"/>
            </a:pPr>
            <a:r>
              <a:rPr lang="en-US" sz="2000" b="0" i="0" u="none" strike="noStrike" cap="none" dirty="0">
                <a:latin typeface="Times New Roman" panose="02020603050405020304" pitchFamily="18" charset="0"/>
                <a:ea typeface="Lato"/>
                <a:cs typeface="Times New Roman" panose="02020603050405020304" pitchFamily="18" charset="0"/>
                <a:sym typeface="Lato"/>
              </a:rPr>
              <a:t>Ensures research is accessible, minimizing misinterpretation and informing evidence-based decisions.</a:t>
            </a:r>
            <a:endParaRPr sz="2000" dirty="0">
              <a:latin typeface="Times New Roman" panose="02020603050405020304" pitchFamily="18" charset="0"/>
              <a:cs typeface="Times New Roman" panose="02020603050405020304" pitchFamily="18" charset="0"/>
            </a:endParaRPr>
          </a:p>
        </p:txBody>
      </p:sp>
      <p:sp>
        <p:nvSpPr>
          <p:cNvPr id="98" name="Google Shape;98;p13"/>
          <p:cNvSpPr txBox="1"/>
          <p:nvPr/>
        </p:nvSpPr>
        <p:spPr>
          <a:xfrm>
            <a:off x="1190626" y="5791200"/>
            <a:ext cx="10188575" cy="461665"/>
          </a:xfrm>
          <a:prstGeom prst="rect">
            <a:avLst/>
          </a:prstGeom>
          <a:noFill/>
          <a:ln>
            <a:noFill/>
          </a:ln>
        </p:spPr>
        <p:txBody>
          <a:bodyPr spcFirstLastPara="1" wrap="square" lIns="0" tIns="0" rIns="0" bIns="0" anchor="t" anchorCtr="0">
            <a:spAutoFit/>
          </a:bodyPr>
          <a:lstStyle/>
          <a:p>
            <a:pPr marL="342900" marR="0" lvl="0" indent="-342900" algn="l" rtl="0">
              <a:lnSpc>
                <a:spcPct val="150000"/>
              </a:lnSpc>
              <a:spcBef>
                <a:spcPts val="0"/>
              </a:spcBef>
              <a:spcAft>
                <a:spcPts val="0"/>
              </a:spcAft>
              <a:buFont typeface="Arial" panose="020B0604020202020204" pitchFamily="34" charset="0"/>
              <a:buChar char="•"/>
            </a:pPr>
            <a:r>
              <a:rPr lang="en-US" sz="2000" b="1" i="0" u="none" strike="noStrike" cap="none" dirty="0">
                <a:latin typeface="Times New Roman" panose="02020603050405020304" pitchFamily="18" charset="0"/>
                <a:ea typeface="Lato"/>
                <a:cs typeface="Times New Roman" panose="02020603050405020304" pitchFamily="18" charset="0"/>
                <a:sym typeface="Lato"/>
              </a:rPr>
              <a:t>Clear writing allows other researchers to verify, replicate, and validate your work.</a:t>
            </a:r>
            <a:endParaRPr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29683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GB" sz="3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marL="0" indent="0">
              <a:buNone/>
            </a:pPr>
            <a:endParaRPr lang="en-US" i="1" dirty="0">
              <a:solidFill>
                <a:schemeClr val="accent2"/>
              </a:solidFill>
            </a:endParaRPr>
          </a:p>
          <a:p>
            <a:pPr marL="0" indent="0" algn="ctr">
              <a:buNone/>
            </a:pPr>
            <a:r>
              <a:rPr lang="en-US" sz="2800" i="1" dirty="0" smtClean="0">
                <a:solidFill>
                  <a:schemeClr val="accent2"/>
                </a:solidFill>
                <a:latin typeface="Times New Roman" panose="02020603050405020304" pitchFamily="18" charset="0"/>
                <a:cs typeface="Times New Roman" panose="02020603050405020304" pitchFamily="18" charset="0"/>
              </a:rPr>
              <a:t>True </a:t>
            </a:r>
            <a:r>
              <a:rPr lang="en-US" sz="2800" i="1" dirty="0">
                <a:solidFill>
                  <a:schemeClr val="accent2"/>
                </a:solidFill>
                <a:latin typeface="Times New Roman" panose="02020603050405020304" pitchFamily="18" charset="0"/>
                <a:cs typeface="Times New Roman" panose="02020603050405020304" pitchFamily="18" charset="0"/>
              </a:rPr>
              <a:t>ease in writing comes from art, not </a:t>
            </a:r>
            <a:r>
              <a:rPr lang="en-US" sz="2800" i="1" dirty="0" smtClean="0">
                <a:solidFill>
                  <a:schemeClr val="accent2"/>
                </a:solidFill>
                <a:latin typeface="Times New Roman" panose="02020603050405020304" pitchFamily="18" charset="0"/>
                <a:cs typeface="Times New Roman" panose="02020603050405020304" pitchFamily="18" charset="0"/>
              </a:rPr>
              <a:t>chance, As </a:t>
            </a:r>
            <a:r>
              <a:rPr lang="en-US" sz="2800" i="1" dirty="0">
                <a:solidFill>
                  <a:schemeClr val="accent2"/>
                </a:solidFill>
                <a:latin typeface="Times New Roman" panose="02020603050405020304" pitchFamily="18" charset="0"/>
                <a:cs typeface="Times New Roman" panose="02020603050405020304" pitchFamily="18" charset="0"/>
              </a:rPr>
              <a:t>those who move easiest have learnt to dance.</a:t>
            </a:r>
          </a:p>
          <a:p>
            <a:pPr marL="0" indent="0" algn="ctr">
              <a:buNone/>
            </a:pPr>
            <a:r>
              <a:rPr lang="en-GB" sz="2800" dirty="0" smtClean="0">
                <a:solidFill>
                  <a:schemeClr val="accent2"/>
                </a:solidFill>
                <a:latin typeface="Times New Roman" panose="02020603050405020304" pitchFamily="18" charset="0"/>
                <a:cs typeface="Times New Roman" panose="02020603050405020304" pitchFamily="18" charset="0"/>
              </a:rPr>
              <a:t>                       </a:t>
            </a:r>
          </a:p>
          <a:p>
            <a:pPr marL="0" indent="0" algn="ctr">
              <a:buNone/>
            </a:pPr>
            <a:r>
              <a:rPr lang="en-GB" sz="2800" dirty="0"/>
              <a:t>Alexander Pope (1688–1744</a:t>
            </a:r>
            <a:r>
              <a:rPr lang="en-GB" sz="2800" dirty="0" smtClean="0"/>
              <a:t>)</a:t>
            </a:r>
            <a:endParaRPr lang="en-GB" sz="2800"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91789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latin typeface="Times New Roman" panose="02020603050405020304" pitchFamily="18" charset="0"/>
                <a:cs typeface="Times New Roman" panose="02020603050405020304" pitchFamily="18" charset="0"/>
              </a:rPr>
              <a:t>Why should we Publish?</a:t>
            </a:r>
            <a:r>
              <a:rPr lang="en-US" dirty="0"/>
              <a:t/>
            </a:r>
            <a:br>
              <a:rPr lang="en-US" dirty="0"/>
            </a:br>
            <a:endParaRPr lang="en-GB" dirty="0"/>
          </a:p>
        </p:txBody>
      </p:sp>
      <p:sp>
        <p:nvSpPr>
          <p:cNvPr id="3" name="Content Placeholder 2"/>
          <p:cNvSpPr>
            <a:spLocks noGrp="1"/>
          </p:cNvSpPr>
          <p:nvPr>
            <p:ph idx="1"/>
          </p:nvPr>
        </p:nvSpPr>
        <p:spPr/>
        <p:txBody>
          <a:bodyPr>
            <a:noAutofit/>
          </a:bodyPr>
          <a:lstStyle/>
          <a:p>
            <a:r>
              <a:rPr lang="en-US" sz="2400" dirty="0" smtClean="0">
                <a:latin typeface="Tahoma" panose="020B0604030504040204" pitchFamily="34" charset="0"/>
                <a:ea typeface="Tahoma" panose="020B0604030504040204" pitchFamily="34" charset="0"/>
                <a:cs typeface="Tahoma" panose="020B0604030504040204" pitchFamily="34" charset="0"/>
              </a:rPr>
              <a:t>It </a:t>
            </a:r>
            <a:r>
              <a:rPr lang="en-US" sz="2400" dirty="0">
                <a:latin typeface="Tahoma" panose="020B0604030504040204" pitchFamily="34" charset="0"/>
                <a:ea typeface="Tahoma" panose="020B0604030504040204" pitchFamily="34" charset="0"/>
                <a:cs typeface="Tahoma" panose="020B0604030504040204" pitchFamily="34" charset="0"/>
              </a:rPr>
              <a:t>is unethical to conduct a study and not report the findings</a:t>
            </a:r>
          </a:p>
          <a:p>
            <a:r>
              <a:rPr lang="en-US" sz="2400" dirty="0">
                <a:latin typeface="Tahoma" panose="020B0604030504040204" pitchFamily="34" charset="0"/>
                <a:ea typeface="Tahoma" panose="020B0604030504040204" pitchFamily="34" charset="0"/>
                <a:cs typeface="Tahoma" panose="020B0604030504040204" pitchFamily="34" charset="0"/>
              </a:rPr>
              <a:t>You have some results that are worth reporting</a:t>
            </a:r>
          </a:p>
          <a:p>
            <a:r>
              <a:rPr lang="en-US" sz="2400" dirty="0">
                <a:latin typeface="Tahoma" panose="020B0604030504040204" pitchFamily="34" charset="0"/>
                <a:ea typeface="Tahoma" panose="020B0604030504040204" pitchFamily="34" charset="0"/>
                <a:cs typeface="Tahoma" panose="020B0604030504040204" pitchFamily="34" charset="0"/>
              </a:rPr>
              <a:t>You want to progress scientific thought or improve health outcomes</a:t>
            </a:r>
          </a:p>
          <a:p>
            <a:r>
              <a:rPr lang="en-US" sz="2400" dirty="0">
                <a:latin typeface="Tahoma" panose="020B0604030504040204" pitchFamily="34" charset="0"/>
                <a:ea typeface="Tahoma" panose="020B0604030504040204" pitchFamily="34" charset="0"/>
                <a:cs typeface="Tahoma" panose="020B0604030504040204" pitchFamily="34" charset="0"/>
              </a:rPr>
              <a:t>You want to give credibility to your research team</a:t>
            </a:r>
          </a:p>
          <a:p>
            <a:r>
              <a:rPr lang="en-US" sz="2400" dirty="0">
                <a:latin typeface="Tahoma" panose="020B0604030504040204" pitchFamily="34" charset="0"/>
                <a:ea typeface="Tahoma" panose="020B0604030504040204" pitchFamily="34" charset="0"/>
                <a:cs typeface="Tahoma" panose="020B0604030504040204" pitchFamily="34" charset="0"/>
              </a:rPr>
              <a:t>You want your work to reach a broad audience</a:t>
            </a:r>
          </a:p>
          <a:p>
            <a:r>
              <a:rPr lang="en-US" sz="2400" dirty="0">
                <a:latin typeface="Tahoma" panose="020B0604030504040204" pitchFamily="34" charset="0"/>
                <a:ea typeface="Tahoma" panose="020B0604030504040204" pitchFamily="34" charset="0"/>
                <a:cs typeface="Tahoma" panose="020B0604030504040204" pitchFamily="34" charset="0"/>
              </a:rPr>
              <a:t>Your track record will improve</a:t>
            </a:r>
          </a:p>
          <a:p>
            <a:r>
              <a:rPr lang="en-US" sz="2400" dirty="0">
                <a:latin typeface="Tahoma" panose="020B0604030504040204" pitchFamily="34" charset="0"/>
                <a:ea typeface="Tahoma" panose="020B0604030504040204" pitchFamily="34" charset="0"/>
                <a:cs typeface="Tahoma" panose="020B0604030504040204" pitchFamily="34" charset="0"/>
              </a:rPr>
              <a:t>You will add credibility to your reputation</a:t>
            </a:r>
          </a:p>
          <a:p>
            <a:r>
              <a:rPr lang="en-US" sz="2400" dirty="0">
                <a:latin typeface="Tahoma" panose="020B0604030504040204" pitchFamily="34" charset="0"/>
                <a:ea typeface="Tahoma" panose="020B0604030504040204" pitchFamily="34" charset="0"/>
                <a:cs typeface="Tahoma" panose="020B0604030504040204" pitchFamily="34" charset="0"/>
              </a:rPr>
              <a:t>You will improve your chance of promotion</a:t>
            </a:r>
          </a:p>
          <a:p>
            <a:r>
              <a:rPr lang="en-US" sz="2400" dirty="0">
                <a:latin typeface="Tahoma" panose="020B0604030504040204" pitchFamily="34" charset="0"/>
                <a:ea typeface="Tahoma" panose="020B0604030504040204" pitchFamily="34" charset="0"/>
                <a:cs typeface="Tahoma" panose="020B0604030504040204" pitchFamily="34" charset="0"/>
              </a:rPr>
              <a:t>You are more likely to obtain research grants</a:t>
            </a:r>
            <a:endParaRPr lang="en-GB" sz="24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3232636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624</TotalTime>
  <Words>2646</Words>
  <Application>Microsoft Office PowerPoint</Application>
  <PresentationFormat>Custom</PresentationFormat>
  <Paragraphs>246</Paragraphs>
  <Slides>39</Slides>
  <Notes>2</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Office Theme</vt:lpstr>
      <vt:lpstr>SCIENTIFIC WRITING AND EFFECTIVE COMMUNICATION</vt:lpstr>
      <vt:lpstr> Training Objectives </vt:lpstr>
      <vt:lpstr>Scientific writing….</vt:lpstr>
      <vt:lpstr>What is scientific writing?</vt:lpstr>
      <vt:lpstr>PowerPoint Presentation</vt:lpstr>
      <vt:lpstr>The Importance of Scientific Writing</vt:lpstr>
      <vt:lpstr>PowerPoint Presentation</vt:lpstr>
      <vt:lpstr>PowerPoint Presentation</vt:lpstr>
      <vt:lpstr>Why should we Publish? </vt:lpstr>
      <vt:lpstr>PRINCIPLES OF SCIENTIFIC WRITING (CRAFT)</vt:lpstr>
      <vt:lpstr>Clarity and Conciseness: The Golden Rules </vt:lpstr>
      <vt:lpstr>Clarity and Conciseness….</vt:lpstr>
      <vt:lpstr>   Precision and Accuracy: (Defeating Ambiguity)  </vt:lpstr>
      <vt:lpstr>Precision and Accuracy…</vt:lpstr>
      <vt:lpstr>  Logic and Flow: The Narrative  </vt:lpstr>
      <vt:lpstr>Logic and Flow….</vt:lpstr>
      <vt:lpstr> Objectivity and Evidence-Based Claims: </vt:lpstr>
      <vt:lpstr>Objectivity….</vt:lpstr>
      <vt:lpstr> ETHICAL INTEGRITY: THE FOUNDATION </vt:lpstr>
      <vt:lpstr>ETHICAL INTEGRITY: DISCLOSURE &amp; CAUTIOUS CLAIMS</vt:lpstr>
      <vt:lpstr>EFFECTIVE SCIENTIFIC COMMUNICATION</vt:lpstr>
      <vt:lpstr>Writing vs. Communication</vt:lpstr>
      <vt:lpstr>Principle in scientific communication. </vt:lpstr>
      <vt:lpstr> Know Your Audience :The Cardinal Rule </vt:lpstr>
      <vt:lpstr>Audience Categories… </vt:lpstr>
      <vt:lpstr>Audience Categories…</vt:lpstr>
      <vt:lpstr> Define Your Core Message  </vt:lpstr>
      <vt:lpstr>Define Your Core Message…</vt:lpstr>
      <vt:lpstr>CHOOSE THE RIGHT MEDIUM &amp; FORMAT  </vt:lpstr>
      <vt:lpstr>NON-TECHNICAL TRANSLATION…</vt:lpstr>
      <vt:lpstr>LISTEN AND ENGAGE  </vt:lpstr>
      <vt:lpstr>  TECHNICAL WRITING VS. STRATEGIC COMMUNICATION  </vt:lpstr>
      <vt:lpstr>Anatomy of a research paper</vt:lpstr>
      <vt:lpstr>PowerPoint Presentation</vt:lpstr>
      <vt:lpstr>Structure of a scientific paper</vt:lpstr>
      <vt:lpstr> The Logic of IMRaD </vt:lpstr>
      <vt:lpstr>  Scientific Paper/Manuscript structure </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Mitiku Getu Moges</dc:creator>
  <cp:lastModifiedBy>melsew getnet tsegaw</cp:lastModifiedBy>
  <cp:revision>54</cp:revision>
  <dcterms:created xsi:type="dcterms:W3CDTF">2025-11-21T09:11:49Z</dcterms:created>
  <dcterms:modified xsi:type="dcterms:W3CDTF">2026-07-15T10:09:29Z</dcterms:modified>
</cp:coreProperties>
</file>