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2"/>
  </p:notesMasterIdLst>
  <p:sldIdLst>
    <p:sldId id="320" r:id="rId2"/>
    <p:sldId id="321" r:id="rId3"/>
    <p:sldId id="322" r:id="rId4"/>
    <p:sldId id="323" r:id="rId5"/>
    <p:sldId id="324" r:id="rId6"/>
    <p:sldId id="325" r:id="rId7"/>
    <p:sldId id="326" r:id="rId8"/>
    <p:sldId id="327" r:id="rId9"/>
    <p:sldId id="328" r:id="rId10"/>
    <p:sldId id="329" r:id="rId11"/>
    <p:sldId id="330" r:id="rId12"/>
    <p:sldId id="331" r:id="rId13"/>
    <p:sldId id="332" r:id="rId14"/>
    <p:sldId id="333" r:id="rId15"/>
    <p:sldId id="334" r:id="rId16"/>
    <p:sldId id="335" r:id="rId17"/>
    <p:sldId id="336" r:id="rId18"/>
    <p:sldId id="337" r:id="rId19"/>
    <p:sldId id="338" r:id="rId20"/>
    <p:sldId id="339" r:id="rId21"/>
    <p:sldId id="340" r:id="rId22"/>
    <p:sldId id="341" r:id="rId23"/>
    <p:sldId id="342" r:id="rId24"/>
    <p:sldId id="343" r:id="rId25"/>
    <p:sldId id="344" r:id="rId26"/>
    <p:sldId id="345" r:id="rId27"/>
    <p:sldId id="346" r:id="rId28"/>
    <p:sldId id="347" r:id="rId29"/>
    <p:sldId id="348" r:id="rId30"/>
    <p:sldId id="349" r:id="rId31"/>
    <p:sldId id="350" r:id="rId32"/>
    <p:sldId id="351" r:id="rId33"/>
    <p:sldId id="352" r:id="rId34"/>
    <p:sldId id="353" r:id="rId35"/>
    <p:sldId id="354" r:id="rId36"/>
    <p:sldId id="355" r:id="rId37"/>
    <p:sldId id="356" r:id="rId38"/>
    <p:sldId id="357" r:id="rId39"/>
    <p:sldId id="358" r:id="rId40"/>
    <p:sldId id="359" r:id="rId41"/>
    <p:sldId id="360" r:id="rId42"/>
    <p:sldId id="361" r:id="rId43"/>
    <p:sldId id="362" r:id="rId44"/>
    <p:sldId id="363" r:id="rId45"/>
    <p:sldId id="364" r:id="rId46"/>
    <p:sldId id="365" r:id="rId47"/>
    <p:sldId id="366" r:id="rId48"/>
    <p:sldId id="367" r:id="rId49"/>
    <p:sldId id="368" r:id="rId50"/>
    <p:sldId id="369" r:id="rId5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525" autoAdjust="0"/>
    <p:restoredTop sz="94660"/>
  </p:normalViewPr>
  <p:slideViewPr>
    <p:cSldViewPr snapToGrid="0">
      <p:cViewPr varScale="1">
        <p:scale>
          <a:sx n="61" d="100"/>
          <a:sy n="61" d="100"/>
        </p:scale>
        <p:origin x="832" y="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8"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tiku Getu Moges" userId="aaa50ae05b105aa5" providerId="LiveId" clId="{CAC67C4B-F268-4650-A63F-BD79B7387BD0}"/>
    <pc:docChg chg="undo custSel addSld delSld modMainMaster">
      <pc:chgData name="Mitiku Getu Moges" userId="aaa50ae05b105aa5" providerId="LiveId" clId="{CAC67C4B-F268-4650-A63F-BD79B7387BD0}" dt="2025-11-22T07:33:24.710" v="35" actId="1035"/>
      <pc:docMkLst>
        <pc:docMk/>
      </pc:docMkLst>
      <pc:sldChg chg="new">
        <pc:chgData name="Mitiku Getu Moges" userId="aaa50ae05b105aa5" providerId="LiveId" clId="{CAC67C4B-F268-4650-A63F-BD79B7387BD0}" dt="2025-11-21T09:28:13.120" v="13" actId="680"/>
        <pc:sldMkLst>
          <pc:docMk/>
          <pc:sldMk cId="31299345" sldId="257"/>
        </pc:sldMkLst>
      </pc:sldChg>
      <pc:sldChg chg="new del">
        <pc:chgData name="Mitiku Getu Moges" userId="aaa50ae05b105aa5" providerId="LiveId" clId="{CAC67C4B-F268-4650-A63F-BD79B7387BD0}" dt="2025-11-21T09:28:02.469" v="10" actId="680"/>
        <pc:sldMkLst>
          <pc:docMk/>
          <pc:sldMk cId="1108250349" sldId="257"/>
        </pc:sldMkLst>
      </pc:sldChg>
      <pc:sldChg chg="new del">
        <pc:chgData name="Mitiku Getu Moges" userId="aaa50ae05b105aa5" providerId="LiveId" clId="{CAC67C4B-F268-4650-A63F-BD79B7387BD0}" dt="2025-11-21T09:27:02.355" v="3" actId="680"/>
        <pc:sldMkLst>
          <pc:docMk/>
          <pc:sldMk cId="1810991510" sldId="257"/>
        </pc:sldMkLst>
      </pc:sldChg>
      <pc:sldMasterChg chg="addSp delSp modSp mod modSldLayout">
        <pc:chgData name="Mitiku Getu Moges" userId="aaa50ae05b105aa5" providerId="LiveId" clId="{CAC67C4B-F268-4650-A63F-BD79B7387BD0}" dt="2025-11-22T07:33:24.710" v="35" actId="1035"/>
        <pc:sldMasterMkLst>
          <pc:docMk/>
          <pc:sldMasterMk cId="2146213738" sldId="2147483648"/>
        </pc:sldMasterMkLst>
        <pc:spChg chg="mod">
          <ac:chgData name="Mitiku Getu Moges" userId="aaa50ae05b105aa5" providerId="LiveId" clId="{CAC67C4B-F268-4650-A63F-BD79B7387BD0}" dt="2025-11-22T07:32:47.538" v="32" actId="1076"/>
          <ac:spMkLst>
            <pc:docMk/>
            <pc:sldMasterMk cId="2146213738" sldId="2147483648"/>
            <ac:spMk id="8" creationId="{664D706A-10E4-CECC-FB16-297812D63776}"/>
          </ac:spMkLst>
        </pc:spChg>
        <pc:spChg chg="mod">
          <ac:chgData name="Mitiku Getu Moges" userId="aaa50ae05b105aa5" providerId="LiveId" clId="{CAC67C4B-F268-4650-A63F-BD79B7387BD0}" dt="2025-11-22T07:32:21.316" v="30" actId="14100"/>
          <ac:spMkLst>
            <pc:docMk/>
            <pc:sldMasterMk cId="2146213738" sldId="2147483648"/>
            <ac:spMk id="10" creationId="{259B69BD-317F-561E-D2AE-F9C2F78365F3}"/>
          </ac:spMkLst>
        </pc:spChg>
        <pc:spChg chg="mod">
          <ac:chgData name="Mitiku Getu Moges" userId="aaa50ae05b105aa5" providerId="LiveId" clId="{CAC67C4B-F268-4650-A63F-BD79B7387BD0}" dt="2025-11-22T07:31:31.960" v="20" actId="207"/>
          <ac:spMkLst>
            <pc:docMk/>
            <pc:sldMasterMk cId="2146213738" sldId="2147483648"/>
            <ac:spMk id="11" creationId="{1A447271-CD58-C84B-B7B7-DF642F38E667}"/>
          </ac:spMkLst>
        </pc:spChg>
        <pc:picChg chg="add del mod">
          <ac:chgData name="Mitiku Getu Moges" userId="aaa50ae05b105aa5" providerId="LiveId" clId="{CAC67C4B-F268-4650-A63F-BD79B7387BD0}" dt="2025-11-22T07:33:24.710" v="35" actId="1035"/>
          <ac:picMkLst>
            <pc:docMk/>
            <pc:sldMasterMk cId="2146213738" sldId="2147483648"/>
            <ac:picMk id="9" creationId="{F99C2A7C-D096-1EB6-BCAE-C276744BE8A2}"/>
          </ac:picMkLst>
        </pc:picChg>
        <pc:picChg chg="add del mod">
          <ac:chgData name="Mitiku Getu Moges" userId="aaa50ae05b105aa5" providerId="LiveId" clId="{CAC67C4B-F268-4650-A63F-BD79B7387BD0}" dt="2025-11-22T07:30:56.919" v="16" actId="1076"/>
          <ac:picMkLst>
            <pc:docMk/>
            <pc:sldMasterMk cId="2146213738" sldId="2147483648"/>
            <ac:picMk id="12" creationId="{A40EC3FF-E68F-6EE7-974E-C7A3528874D3}"/>
          </ac:picMkLst>
        </pc:picChg>
        <pc:sldLayoutChg chg="delSp mod">
          <pc:chgData name="Mitiku Getu Moges" userId="aaa50ae05b105aa5" providerId="LiveId" clId="{CAC67C4B-F268-4650-A63F-BD79B7387BD0}" dt="2025-11-22T07:31:47.824" v="26" actId="478"/>
          <pc:sldLayoutMkLst>
            <pc:docMk/>
            <pc:sldMasterMk cId="2146213738" sldId="2147483648"/>
            <pc:sldLayoutMk cId="1229755542" sldId="2147483649"/>
          </pc:sldLayoutMkLst>
          <pc:spChg chg="del">
            <ac:chgData name="Mitiku Getu Moges" userId="aaa50ae05b105aa5" providerId="LiveId" clId="{CAC67C4B-F268-4650-A63F-BD79B7387BD0}" dt="2025-11-22T07:31:46.136" v="25" actId="478"/>
            <ac:spMkLst>
              <pc:docMk/>
              <pc:sldMasterMk cId="2146213738" sldId="2147483648"/>
              <pc:sldLayoutMk cId="1229755542" sldId="2147483649"/>
              <ac:spMk id="7" creationId="{FBCB1BA1-F86C-ABAA-9257-F744E6EA6245}"/>
            </ac:spMkLst>
          </pc:spChg>
          <pc:spChg chg="del">
            <ac:chgData name="Mitiku Getu Moges" userId="aaa50ae05b105aa5" providerId="LiveId" clId="{CAC67C4B-F268-4650-A63F-BD79B7387BD0}" dt="2025-11-22T07:31:47.824" v="26" actId="478"/>
            <ac:spMkLst>
              <pc:docMk/>
              <pc:sldMasterMk cId="2146213738" sldId="2147483648"/>
              <pc:sldLayoutMk cId="1229755542" sldId="2147483649"/>
              <ac:spMk id="8" creationId="{83F8F82F-0160-47B3-F7BF-9CBD30272452}"/>
            </ac:spMkLst>
          </pc:spChg>
        </pc:sldLayoutChg>
        <pc:sldLayoutChg chg="delSp mod">
          <pc:chgData name="Mitiku Getu Moges" userId="aaa50ae05b105aa5" providerId="LiveId" clId="{CAC67C4B-F268-4650-A63F-BD79B7387BD0}" dt="2025-11-22T07:31:52.378" v="28" actId="478"/>
          <pc:sldLayoutMkLst>
            <pc:docMk/>
            <pc:sldMasterMk cId="2146213738" sldId="2147483648"/>
            <pc:sldLayoutMk cId="1443100632" sldId="2147483650"/>
          </pc:sldLayoutMkLst>
          <pc:spChg chg="del">
            <ac:chgData name="Mitiku Getu Moges" userId="aaa50ae05b105aa5" providerId="LiveId" clId="{CAC67C4B-F268-4650-A63F-BD79B7387BD0}" dt="2025-11-22T07:31:50.837" v="27" actId="478"/>
            <ac:spMkLst>
              <pc:docMk/>
              <pc:sldMasterMk cId="2146213738" sldId="2147483648"/>
              <pc:sldLayoutMk cId="1443100632" sldId="2147483650"/>
              <ac:spMk id="7" creationId="{A2AEB8B5-E397-B031-FAE4-EBC1217DC1D1}"/>
            </ac:spMkLst>
          </pc:spChg>
          <pc:spChg chg="del">
            <ac:chgData name="Mitiku Getu Moges" userId="aaa50ae05b105aa5" providerId="LiveId" clId="{CAC67C4B-F268-4650-A63F-BD79B7387BD0}" dt="2025-11-22T07:31:52.378" v="28" actId="478"/>
            <ac:spMkLst>
              <pc:docMk/>
              <pc:sldMasterMk cId="2146213738" sldId="2147483648"/>
              <pc:sldLayoutMk cId="1443100632" sldId="2147483650"/>
              <ac:spMk id="8" creationId="{13ED4E02-CCF8-0942-2F42-50CB0572B748}"/>
            </ac:spMkLst>
          </pc:spChg>
          <pc:picChg chg="del">
            <ac:chgData name="Mitiku Getu Moges" userId="aaa50ae05b105aa5" providerId="LiveId" clId="{CAC67C4B-F268-4650-A63F-BD79B7387BD0}" dt="2025-11-21T09:26:42.189" v="1" actId="478"/>
            <ac:picMkLst>
              <pc:docMk/>
              <pc:sldMasterMk cId="2146213738" sldId="2147483648"/>
              <pc:sldLayoutMk cId="1443100632" sldId="2147483650"/>
              <ac:picMk id="12" creationId="{91115CE9-64A5-A2D0-9898-1BA27EE87FEF}"/>
            </ac:picMkLst>
          </pc:picChg>
          <pc:picChg chg="del">
            <ac:chgData name="Mitiku Getu Moges" userId="aaa50ae05b105aa5" providerId="LiveId" clId="{CAC67C4B-F268-4650-A63F-BD79B7387BD0}" dt="2025-11-21T09:26:39.219" v="0" actId="478"/>
            <ac:picMkLst>
              <pc:docMk/>
              <pc:sldMasterMk cId="2146213738" sldId="2147483648"/>
              <pc:sldLayoutMk cId="1443100632" sldId="2147483650"/>
              <ac:picMk id="13" creationId="{61227078-90EB-4707-6A93-FBBA556FE7C6}"/>
            </ac:picMkLst>
          </pc:picChg>
        </pc:sldLayoutChg>
        <pc:sldLayoutChg chg="delSp mod">
          <pc:chgData name="Mitiku Getu Moges" userId="aaa50ae05b105aa5" providerId="LiveId" clId="{CAC67C4B-F268-4650-A63F-BD79B7387BD0}" dt="2025-11-22T07:31:42.320" v="24" actId="478"/>
          <pc:sldLayoutMkLst>
            <pc:docMk/>
            <pc:sldMasterMk cId="2146213738" sldId="2147483648"/>
            <pc:sldLayoutMk cId="1409634186" sldId="2147483660"/>
          </pc:sldLayoutMkLst>
          <pc:spChg chg="del">
            <ac:chgData name="Mitiku Getu Moges" userId="aaa50ae05b105aa5" providerId="LiveId" clId="{CAC67C4B-F268-4650-A63F-BD79B7387BD0}" dt="2025-11-22T07:31:36.902" v="21" actId="478"/>
            <ac:spMkLst>
              <pc:docMk/>
              <pc:sldMasterMk cId="2146213738" sldId="2147483648"/>
              <pc:sldLayoutMk cId="1409634186" sldId="2147483660"/>
              <ac:spMk id="4" creationId="{4EC99C62-6D9D-A3CE-C426-AEC2E814D15F}"/>
            </ac:spMkLst>
          </pc:spChg>
          <pc:spChg chg="del">
            <ac:chgData name="Mitiku Getu Moges" userId="aaa50ae05b105aa5" providerId="LiveId" clId="{CAC67C4B-F268-4650-A63F-BD79B7387BD0}" dt="2025-11-22T07:31:40.586" v="23" actId="478"/>
            <ac:spMkLst>
              <pc:docMk/>
              <pc:sldMasterMk cId="2146213738" sldId="2147483648"/>
              <pc:sldLayoutMk cId="1409634186" sldId="2147483660"/>
              <ac:spMk id="5" creationId="{D9E47D94-A5B5-684A-1A7B-718A8E1F4BC1}"/>
            </ac:spMkLst>
          </pc:spChg>
          <pc:spChg chg="del">
            <ac:chgData name="Mitiku Getu Moges" userId="aaa50ae05b105aa5" providerId="LiveId" clId="{CAC67C4B-F268-4650-A63F-BD79B7387BD0}" dt="2025-11-22T07:31:38.771" v="22" actId="478"/>
            <ac:spMkLst>
              <pc:docMk/>
              <pc:sldMasterMk cId="2146213738" sldId="2147483648"/>
              <pc:sldLayoutMk cId="1409634186" sldId="2147483660"/>
              <ac:spMk id="7" creationId="{A2AEB8B5-E397-B031-FAE4-EBC1217DC1D1}"/>
            </ac:spMkLst>
          </pc:spChg>
          <pc:spChg chg="del">
            <ac:chgData name="Mitiku Getu Moges" userId="aaa50ae05b105aa5" providerId="LiveId" clId="{CAC67C4B-F268-4650-A63F-BD79B7387BD0}" dt="2025-11-22T07:31:42.320" v="24" actId="478"/>
            <ac:spMkLst>
              <pc:docMk/>
              <pc:sldMasterMk cId="2146213738" sldId="2147483648"/>
              <pc:sldLayoutMk cId="1409634186" sldId="2147483660"/>
              <ac:spMk id="8" creationId="{13ED4E02-CCF8-0942-2F42-50CB0572B748}"/>
            </ac:spMkLst>
          </pc:spChg>
          <pc:picChg chg="del">
            <ac:chgData name="Mitiku Getu Moges" userId="aaa50ae05b105aa5" providerId="LiveId" clId="{CAC67C4B-F268-4650-A63F-BD79B7387BD0}" dt="2025-11-21T09:27:19.196" v="4" actId="478"/>
            <ac:picMkLst>
              <pc:docMk/>
              <pc:sldMasterMk cId="2146213738" sldId="2147483648"/>
              <pc:sldLayoutMk cId="1409634186" sldId="2147483660"/>
              <ac:picMk id="6" creationId="{F0535A92-21FF-8721-BF79-6262D851CC24}"/>
            </ac:picMkLst>
          </pc:picChg>
          <pc:picChg chg="del">
            <ac:chgData name="Mitiku Getu Moges" userId="aaa50ae05b105aa5" providerId="LiveId" clId="{CAC67C4B-F268-4650-A63F-BD79B7387BD0}" dt="2025-11-21T09:27:26.129" v="6" actId="478"/>
            <ac:picMkLst>
              <pc:docMk/>
              <pc:sldMasterMk cId="2146213738" sldId="2147483648"/>
              <pc:sldLayoutMk cId="1409634186" sldId="2147483660"/>
              <ac:picMk id="12" creationId="{91115CE9-64A5-A2D0-9898-1BA27EE87FEF}"/>
            </ac:picMkLst>
          </pc:picChg>
          <pc:picChg chg="del">
            <ac:chgData name="Mitiku Getu Moges" userId="aaa50ae05b105aa5" providerId="LiveId" clId="{CAC67C4B-F268-4650-A63F-BD79B7387BD0}" dt="2025-11-21T09:27:20.351" v="5" actId="478"/>
            <ac:picMkLst>
              <pc:docMk/>
              <pc:sldMasterMk cId="2146213738" sldId="2147483648"/>
              <pc:sldLayoutMk cId="1409634186" sldId="2147483660"/>
              <ac:picMk id="13" creationId="{61227078-90EB-4707-6A93-FBBA556FE7C6}"/>
            </ac:picMkLst>
          </pc:picChg>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C70119A-2877-4ED8-B89B-E7554A6318D3}" type="datetimeFigureOut">
              <a:rPr lang="en-GB" smtClean="0"/>
              <a:t>19/12/2025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D6CED24-E0DE-4900-9735-5E0C9161B81F}" type="slidenum">
              <a:rPr lang="en-GB" smtClean="0"/>
              <a:t>‹#›</a:t>
            </a:fld>
            <a:endParaRPr lang="en-GB"/>
          </a:p>
        </p:txBody>
      </p:sp>
    </p:spTree>
    <p:extLst>
      <p:ext uri="{BB962C8B-B14F-4D97-AF65-F5344CB8AC3E}">
        <p14:creationId xmlns:p14="http://schemas.microsoft.com/office/powerpoint/2010/main" val="26335309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GB" altLang="en-US" smtClean="0"/>
          </a:p>
        </p:txBody>
      </p:sp>
      <p:sp>
        <p:nvSpPr>
          <p:cNvPr id="143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90650DA-A8FC-4D3C-9C44-08932C4625C5}" type="slidenum">
              <a:rPr lang="en-GB" altLang="en-US" smtClean="0"/>
              <a:pPr>
                <a:spcBef>
                  <a:spcPct val="0"/>
                </a:spcBef>
              </a:pPr>
              <a:t>7</a:t>
            </a:fld>
            <a:endParaRPr lang="en-GB" altLang="en-US" smtClean="0"/>
          </a:p>
        </p:txBody>
      </p:sp>
    </p:spTree>
    <p:extLst>
      <p:ext uri="{BB962C8B-B14F-4D97-AF65-F5344CB8AC3E}">
        <p14:creationId xmlns:p14="http://schemas.microsoft.com/office/powerpoint/2010/main" val="28552220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DD65DE-92AD-C281-69C9-6BED6C5540C2}"/>
              </a:ext>
            </a:extLst>
          </p:cNvPr>
          <p:cNvSpPr>
            <a:spLocks noGrp="1"/>
          </p:cNvSpPr>
          <p:nvPr>
            <p:ph type="title"/>
          </p:nvPr>
        </p:nvSpPr>
        <p:spPr/>
        <p:txBody>
          <a:bodyPr/>
          <a:lstStyle>
            <a:lvl1pPr>
              <a:defRPr>
                <a:latin typeface="Amasis MT Pro Black" panose="02040A04050005020304" pitchFamily="18"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E510F00F-BC40-E0AD-155B-05CACCE11FB3}"/>
              </a:ext>
            </a:extLst>
          </p:cNvPr>
          <p:cNvSpPr>
            <a:spLocks noGrp="1"/>
          </p:cNvSpPr>
          <p:nvPr>
            <p:ph idx="1"/>
          </p:nvPr>
        </p:nvSpPr>
        <p:spPr/>
        <p:txBody>
          <a:bodyPr/>
          <a:lstStyle>
            <a:lvl1pPr>
              <a:defRPr>
                <a:latin typeface="Amasis MT Pro" panose="02040504050005020304" pitchFamily="18" charset="0"/>
              </a:defRPr>
            </a:lvl1pPr>
            <a:lvl2pPr>
              <a:defRPr>
                <a:latin typeface="Amasis MT Pro" panose="02040504050005020304" pitchFamily="18" charset="0"/>
              </a:defRPr>
            </a:lvl2pPr>
            <a:lvl3pPr>
              <a:defRPr>
                <a:latin typeface="Amasis MT Pro" panose="02040504050005020304" pitchFamily="18" charset="0"/>
              </a:defRPr>
            </a:lvl3pPr>
            <a:lvl4pPr>
              <a:defRPr>
                <a:latin typeface="Amasis MT Pro" panose="02040504050005020304" pitchFamily="18" charset="0"/>
              </a:defRPr>
            </a:lvl4pPr>
            <a:lvl5pPr>
              <a:defRPr>
                <a:latin typeface="Amasis MT Pro" panose="02040504050005020304" pitchFamily="18"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Oval 8">
            <a:extLst>
              <a:ext uri="{FF2B5EF4-FFF2-40B4-BE49-F238E27FC236}">
                <a16:creationId xmlns:a16="http://schemas.microsoft.com/office/drawing/2014/main" id="{96C8A8F9-959D-8766-7CC7-FCF9C9E0CDE6}"/>
              </a:ext>
            </a:extLst>
          </p:cNvPr>
          <p:cNvSpPr/>
          <p:nvPr userDrawn="1"/>
        </p:nvSpPr>
        <p:spPr>
          <a:xfrm>
            <a:off x="10971500" y="-704128"/>
            <a:ext cx="1840057" cy="1773382"/>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Slide Number Placeholder 5">
            <a:extLst>
              <a:ext uri="{FF2B5EF4-FFF2-40B4-BE49-F238E27FC236}">
                <a16:creationId xmlns:a16="http://schemas.microsoft.com/office/drawing/2014/main" id="{7B691001-BFF4-F8F9-CA81-500434E5C81F}"/>
              </a:ext>
            </a:extLst>
          </p:cNvPr>
          <p:cNvSpPr>
            <a:spLocks noGrp="1"/>
          </p:cNvSpPr>
          <p:nvPr>
            <p:ph type="sldNum" sz="quarter" idx="12"/>
          </p:nvPr>
        </p:nvSpPr>
        <p:spPr>
          <a:xfrm>
            <a:off x="11352500" y="182563"/>
            <a:ext cx="457200" cy="365125"/>
          </a:xfrm>
          <a:prstGeom prst="rect">
            <a:avLst/>
          </a:prstGeom>
        </p:spPr>
        <p:txBody>
          <a:bodyPr/>
          <a:lstStyle/>
          <a:p>
            <a:fld id="{150CAD48-028F-45FE-AEF0-39B978B5840C}" type="slidenum">
              <a:rPr lang="en-US" smtClean="0"/>
              <a:t>‹#›</a:t>
            </a:fld>
            <a:endParaRPr lang="en-US"/>
          </a:p>
        </p:txBody>
      </p:sp>
    </p:spTree>
    <p:extLst>
      <p:ext uri="{BB962C8B-B14F-4D97-AF65-F5344CB8AC3E}">
        <p14:creationId xmlns:p14="http://schemas.microsoft.com/office/powerpoint/2010/main" val="14096341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1787D2-78C9-4F48-CE8A-253071E97B8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6FF8D69-89C4-B6F2-F6B7-D099CE1AE92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1230A20-66C9-7C7F-D848-2B555235CFD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96A9387-5EBF-41FB-EBC0-50176212D9BD}"/>
              </a:ext>
            </a:extLst>
          </p:cNvPr>
          <p:cNvSpPr>
            <a:spLocks noGrp="1"/>
          </p:cNvSpPr>
          <p:nvPr>
            <p:ph type="dt" sz="half" idx="10"/>
          </p:nvPr>
        </p:nvSpPr>
        <p:spPr>
          <a:xfrm>
            <a:off x="838200" y="6356350"/>
            <a:ext cx="2743200" cy="365125"/>
          </a:xfrm>
          <a:prstGeom prst="rect">
            <a:avLst/>
          </a:prstGeom>
        </p:spPr>
        <p:txBody>
          <a:bodyPr/>
          <a:lstStyle/>
          <a:p>
            <a:fld id="{42024C08-D562-4FDE-9CC1-E6D8AAFA623C}" type="datetimeFigureOut">
              <a:rPr lang="en-US" smtClean="0"/>
              <a:t>12/19/2025</a:t>
            </a:fld>
            <a:endParaRPr lang="en-US"/>
          </a:p>
        </p:txBody>
      </p:sp>
      <p:sp>
        <p:nvSpPr>
          <p:cNvPr id="6" name="Footer Placeholder 5">
            <a:extLst>
              <a:ext uri="{FF2B5EF4-FFF2-40B4-BE49-F238E27FC236}">
                <a16:creationId xmlns:a16="http://schemas.microsoft.com/office/drawing/2014/main" id="{C54EBEE7-714F-A36F-0966-3A6BF439C0EA}"/>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8BE6FF09-FA3A-4F22-363C-F5FA6363F44C}"/>
              </a:ext>
            </a:extLst>
          </p:cNvPr>
          <p:cNvSpPr>
            <a:spLocks noGrp="1"/>
          </p:cNvSpPr>
          <p:nvPr>
            <p:ph type="sldNum" sz="quarter" idx="12"/>
          </p:nvPr>
        </p:nvSpPr>
        <p:spPr>
          <a:xfrm>
            <a:off x="8610600" y="6356350"/>
            <a:ext cx="2743200" cy="365125"/>
          </a:xfrm>
          <a:prstGeom prst="rect">
            <a:avLst/>
          </a:prstGeom>
        </p:spPr>
        <p:txBody>
          <a:bodyPr/>
          <a:lstStyle/>
          <a:p>
            <a:fld id="{150CAD48-028F-45FE-AEF0-39B978B5840C}" type="slidenum">
              <a:rPr lang="en-US" smtClean="0"/>
              <a:t>‹#›</a:t>
            </a:fld>
            <a:endParaRPr lang="en-US"/>
          </a:p>
        </p:txBody>
      </p:sp>
    </p:spTree>
    <p:extLst>
      <p:ext uri="{BB962C8B-B14F-4D97-AF65-F5344CB8AC3E}">
        <p14:creationId xmlns:p14="http://schemas.microsoft.com/office/powerpoint/2010/main" val="7729227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9E6677-BC50-A13F-3B3F-A41D9AC6C5C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BAF382B-171E-DFFA-FA80-1969EE2D287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0B7C1A9-45AD-5982-49E8-EE1D9A6EF30C}"/>
              </a:ext>
            </a:extLst>
          </p:cNvPr>
          <p:cNvSpPr>
            <a:spLocks noGrp="1"/>
          </p:cNvSpPr>
          <p:nvPr>
            <p:ph type="dt" sz="half" idx="10"/>
          </p:nvPr>
        </p:nvSpPr>
        <p:spPr>
          <a:xfrm>
            <a:off x="838200" y="6356350"/>
            <a:ext cx="2743200" cy="365125"/>
          </a:xfrm>
          <a:prstGeom prst="rect">
            <a:avLst/>
          </a:prstGeom>
        </p:spPr>
        <p:txBody>
          <a:bodyPr/>
          <a:lstStyle/>
          <a:p>
            <a:fld id="{42024C08-D562-4FDE-9CC1-E6D8AAFA623C}" type="datetimeFigureOut">
              <a:rPr lang="en-US" smtClean="0"/>
              <a:t>12/19/2025</a:t>
            </a:fld>
            <a:endParaRPr lang="en-US"/>
          </a:p>
        </p:txBody>
      </p:sp>
      <p:sp>
        <p:nvSpPr>
          <p:cNvPr id="5" name="Footer Placeholder 4">
            <a:extLst>
              <a:ext uri="{FF2B5EF4-FFF2-40B4-BE49-F238E27FC236}">
                <a16:creationId xmlns:a16="http://schemas.microsoft.com/office/drawing/2014/main" id="{25906AB2-0A5A-57C3-52AE-B05FA36B9978}"/>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A5BC11EF-8157-E0EC-9560-E679525573E5}"/>
              </a:ext>
            </a:extLst>
          </p:cNvPr>
          <p:cNvSpPr>
            <a:spLocks noGrp="1"/>
          </p:cNvSpPr>
          <p:nvPr>
            <p:ph type="sldNum" sz="quarter" idx="12"/>
          </p:nvPr>
        </p:nvSpPr>
        <p:spPr>
          <a:xfrm>
            <a:off x="8610600" y="6356350"/>
            <a:ext cx="2743200" cy="365125"/>
          </a:xfrm>
          <a:prstGeom prst="rect">
            <a:avLst/>
          </a:prstGeom>
        </p:spPr>
        <p:txBody>
          <a:bodyPr/>
          <a:lstStyle/>
          <a:p>
            <a:fld id="{150CAD48-028F-45FE-AEF0-39B978B5840C}" type="slidenum">
              <a:rPr lang="en-US" smtClean="0"/>
              <a:t>‹#›</a:t>
            </a:fld>
            <a:endParaRPr lang="en-US"/>
          </a:p>
        </p:txBody>
      </p:sp>
    </p:spTree>
    <p:extLst>
      <p:ext uri="{BB962C8B-B14F-4D97-AF65-F5344CB8AC3E}">
        <p14:creationId xmlns:p14="http://schemas.microsoft.com/office/powerpoint/2010/main" val="23184923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909BE06-8DC1-49D2-1AF9-836C1B8A19D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D45868E-FB06-6CBD-C498-541E58AF4AD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84F257A-05E9-B152-1EBD-0A399722692B}"/>
              </a:ext>
            </a:extLst>
          </p:cNvPr>
          <p:cNvSpPr>
            <a:spLocks noGrp="1"/>
          </p:cNvSpPr>
          <p:nvPr>
            <p:ph type="dt" sz="half" idx="10"/>
          </p:nvPr>
        </p:nvSpPr>
        <p:spPr>
          <a:xfrm>
            <a:off x="838200" y="6356350"/>
            <a:ext cx="2743200" cy="365125"/>
          </a:xfrm>
          <a:prstGeom prst="rect">
            <a:avLst/>
          </a:prstGeom>
        </p:spPr>
        <p:txBody>
          <a:bodyPr/>
          <a:lstStyle/>
          <a:p>
            <a:fld id="{42024C08-D562-4FDE-9CC1-E6D8AAFA623C}" type="datetimeFigureOut">
              <a:rPr lang="en-US" smtClean="0"/>
              <a:t>12/19/2025</a:t>
            </a:fld>
            <a:endParaRPr lang="en-US"/>
          </a:p>
        </p:txBody>
      </p:sp>
      <p:sp>
        <p:nvSpPr>
          <p:cNvPr id="5" name="Footer Placeholder 4">
            <a:extLst>
              <a:ext uri="{FF2B5EF4-FFF2-40B4-BE49-F238E27FC236}">
                <a16:creationId xmlns:a16="http://schemas.microsoft.com/office/drawing/2014/main" id="{4F3A75B5-F74D-1EEC-6509-7462C7B09F7C}"/>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0BA9B80B-ECDB-D074-076C-11D544809C69}"/>
              </a:ext>
            </a:extLst>
          </p:cNvPr>
          <p:cNvSpPr>
            <a:spLocks noGrp="1"/>
          </p:cNvSpPr>
          <p:nvPr>
            <p:ph type="sldNum" sz="quarter" idx="12"/>
          </p:nvPr>
        </p:nvSpPr>
        <p:spPr>
          <a:xfrm>
            <a:off x="8610600" y="6356350"/>
            <a:ext cx="2743200" cy="365125"/>
          </a:xfrm>
          <a:prstGeom prst="rect">
            <a:avLst/>
          </a:prstGeom>
        </p:spPr>
        <p:txBody>
          <a:bodyPr/>
          <a:lstStyle/>
          <a:p>
            <a:fld id="{150CAD48-028F-45FE-AEF0-39B978B5840C}" type="slidenum">
              <a:rPr lang="en-US" smtClean="0"/>
              <a:t>‹#›</a:t>
            </a:fld>
            <a:endParaRPr lang="en-US"/>
          </a:p>
        </p:txBody>
      </p:sp>
    </p:spTree>
    <p:extLst>
      <p:ext uri="{BB962C8B-B14F-4D97-AF65-F5344CB8AC3E}">
        <p14:creationId xmlns:p14="http://schemas.microsoft.com/office/powerpoint/2010/main" val="2581513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3DCA21-6CB2-AE0D-2B2A-6ED99451BD00}"/>
              </a:ext>
            </a:extLst>
          </p:cNvPr>
          <p:cNvSpPr>
            <a:spLocks noGrp="1"/>
          </p:cNvSpPr>
          <p:nvPr>
            <p:ph type="ctrTitle"/>
          </p:nvPr>
        </p:nvSpPr>
        <p:spPr>
          <a:xfrm>
            <a:off x="1524000" y="1309688"/>
            <a:ext cx="9144000" cy="2387600"/>
          </a:xfrm>
        </p:spPr>
        <p:txBody>
          <a:bodyPr anchor="b"/>
          <a:lstStyle>
            <a:lvl1pPr algn="ctr">
              <a:defRPr sz="6000">
                <a:latin typeface="ADLaM Display" panose="02010000000000000000" pitchFamily="2" charset="0"/>
                <a:ea typeface="ADLaM Display" panose="02010000000000000000" pitchFamily="2" charset="0"/>
                <a:cs typeface="ADLaM Display" panose="02010000000000000000" pitchFamily="2" charset="0"/>
              </a:defRPr>
            </a:lvl1pPr>
          </a:lstStyle>
          <a:p>
            <a:r>
              <a:rPr lang="en-US" dirty="0"/>
              <a:t>Click to edit Master title style</a:t>
            </a:r>
          </a:p>
        </p:txBody>
      </p:sp>
      <p:sp>
        <p:nvSpPr>
          <p:cNvPr id="3" name="Subtitle 2">
            <a:extLst>
              <a:ext uri="{FF2B5EF4-FFF2-40B4-BE49-F238E27FC236}">
                <a16:creationId xmlns:a16="http://schemas.microsoft.com/office/drawing/2014/main" id="{DADF3D43-EF82-3CB0-5B95-895ED0E16252}"/>
              </a:ext>
            </a:extLst>
          </p:cNvPr>
          <p:cNvSpPr>
            <a:spLocks noGrp="1"/>
          </p:cNvSpPr>
          <p:nvPr>
            <p:ph type="subTitle" idx="1"/>
          </p:nvPr>
        </p:nvSpPr>
        <p:spPr>
          <a:xfrm>
            <a:off x="1524000" y="3602038"/>
            <a:ext cx="9144000" cy="1655762"/>
          </a:xfrm>
        </p:spPr>
        <p:txBody>
          <a:bodyPr/>
          <a:lstStyle>
            <a:lvl1pPr marL="0" indent="0" algn="ctr">
              <a:buNone/>
              <a:defRPr sz="2400">
                <a:latin typeface="ADLaM Display" panose="02010000000000000000" pitchFamily="2" charset="0"/>
                <a:ea typeface="ADLaM Display" panose="02010000000000000000" pitchFamily="2" charset="0"/>
                <a:cs typeface="ADLaM Display" panose="02010000000000000000"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2297555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DD65DE-92AD-C281-69C9-6BED6C5540C2}"/>
              </a:ext>
            </a:extLst>
          </p:cNvPr>
          <p:cNvSpPr>
            <a:spLocks noGrp="1"/>
          </p:cNvSpPr>
          <p:nvPr>
            <p:ph type="title"/>
          </p:nvPr>
        </p:nvSpPr>
        <p:spPr/>
        <p:txBody>
          <a:bodyPr/>
          <a:lstStyle>
            <a:lvl1pPr>
              <a:defRPr>
                <a:latin typeface="Amasis MT Pro Black" panose="02040A04050005020304" pitchFamily="18"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E510F00F-BC40-E0AD-155B-05CACCE11FB3}"/>
              </a:ext>
            </a:extLst>
          </p:cNvPr>
          <p:cNvSpPr>
            <a:spLocks noGrp="1"/>
          </p:cNvSpPr>
          <p:nvPr>
            <p:ph idx="1"/>
          </p:nvPr>
        </p:nvSpPr>
        <p:spPr/>
        <p:txBody>
          <a:bodyPr/>
          <a:lstStyle>
            <a:lvl1pPr>
              <a:defRPr>
                <a:latin typeface="Amasis MT Pro" panose="02040504050005020304" pitchFamily="18" charset="0"/>
              </a:defRPr>
            </a:lvl1pPr>
            <a:lvl2pPr>
              <a:defRPr>
                <a:latin typeface="Amasis MT Pro" panose="02040504050005020304" pitchFamily="18" charset="0"/>
              </a:defRPr>
            </a:lvl2pPr>
            <a:lvl3pPr>
              <a:defRPr>
                <a:latin typeface="Amasis MT Pro" panose="02040504050005020304" pitchFamily="18" charset="0"/>
              </a:defRPr>
            </a:lvl3pPr>
            <a:lvl4pPr>
              <a:defRPr>
                <a:latin typeface="Amasis MT Pro" panose="02040504050005020304" pitchFamily="18" charset="0"/>
              </a:defRPr>
            </a:lvl4pPr>
            <a:lvl5pPr>
              <a:defRPr>
                <a:latin typeface="Amasis MT Pro" panose="02040504050005020304" pitchFamily="18"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Oval 8">
            <a:extLst>
              <a:ext uri="{FF2B5EF4-FFF2-40B4-BE49-F238E27FC236}">
                <a16:creationId xmlns:a16="http://schemas.microsoft.com/office/drawing/2014/main" id="{96C8A8F9-959D-8766-7CC7-FCF9C9E0CDE6}"/>
              </a:ext>
            </a:extLst>
          </p:cNvPr>
          <p:cNvSpPr/>
          <p:nvPr userDrawn="1"/>
        </p:nvSpPr>
        <p:spPr>
          <a:xfrm>
            <a:off x="10971500" y="-704128"/>
            <a:ext cx="1840057" cy="1773382"/>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Slide Number Placeholder 5">
            <a:extLst>
              <a:ext uri="{FF2B5EF4-FFF2-40B4-BE49-F238E27FC236}">
                <a16:creationId xmlns:a16="http://schemas.microsoft.com/office/drawing/2014/main" id="{7B691001-BFF4-F8F9-CA81-500434E5C81F}"/>
              </a:ext>
            </a:extLst>
          </p:cNvPr>
          <p:cNvSpPr>
            <a:spLocks noGrp="1"/>
          </p:cNvSpPr>
          <p:nvPr>
            <p:ph type="sldNum" sz="quarter" idx="12"/>
          </p:nvPr>
        </p:nvSpPr>
        <p:spPr>
          <a:xfrm>
            <a:off x="11352500" y="182563"/>
            <a:ext cx="457200" cy="365125"/>
          </a:xfrm>
          <a:prstGeom prst="rect">
            <a:avLst/>
          </a:prstGeom>
        </p:spPr>
        <p:txBody>
          <a:bodyPr/>
          <a:lstStyle/>
          <a:p>
            <a:fld id="{150CAD48-028F-45FE-AEF0-39B978B5840C}" type="slidenum">
              <a:rPr lang="en-US" smtClean="0"/>
              <a:t>‹#›</a:t>
            </a:fld>
            <a:endParaRPr lang="en-US"/>
          </a:p>
        </p:txBody>
      </p:sp>
    </p:spTree>
    <p:extLst>
      <p:ext uri="{BB962C8B-B14F-4D97-AF65-F5344CB8AC3E}">
        <p14:creationId xmlns:p14="http://schemas.microsoft.com/office/powerpoint/2010/main" val="14431006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88C256-B6B6-046C-0C03-1F802FBA373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F2677F7-551E-E76D-3DD2-49E210F59D7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E5B2C75-FD9E-1B82-55C1-4396DDCB0CAB}"/>
              </a:ext>
            </a:extLst>
          </p:cNvPr>
          <p:cNvSpPr>
            <a:spLocks noGrp="1"/>
          </p:cNvSpPr>
          <p:nvPr>
            <p:ph type="dt" sz="half" idx="10"/>
          </p:nvPr>
        </p:nvSpPr>
        <p:spPr>
          <a:xfrm>
            <a:off x="838200" y="6356350"/>
            <a:ext cx="2743200" cy="365125"/>
          </a:xfrm>
          <a:prstGeom prst="rect">
            <a:avLst/>
          </a:prstGeom>
        </p:spPr>
        <p:txBody>
          <a:bodyPr/>
          <a:lstStyle/>
          <a:p>
            <a:fld id="{42024C08-D562-4FDE-9CC1-E6D8AAFA623C}" type="datetimeFigureOut">
              <a:rPr lang="en-US" smtClean="0"/>
              <a:t>12/19/2025</a:t>
            </a:fld>
            <a:endParaRPr lang="en-US"/>
          </a:p>
        </p:txBody>
      </p:sp>
      <p:sp>
        <p:nvSpPr>
          <p:cNvPr id="5" name="Footer Placeholder 4">
            <a:extLst>
              <a:ext uri="{FF2B5EF4-FFF2-40B4-BE49-F238E27FC236}">
                <a16:creationId xmlns:a16="http://schemas.microsoft.com/office/drawing/2014/main" id="{DDBEFA5E-F49C-EEB1-1BA3-52095FFA14E9}"/>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9FD5B166-7CC0-137F-76BD-D607D7C101FA}"/>
              </a:ext>
            </a:extLst>
          </p:cNvPr>
          <p:cNvSpPr>
            <a:spLocks noGrp="1"/>
          </p:cNvSpPr>
          <p:nvPr>
            <p:ph type="sldNum" sz="quarter" idx="12"/>
          </p:nvPr>
        </p:nvSpPr>
        <p:spPr>
          <a:xfrm>
            <a:off x="8610600" y="6356350"/>
            <a:ext cx="2743200" cy="365125"/>
          </a:xfrm>
          <a:prstGeom prst="rect">
            <a:avLst/>
          </a:prstGeom>
        </p:spPr>
        <p:txBody>
          <a:bodyPr/>
          <a:lstStyle/>
          <a:p>
            <a:fld id="{150CAD48-028F-45FE-AEF0-39B978B5840C}" type="slidenum">
              <a:rPr lang="en-US" smtClean="0"/>
              <a:t>‹#›</a:t>
            </a:fld>
            <a:endParaRPr lang="en-US"/>
          </a:p>
        </p:txBody>
      </p:sp>
    </p:spTree>
    <p:extLst>
      <p:ext uri="{BB962C8B-B14F-4D97-AF65-F5344CB8AC3E}">
        <p14:creationId xmlns:p14="http://schemas.microsoft.com/office/powerpoint/2010/main" val="13550259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2431BC-C1F2-EB8E-1347-6C4C7F1D959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910972B-0689-64F3-E9DF-2F839C30385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8C5D92D-ABBD-9711-1EB7-8124055889B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CDB3909-4655-532E-88FE-3967817A255C}"/>
              </a:ext>
            </a:extLst>
          </p:cNvPr>
          <p:cNvSpPr>
            <a:spLocks noGrp="1"/>
          </p:cNvSpPr>
          <p:nvPr>
            <p:ph type="dt" sz="half" idx="10"/>
          </p:nvPr>
        </p:nvSpPr>
        <p:spPr>
          <a:xfrm>
            <a:off x="838200" y="6356350"/>
            <a:ext cx="2743200" cy="365125"/>
          </a:xfrm>
          <a:prstGeom prst="rect">
            <a:avLst/>
          </a:prstGeom>
        </p:spPr>
        <p:txBody>
          <a:bodyPr/>
          <a:lstStyle/>
          <a:p>
            <a:fld id="{42024C08-D562-4FDE-9CC1-E6D8AAFA623C}" type="datetimeFigureOut">
              <a:rPr lang="en-US" smtClean="0"/>
              <a:t>12/19/2025</a:t>
            </a:fld>
            <a:endParaRPr lang="en-US"/>
          </a:p>
        </p:txBody>
      </p:sp>
      <p:sp>
        <p:nvSpPr>
          <p:cNvPr id="6" name="Footer Placeholder 5">
            <a:extLst>
              <a:ext uri="{FF2B5EF4-FFF2-40B4-BE49-F238E27FC236}">
                <a16:creationId xmlns:a16="http://schemas.microsoft.com/office/drawing/2014/main" id="{C7FFAFCA-0883-D3EF-A64B-B794D8F51290}"/>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E4CEDA80-BB4E-5C5D-C74F-420393FA68B6}"/>
              </a:ext>
            </a:extLst>
          </p:cNvPr>
          <p:cNvSpPr>
            <a:spLocks noGrp="1"/>
          </p:cNvSpPr>
          <p:nvPr>
            <p:ph type="sldNum" sz="quarter" idx="12"/>
          </p:nvPr>
        </p:nvSpPr>
        <p:spPr>
          <a:xfrm>
            <a:off x="8610600" y="6356350"/>
            <a:ext cx="2743200" cy="365125"/>
          </a:xfrm>
          <a:prstGeom prst="rect">
            <a:avLst/>
          </a:prstGeom>
        </p:spPr>
        <p:txBody>
          <a:bodyPr/>
          <a:lstStyle/>
          <a:p>
            <a:fld id="{150CAD48-028F-45FE-AEF0-39B978B5840C}" type="slidenum">
              <a:rPr lang="en-US" smtClean="0"/>
              <a:t>‹#›</a:t>
            </a:fld>
            <a:endParaRPr lang="en-US"/>
          </a:p>
        </p:txBody>
      </p:sp>
    </p:spTree>
    <p:extLst>
      <p:ext uri="{BB962C8B-B14F-4D97-AF65-F5344CB8AC3E}">
        <p14:creationId xmlns:p14="http://schemas.microsoft.com/office/powerpoint/2010/main" val="42223672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5FFD6D-506C-5D04-F8ED-D63968D2AE4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5EDD351-09F3-2F5B-6E23-CBFDE1EA86D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C7301B4-09AA-9C38-9830-84C28E75BDC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AD8BFCD-D0CB-9BB8-6E97-AF0398F74A7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0F2276E-55BD-8F9C-114C-6A7C6448830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30C8452-B4F0-5279-1F2F-5E43FF9FF806}"/>
              </a:ext>
            </a:extLst>
          </p:cNvPr>
          <p:cNvSpPr>
            <a:spLocks noGrp="1"/>
          </p:cNvSpPr>
          <p:nvPr>
            <p:ph type="dt" sz="half" idx="10"/>
          </p:nvPr>
        </p:nvSpPr>
        <p:spPr>
          <a:xfrm>
            <a:off x="838200" y="6356350"/>
            <a:ext cx="2743200" cy="365125"/>
          </a:xfrm>
          <a:prstGeom prst="rect">
            <a:avLst/>
          </a:prstGeom>
        </p:spPr>
        <p:txBody>
          <a:bodyPr/>
          <a:lstStyle/>
          <a:p>
            <a:fld id="{42024C08-D562-4FDE-9CC1-E6D8AAFA623C}" type="datetimeFigureOut">
              <a:rPr lang="en-US" smtClean="0"/>
              <a:t>12/19/2025</a:t>
            </a:fld>
            <a:endParaRPr lang="en-US"/>
          </a:p>
        </p:txBody>
      </p:sp>
      <p:sp>
        <p:nvSpPr>
          <p:cNvPr id="8" name="Footer Placeholder 7">
            <a:extLst>
              <a:ext uri="{FF2B5EF4-FFF2-40B4-BE49-F238E27FC236}">
                <a16:creationId xmlns:a16="http://schemas.microsoft.com/office/drawing/2014/main" id="{788F8298-0D17-0575-587C-A9A4268219FC}"/>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a:extLst>
              <a:ext uri="{FF2B5EF4-FFF2-40B4-BE49-F238E27FC236}">
                <a16:creationId xmlns:a16="http://schemas.microsoft.com/office/drawing/2014/main" id="{DD77C6D8-E47E-4D01-F941-B18ECFFE6570}"/>
              </a:ext>
            </a:extLst>
          </p:cNvPr>
          <p:cNvSpPr>
            <a:spLocks noGrp="1"/>
          </p:cNvSpPr>
          <p:nvPr>
            <p:ph type="sldNum" sz="quarter" idx="12"/>
          </p:nvPr>
        </p:nvSpPr>
        <p:spPr>
          <a:xfrm>
            <a:off x="8610600" y="6356350"/>
            <a:ext cx="2743200" cy="365125"/>
          </a:xfrm>
          <a:prstGeom prst="rect">
            <a:avLst/>
          </a:prstGeom>
        </p:spPr>
        <p:txBody>
          <a:bodyPr/>
          <a:lstStyle/>
          <a:p>
            <a:fld id="{150CAD48-028F-45FE-AEF0-39B978B5840C}" type="slidenum">
              <a:rPr lang="en-US" smtClean="0"/>
              <a:t>‹#›</a:t>
            </a:fld>
            <a:endParaRPr lang="en-US"/>
          </a:p>
        </p:txBody>
      </p:sp>
    </p:spTree>
    <p:extLst>
      <p:ext uri="{BB962C8B-B14F-4D97-AF65-F5344CB8AC3E}">
        <p14:creationId xmlns:p14="http://schemas.microsoft.com/office/powerpoint/2010/main" val="12329743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927319-74D8-E6BD-0D72-E4427904633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2569973-AAD6-6D4B-815A-EC6386BFAA1A}"/>
              </a:ext>
            </a:extLst>
          </p:cNvPr>
          <p:cNvSpPr>
            <a:spLocks noGrp="1"/>
          </p:cNvSpPr>
          <p:nvPr>
            <p:ph type="dt" sz="half" idx="10"/>
          </p:nvPr>
        </p:nvSpPr>
        <p:spPr>
          <a:xfrm>
            <a:off x="838200" y="6356350"/>
            <a:ext cx="2743200" cy="365125"/>
          </a:xfrm>
          <a:prstGeom prst="rect">
            <a:avLst/>
          </a:prstGeom>
        </p:spPr>
        <p:txBody>
          <a:bodyPr/>
          <a:lstStyle/>
          <a:p>
            <a:fld id="{42024C08-D562-4FDE-9CC1-E6D8AAFA623C}" type="datetimeFigureOut">
              <a:rPr lang="en-US" smtClean="0"/>
              <a:t>12/19/2025</a:t>
            </a:fld>
            <a:endParaRPr lang="en-US"/>
          </a:p>
        </p:txBody>
      </p:sp>
      <p:sp>
        <p:nvSpPr>
          <p:cNvPr id="4" name="Footer Placeholder 3">
            <a:extLst>
              <a:ext uri="{FF2B5EF4-FFF2-40B4-BE49-F238E27FC236}">
                <a16:creationId xmlns:a16="http://schemas.microsoft.com/office/drawing/2014/main" id="{57D08033-AFFC-D82B-6A66-50FBC1E26DCC}"/>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a:extLst>
              <a:ext uri="{FF2B5EF4-FFF2-40B4-BE49-F238E27FC236}">
                <a16:creationId xmlns:a16="http://schemas.microsoft.com/office/drawing/2014/main" id="{F1239652-6246-EEFF-9AE1-8E993454831D}"/>
              </a:ext>
            </a:extLst>
          </p:cNvPr>
          <p:cNvSpPr>
            <a:spLocks noGrp="1"/>
          </p:cNvSpPr>
          <p:nvPr>
            <p:ph type="sldNum" sz="quarter" idx="12"/>
          </p:nvPr>
        </p:nvSpPr>
        <p:spPr>
          <a:xfrm>
            <a:off x="8610600" y="6356350"/>
            <a:ext cx="2743200" cy="365125"/>
          </a:xfrm>
          <a:prstGeom prst="rect">
            <a:avLst/>
          </a:prstGeom>
        </p:spPr>
        <p:txBody>
          <a:bodyPr/>
          <a:lstStyle/>
          <a:p>
            <a:fld id="{150CAD48-028F-45FE-AEF0-39B978B5840C}" type="slidenum">
              <a:rPr lang="en-US" smtClean="0"/>
              <a:t>‹#›</a:t>
            </a:fld>
            <a:endParaRPr lang="en-US"/>
          </a:p>
        </p:txBody>
      </p:sp>
    </p:spTree>
    <p:extLst>
      <p:ext uri="{BB962C8B-B14F-4D97-AF65-F5344CB8AC3E}">
        <p14:creationId xmlns:p14="http://schemas.microsoft.com/office/powerpoint/2010/main" val="8013342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99B21DF-EE2D-2DE9-12D2-1C5AA29773DF}"/>
              </a:ext>
            </a:extLst>
          </p:cNvPr>
          <p:cNvSpPr>
            <a:spLocks noGrp="1"/>
          </p:cNvSpPr>
          <p:nvPr>
            <p:ph type="dt" sz="half" idx="10"/>
          </p:nvPr>
        </p:nvSpPr>
        <p:spPr>
          <a:xfrm>
            <a:off x="838200" y="6356350"/>
            <a:ext cx="2743200" cy="365125"/>
          </a:xfrm>
          <a:prstGeom prst="rect">
            <a:avLst/>
          </a:prstGeom>
        </p:spPr>
        <p:txBody>
          <a:bodyPr/>
          <a:lstStyle/>
          <a:p>
            <a:fld id="{42024C08-D562-4FDE-9CC1-E6D8AAFA623C}" type="datetimeFigureOut">
              <a:rPr lang="en-US" smtClean="0"/>
              <a:t>12/19/2025</a:t>
            </a:fld>
            <a:endParaRPr lang="en-US"/>
          </a:p>
        </p:txBody>
      </p:sp>
      <p:sp>
        <p:nvSpPr>
          <p:cNvPr id="3" name="Footer Placeholder 2">
            <a:extLst>
              <a:ext uri="{FF2B5EF4-FFF2-40B4-BE49-F238E27FC236}">
                <a16:creationId xmlns:a16="http://schemas.microsoft.com/office/drawing/2014/main" id="{B1CE421D-2366-9EBB-BCEF-84524AA1D21A}"/>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4" name="Slide Number Placeholder 3">
            <a:extLst>
              <a:ext uri="{FF2B5EF4-FFF2-40B4-BE49-F238E27FC236}">
                <a16:creationId xmlns:a16="http://schemas.microsoft.com/office/drawing/2014/main" id="{A7B798EE-1295-ABE1-DA72-06C61FFBD962}"/>
              </a:ext>
            </a:extLst>
          </p:cNvPr>
          <p:cNvSpPr>
            <a:spLocks noGrp="1"/>
          </p:cNvSpPr>
          <p:nvPr>
            <p:ph type="sldNum" sz="quarter" idx="12"/>
          </p:nvPr>
        </p:nvSpPr>
        <p:spPr>
          <a:xfrm>
            <a:off x="8610600" y="6356350"/>
            <a:ext cx="2743200" cy="365125"/>
          </a:xfrm>
          <a:prstGeom prst="rect">
            <a:avLst/>
          </a:prstGeom>
        </p:spPr>
        <p:txBody>
          <a:bodyPr/>
          <a:lstStyle/>
          <a:p>
            <a:fld id="{150CAD48-028F-45FE-AEF0-39B978B5840C}" type="slidenum">
              <a:rPr lang="en-US" smtClean="0"/>
              <a:t>‹#›</a:t>
            </a:fld>
            <a:endParaRPr lang="en-US"/>
          </a:p>
        </p:txBody>
      </p:sp>
    </p:spTree>
    <p:extLst>
      <p:ext uri="{BB962C8B-B14F-4D97-AF65-F5344CB8AC3E}">
        <p14:creationId xmlns:p14="http://schemas.microsoft.com/office/powerpoint/2010/main" val="25925138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D2642E-5977-086A-A8FC-8C15A8EC252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F70FD35-38BD-5928-3064-2E1B38595AA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7CC89B2-6807-D884-95D9-4C64C56314D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A600279-22B5-D7D0-04A6-E46F78B7B881}"/>
              </a:ext>
            </a:extLst>
          </p:cNvPr>
          <p:cNvSpPr>
            <a:spLocks noGrp="1"/>
          </p:cNvSpPr>
          <p:nvPr>
            <p:ph type="dt" sz="half" idx="10"/>
          </p:nvPr>
        </p:nvSpPr>
        <p:spPr>
          <a:xfrm>
            <a:off x="838200" y="6356350"/>
            <a:ext cx="2743200" cy="365125"/>
          </a:xfrm>
          <a:prstGeom prst="rect">
            <a:avLst/>
          </a:prstGeom>
        </p:spPr>
        <p:txBody>
          <a:bodyPr/>
          <a:lstStyle/>
          <a:p>
            <a:fld id="{42024C08-D562-4FDE-9CC1-E6D8AAFA623C}" type="datetimeFigureOut">
              <a:rPr lang="en-US" smtClean="0"/>
              <a:t>12/19/2025</a:t>
            </a:fld>
            <a:endParaRPr lang="en-US"/>
          </a:p>
        </p:txBody>
      </p:sp>
      <p:sp>
        <p:nvSpPr>
          <p:cNvPr id="6" name="Footer Placeholder 5">
            <a:extLst>
              <a:ext uri="{FF2B5EF4-FFF2-40B4-BE49-F238E27FC236}">
                <a16:creationId xmlns:a16="http://schemas.microsoft.com/office/drawing/2014/main" id="{7F139927-7B97-CC38-C27E-4A58EF2990CF}"/>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82CFF92B-94C8-66F2-3E9D-99D72E9E0D85}"/>
              </a:ext>
            </a:extLst>
          </p:cNvPr>
          <p:cNvSpPr>
            <a:spLocks noGrp="1"/>
          </p:cNvSpPr>
          <p:nvPr>
            <p:ph type="sldNum" sz="quarter" idx="12"/>
          </p:nvPr>
        </p:nvSpPr>
        <p:spPr>
          <a:xfrm>
            <a:off x="8610600" y="6356350"/>
            <a:ext cx="2743200" cy="365125"/>
          </a:xfrm>
          <a:prstGeom prst="rect">
            <a:avLst/>
          </a:prstGeom>
        </p:spPr>
        <p:txBody>
          <a:bodyPr/>
          <a:lstStyle/>
          <a:p>
            <a:fld id="{150CAD48-028F-45FE-AEF0-39B978B5840C}" type="slidenum">
              <a:rPr lang="en-US" smtClean="0"/>
              <a:t>‹#›</a:t>
            </a:fld>
            <a:endParaRPr lang="en-US"/>
          </a:p>
        </p:txBody>
      </p:sp>
    </p:spTree>
    <p:extLst>
      <p:ext uri="{BB962C8B-B14F-4D97-AF65-F5344CB8AC3E}">
        <p14:creationId xmlns:p14="http://schemas.microsoft.com/office/powerpoint/2010/main" val="1873130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D7F10E7-E7FE-2F5C-391A-92D8EB4BE6D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CC6D948B-9033-5C8C-E5F0-45BBE11994A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Oval 6">
            <a:extLst>
              <a:ext uri="{FF2B5EF4-FFF2-40B4-BE49-F238E27FC236}">
                <a16:creationId xmlns:a16="http://schemas.microsoft.com/office/drawing/2014/main" id="{5F47D68D-C58E-47CB-6998-6904986E33C6}"/>
              </a:ext>
            </a:extLst>
          </p:cNvPr>
          <p:cNvSpPr/>
          <p:nvPr userDrawn="1"/>
        </p:nvSpPr>
        <p:spPr>
          <a:xfrm>
            <a:off x="10971500" y="-704128"/>
            <a:ext cx="1840057" cy="1773382"/>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Slide Number Placeholder 5">
            <a:extLst>
              <a:ext uri="{FF2B5EF4-FFF2-40B4-BE49-F238E27FC236}">
                <a16:creationId xmlns:a16="http://schemas.microsoft.com/office/drawing/2014/main" id="{664D706A-10E4-CECC-FB16-297812D63776}"/>
              </a:ext>
            </a:extLst>
          </p:cNvPr>
          <p:cNvSpPr txBox="1">
            <a:spLocks/>
          </p:cNvSpPr>
          <p:nvPr userDrawn="1"/>
        </p:nvSpPr>
        <p:spPr>
          <a:xfrm>
            <a:off x="11352500" y="182563"/>
            <a:ext cx="457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50CAD48-028F-45FE-AEF0-39B978B5840C}" type="slidenum">
              <a:rPr lang="en-US" smtClean="0"/>
              <a:pPr/>
              <a:t>‹#›</a:t>
            </a:fld>
            <a:endParaRPr lang="en-US" dirty="0"/>
          </a:p>
        </p:txBody>
      </p:sp>
      <p:pic>
        <p:nvPicPr>
          <p:cNvPr id="9" name="Picture 8" descr="A logo with blue text&#10;&#10;AI-generated content may be incorrect.">
            <a:extLst>
              <a:ext uri="{FF2B5EF4-FFF2-40B4-BE49-F238E27FC236}">
                <a16:creationId xmlns:a16="http://schemas.microsoft.com/office/drawing/2014/main" id="{F99C2A7C-D096-1EB6-BCAE-C276744BE8A2}"/>
              </a:ext>
            </a:extLst>
          </p:cNvPr>
          <p:cNvPicPr>
            <a:picLocks noChangeAspect="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519545" y="5668690"/>
            <a:ext cx="2207202" cy="1147745"/>
          </a:xfrm>
          <a:prstGeom prst="rect">
            <a:avLst/>
          </a:prstGeom>
          <a:noFill/>
          <a:ln>
            <a:noFill/>
          </a:ln>
        </p:spPr>
      </p:pic>
      <p:sp>
        <p:nvSpPr>
          <p:cNvPr id="10" name="Rectangle 9">
            <a:extLst>
              <a:ext uri="{FF2B5EF4-FFF2-40B4-BE49-F238E27FC236}">
                <a16:creationId xmlns:a16="http://schemas.microsoft.com/office/drawing/2014/main" id="{259B69BD-317F-561E-D2AE-F9C2F78365F3}"/>
              </a:ext>
            </a:extLst>
          </p:cNvPr>
          <p:cNvSpPr/>
          <p:nvPr userDrawn="1"/>
        </p:nvSpPr>
        <p:spPr>
          <a:xfrm>
            <a:off x="0" y="0"/>
            <a:ext cx="382300" cy="3612008"/>
          </a:xfrm>
          <a:prstGeom prst="rect">
            <a:avLst/>
          </a:prstGeom>
          <a:solidFill>
            <a:schemeClr val="accent1">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highlight>
                <a:srgbClr val="FFFF00"/>
              </a:highlight>
            </a:endParaRPr>
          </a:p>
        </p:txBody>
      </p:sp>
      <p:sp>
        <p:nvSpPr>
          <p:cNvPr id="11" name="Rectangle 10">
            <a:extLst>
              <a:ext uri="{FF2B5EF4-FFF2-40B4-BE49-F238E27FC236}">
                <a16:creationId xmlns:a16="http://schemas.microsoft.com/office/drawing/2014/main" id="{1A447271-CD58-C84B-B7B7-DF642F38E667}"/>
              </a:ext>
            </a:extLst>
          </p:cNvPr>
          <p:cNvSpPr/>
          <p:nvPr userDrawn="1"/>
        </p:nvSpPr>
        <p:spPr>
          <a:xfrm>
            <a:off x="0" y="3612008"/>
            <a:ext cx="382300" cy="3255962"/>
          </a:xfrm>
          <a:prstGeom prst="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A logo with text on it&#10;&#10;AI-generated content may be incorrect.">
            <a:extLst>
              <a:ext uri="{FF2B5EF4-FFF2-40B4-BE49-F238E27FC236}">
                <a16:creationId xmlns:a16="http://schemas.microsoft.com/office/drawing/2014/main" id="{A40EC3FF-E68F-6EE7-974E-C7A3528874D3}"/>
              </a:ext>
            </a:extLst>
          </p:cNvPr>
          <p:cNvPicPr>
            <a:picLocks noChangeAspect="1"/>
          </p:cNvPicPr>
          <p:nvPr userDrawn="1"/>
        </p:nvPicPr>
        <p:blipFill>
          <a:blip r:embed="rId15" cstate="hqprint">
            <a:extLst>
              <a:ext uri="{28A0092B-C50C-407E-A947-70E740481C1C}">
                <a14:useLocalDpi xmlns:a14="http://schemas.microsoft.com/office/drawing/2010/main" val="0"/>
              </a:ext>
            </a:extLst>
          </a:blip>
          <a:stretch>
            <a:fillRect/>
          </a:stretch>
        </p:blipFill>
        <p:spPr>
          <a:xfrm>
            <a:off x="10138498" y="5572612"/>
            <a:ext cx="2207201" cy="1478576"/>
          </a:xfrm>
          <a:prstGeom prst="rect">
            <a:avLst/>
          </a:prstGeom>
        </p:spPr>
      </p:pic>
    </p:spTree>
    <p:extLst>
      <p:ext uri="{BB962C8B-B14F-4D97-AF65-F5344CB8AC3E}">
        <p14:creationId xmlns:p14="http://schemas.microsoft.com/office/powerpoint/2010/main" val="2146213738"/>
      </p:ext>
    </p:extLst>
  </p:cSld>
  <p:clrMap bg1="lt1" tx1="dk1" bg2="lt2" tx2="dk2" accent1="accent1" accent2="accent2" accent3="accent3" accent4="accent4" accent5="accent5" accent6="accent6" hlink="hlink" folHlink="folHlink"/>
  <p:sldLayoutIdLst>
    <p:sldLayoutId id="2147483660"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l" defTabSz="914400" rtl="0" eaLnBrk="1" latinLnBrk="0" hangingPunct="1">
        <a:lnSpc>
          <a:spcPct val="90000"/>
        </a:lnSpc>
        <a:spcBef>
          <a:spcPct val="0"/>
        </a:spcBef>
        <a:buNone/>
        <a:defRPr sz="4400" kern="1200">
          <a:solidFill>
            <a:schemeClr val="tx1"/>
          </a:solidFill>
          <a:latin typeface="Amasis MT Pro Black" panose="02040A04050005020304" pitchFamily="18"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masis MT Pro" panose="02040504050005020304"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masis MT Pro" panose="02040504050005020304"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masis MT Pro" panose="02040504050005020304"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masis MT Pro" panose="02040504050005020304"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masis MT Pro" panose="020405040500050203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s://www.google.com.et/search?client=firefox-a&amp;hs=ddN&amp;rls=org.mozilla:en-US:official&amp;biw=1280&amp;bih=656&amp;tbm=isch&amp;q=qualitative+data+analysis+book&amp;revid=1007886238" TargetMode="External"/><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hyperlink" Target="E007%20Ethiopia%202nd%20March%202011%20checked.txt" TargetMode="Externa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hyperlink" Target="http://www.google.com.et/imgres?client=firefox-a&amp;hs=ddN&amp;sa=X&amp;rls=org.mozilla:en-US:official&amp;biw=1280&amp;bih=656&amp;tbm=isch&amp;tbnid=4gn7xdCVEYfZ3M:&amp;imgrefurl=http://datatherapy.wordpress.com/2011/09/23/word-clouds/&amp;docid=RFyBpf-7C-4wrM&amp;imgurl=http://datatherapy.files.wordpress.com/2011/09/workshop-feedback-wordle.png&amp;w=835&amp;h=329&amp;ei=BgOnUv7qA4TqywOb1oCIBg&amp;zoom=1&amp;ved=1t:3588,r:62,s:0,i:285" TargetMode="External"/><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2" Type="http://schemas.openxmlformats.org/officeDocument/2006/relationships/hyperlink" Target="../content%20analysis.pdf" TargetMode="External"/><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2" Type="http://schemas.openxmlformats.org/officeDocument/2006/relationships/hyperlink" Target="../framework%20analysis%20(1).pdf" TargetMode="External"/><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ctrTitle"/>
          </p:nvPr>
        </p:nvSpPr>
        <p:spPr>
          <a:xfrm>
            <a:off x="2209800" y="304800"/>
            <a:ext cx="7772400" cy="1524000"/>
          </a:xfrm>
        </p:spPr>
        <p:txBody>
          <a:bodyPr/>
          <a:lstStyle/>
          <a:p>
            <a:pPr eaLnBrk="1" hangingPunct="1"/>
            <a:r>
              <a:rPr lang="en-US" altLang="en-US" smtClean="0">
                <a:latin typeface="Garamond" panose="02020404030301010803" pitchFamily="18" charset="0"/>
              </a:rPr>
              <a:t>Qualitative data analysis </a:t>
            </a:r>
          </a:p>
        </p:txBody>
      </p:sp>
      <p:sp>
        <p:nvSpPr>
          <p:cNvPr id="3" name="Subtitle 2"/>
          <p:cNvSpPr>
            <a:spLocks noGrp="1"/>
          </p:cNvSpPr>
          <p:nvPr>
            <p:ph type="subTitle" idx="1"/>
          </p:nvPr>
        </p:nvSpPr>
        <p:spPr>
          <a:xfrm>
            <a:off x="2895600" y="2362200"/>
            <a:ext cx="6934200" cy="3810000"/>
          </a:xfrm>
        </p:spPr>
        <p:txBody>
          <a:bodyPr rtlCol="0">
            <a:normAutofit/>
          </a:bodyPr>
          <a:lstStyle/>
          <a:p>
            <a:pPr>
              <a:defRPr/>
            </a:pPr>
            <a:endParaRPr lang="en-US" dirty="0"/>
          </a:p>
        </p:txBody>
      </p:sp>
      <p:sp>
        <p:nvSpPr>
          <p:cNvPr id="4" name="Date Placeholder 3"/>
          <p:cNvSpPr>
            <a:spLocks noGrp="1"/>
          </p:cNvSpPr>
          <p:nvPr>
            <p:ph type="dt" sz="quarter" idx="4294967295"/>
          </p:nvPr>
        </p:nvSpPr>
        <p:spPr/>
        <p:txBody>
          <a:bodyPr/>
          <a:lstStyle/>
          <a:p>
            <a:pPr>
              <a:defRPr/>
            </a:pPr>
            <a:fld id="{D6150AEA-F9D8-418D-981C-DEFE989CFB97}" type="datetime1">
              <a:rPr lang="en-US"/>
              <a:pPr>
                <a:defRPr/>
              </a:pPr>
              <a:t>12/19/2025</a:t>
            </a:fld>
            <a:endParaRPr lang="en-US"/>
          </a:p>
        </p:txBody>
      </p:sp>
      <p:sp>
        <p:nvSpPr>
          <p:cNvPr id="3077" name="Slide Number Placeholder 4"/>
          <p:cNvSpPr>
            <a:spLocks noGrp="1"/>
          </p:cNvSpPr>
          <p:nvPr>
            <p:ph type="sldNum" sz="quarter" idx="429496729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0F732F9A-29F0-442B-B922-CD4F3C810D32}" type="slidenum">
              <a:rPr lang="en-US" altLang="en-US" sz="1200">
                <a:solidFill>
                  <a:srgbClr val="898989"/>
                </a:solidFill>
              </a:rPr>
              <a:pPr>
                <a:spcBef>
                  <a:spcPct val="0"/>
                </a:spcBef>
                <a:buFontTx/>
                <a:buNone/>
              </a:pPr>
              <a:t>1</a:t>
            </a:fld>
            <a:endParaRPr lang="en-US" altLang="en-US" sz="1200">
              <a:solidFill>
                <a:srgbClr val="898989"/>
              </a:solidFill>
            </a:endParaRPr>
          </a:p>
        </p:txBody>
      </p:sp>
      <p:sp>
        <p:nvSpPr>
          <p:cNvPr id="6" name="Footer Placeholder 5"/>
          <p:cNvSpPr>
            <a:spLocks noGrp="1"/>
          </p:cNvSpPr>
          <p:nvPr>
            <p:ph type="ftr" sz="quarter" idx="4294967295"/>
          </p:nvPr>
        </p:nvSpPr>
        <p:spPr/>
        <p:txBody>
          <a:bodyPr/>
          <a:lstStyle/>
          <a:p>
            <a:pPr>
              <a:defRPr/>
            </a:pPr>
            <a:r>
              <a:rPr lang="en-US" dirty="0"/>
              <a:t>M. </a:t>
            </a:r>
            <a:r>
              <a:rPr lang="en-US" dirty="0" err="1"/>
              <a:t>Molla</a:t>
            </a:r>
            <a:r>
              <a:rPr lang="en-US" dirty="0"/>
              <a:t>, </a:t>
            </a:r>
            <a:r>
              <a:rPr lang="en-US" dirty="0" smtClean="0"/>
              <a:t>SPIRHR, </a:t>
            </a:r>
            <a:endParaRPr lang="en-US" dirty="0"/>
          </a:p>
        </p:txBody>
      </p:sp>
      <p:pic>
        <p:nvPicPr>
          <p:cNvPr id="3079" name="Picture 5" descr="https://encrypted-tbn3.gstatic.com/images?q=tbn:ANd9GcRbht0ymTf1DvceCSPdFTD-ZiOYSv-uW-apqmqIKdNImky9WlOcOPCIRHJN">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76400" y="1752600"/>
            <a:ext cx="2743200" cy="274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0" name="Picture 6" descr="https://encrypted-tbn2.gstatic.com/images?q=tbn:ANd9GcTZdKLWqKeVJhJRKP2wHUWEYXpHQhADnWRE5ib3c5xFjlaR6shwFlQSxlij">
            <a:hlinkClick r:id="rId2"/>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153400" y="1676401"/>
            <a:ext cx="2338388" cy="333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1" name="Picture 8" descr="https://encrypted-tbn2.gstatic.com/images?q=tbn:ANd9GcSHAh92aTkJZ0M8mf1AfC4E5zYEthrdNvCr1Yg_WD12Kfjv_ADpAJgPzivb">
            <a:hlinkClick r:id="rId2"/>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91000" y="3276601"/>
            <a:ext cx="3913188" cy="2917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6728876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6"/>
          <p:cNvSpPr>
            <a:spLocks noGrp="1"/>
          </p:cNvSpPr>
          <p:nvPr>
            <p:ph type="ctrTitle"/>
          </p:nvPr>
        </p:nvSpPr>
        <p:spPr/>
        <p:txBody>
          <a:bodyPr/>
          <a:lstStyle/>
          <a:p>
            <a:r>
              <a:rPr lang="en-GB" altLang="en-US" smtClean="0">
                <a:latin typeface="Garamond" panose="02020404030301010803" pitchFamily="18" charset="0"/>
              </a:rPr>
              <a:t>What does qualitative analysis do?</a:t>
            </a:r>
          </a:p>
        </p:txBody>
      </p:sp>
      <p:sp>
        <p:nvSpPr>
          <p:cNvPr id="9" name="Subtitle 8"/>
          <p:cNvSpPr>
            <a:spLocks noGrp="1"/>
          </p:cNvSpPr>
          <p:nvPr>
            <p:ph type="subTitle" idx="1"/>
          </p:nvPr>
        </p:nvSpPr>
        <p:spPr/>
        <p:txBody>
          <a:bodyPr/>
          <a:lstStyle/>
          <a:p>
            <a:pPr>
              <a:buFont typeface="Arial" charset="0"/>
              <a:buNone/>
              <a:defRPr/>
            </a:pPr>
            <a:endParaRPr lang="en-GB" dirty="0"/>
          </a:p>
        </p:txBody>
      </p:sp>
      <p:sp>
        <p:nvSpPr>
          <p:cNvPr id="4" name="Date Placeholder 3"/>
          <p:cNvSpPr>
            <a:spLocks noGrp="1"/>
          </p:cNvSpPr>
          <p:nvPr>
            <p:ph type="dt" sz="quarter" idx="4294967295"/>
          </p:nvPr>
        </p:nvSpPr>
        <p:spPr/>
        <p:txBody>
          <a:bodyPr/>
          <a:lstStyle/>
          <a:p>
            <a:pPr>
              <a:defRPr/>
            </a:pPr>
            <a:fld id="{A33D1E5A-CDEB-4903-84A7-48DB3093ECFB}" type="datetime1">
              <a:rPr lang="en-US" smtClean="0"/>
              <a:pPr>
                <a:defRPr/>
              </a:pPr>
              <a:t>12/19/2025</a:t>
            </a:fld>
            <a:endParaRPr lang="en-US"/>
          </a:p>
        </p:txBody>
      </p:sp>
      <p:sp>
        <p:nvSpPr>
          <p:cNvPr id="5" name="Footer Placeholder 4"/>
          <p:cNvSpPr>
            <a:spLocks noGrp="1"/>
          </p:cNvSpPr>
          <p:nvPr>
            <p:ph type="ftr" sz="quarter" idx="4294967295"/>
          </p:nvPr>
        </p:nvSpPr>
        <p:spPr/>
        <p:txBody>
          <a:bodyPr/>
          <a:lstStyle/>
          <a:p>
            <a:pPr>
              <a:defRPr/>
            </a:pPr>
            <a:r>
              <a:rPr lang="en-US" dirty="0"/>
              <a:t>M. </a:t>
            </a:r>
            <a:r>
              <a:rPr lang="en-US" dirty="0" err="1"/>
              <a:t>Molla</a:t>
            </a:r>
            <a:r>
              <a:rPr lang="en-US" dirty="0"/>
              <a:t>, SPIRHR</a:t>
            </a:r>
          </a:p>
          <a:p>
            <a:pPr>
              <a:defRPr/>
            </a:pPr>
            <a:endParaRPr lang="en-US" dirty="0"/>
          </a:p>
        </p:txBody>
      </p:sp>
      <p:sp>
        <p:nvSpPr>
          <p:cNvPr id="17414" name="Slide Number Placeholder 5"/>
          <p:cNvSpPr>
            <a:spLocks noGrp="1"/>
          </p:cNvSpPr>
          <p:nvPr>
            <p:ph type="sldNum" sz="quarter" idx="429496729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07FA2384-6861-44C9-8548-F4A383A1AABA}" type="slidenum">
              <a:rPr lang="en-US" altLang="en-US" sz="1200">
                <a:solidFill>
                  <a:srgbClr val="898989"/>
                </a:solidFill>
              </a:rPr>
              <a:pPr>
                <a:spcBef>
                  <a:spcPct val="0"/>
                </a:spcBef>
                <a:buFontTx/>
                <a:buNone/>
              </a:pPr>
              <a:t>10</a:t>
            </a:fld>
            <a:endParaRPr lang="en-US" altLang="en-US" sz="1200">
              <a:solidFill>
                <a:srgbClr val="898989"/>
              </a:solidFill>
            </a:endParaRPr>
          </a:p>
        </p:txBody>
      </p:sp>
    </p:spTree>
    <p:extLst>
      <p:ext uri="{BB962C8B-B14F-4D97-AF65-F5344CB8AC3E}">
        <p14:creationId xmlns:p14="http://schemas.microsoft.com/office/powerpoint/2010/main" val="263977353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2470151" y="547688"/>
            <a:ext cx="6773863" cy="635000"/>
          </a:xfrm>
        </p:spPr>
        <p:txBody>
          <a:bodyPr>
            <a:normAutofit fontScale="90000"/>
          </a:bodyPr>
          <a:lstStyle/>
          <a:p>
            <a:r>
              <a:rPr lang="en-US" altLang="en-US" smtClean="0">
                <a:latin typeface="Garamond" panose="02020404030301010803" pitchFamily="18" charset="0"/>
              </a:rPr>
              <a:t>What it does</a:t>
            </a:r>
          </a:p>
        </p:txBody>
      </p:sp>
      <p:sp>
        <p:nvSpPr>
          <p:cNvPr id="18435" name="Content Placeholder 7"/>
          <p:cNvSpPr>
            <a:spLocks noGrp="1"/>
          </p:cNvSpPr>
          <p:nvPr>
            <p:ph sz="half" idx="1"/>
          </p:nvPr>
        </p:nvSpPr>
        <p:spPr>
          <a:xfrm>
            <a:off x="1981201" y="1182689"/>
            <a:ext cx="4462463" cy="5305425"/>
          </a:xfrm>
        </p:spPr>
        <p:txBody>
          <a:bodyPr/>
          <a:lstStyle/>
          <a:p>
            <a:r>
              <a:rPr lang="en-US" altLang="en-US" sz="2400">
                <a:latin typeface="Garamond" panose="02020404030301010803" pitchFamily="18" charset="0"/>
              </a:rPr>
              <a:t>Qualitative data analysis  transforms data into findings</a:t>
            </a:r>
          </a:p>
          <a:p>
            <a:r>
              <a:rPr lang="en-US" altLang="en-US" sz="2400">
                <a:latin typeface="Garamond" panose="02020404030301010803" pitchFamily="18" charset="0"/>
              </a:rPr>
              <a:t>No formula exists for the transformation </a:t>
            </a:r>
          </a:p>
          <a:p>
            <a:r>
              <a:rPr lang="en-US" altLang="en-US" sz="2400">
                <a:latin typeface="Garamond" panose="02020404030301010803" pitchFamily="18" charset="0"/>
              </a:rPr>
              <a:t>Gives guidance but no recipe</a:t>
            </a:r>
          </a:p>
          <a:p>
            <a:r>
              <a:rPr lang="en-US" altLang="en-US" sz="2400">
                <a:latin typeface="Garamond" panose="02020404030301010803" pitchFamily="18" charset="0"/>
              </a:rPr>
              <a:t>It gives direction </a:t>
            </a:r>
          </a:p>
          <a:p>
            <a:r>
              <a:rPr lang="en-US" altLang="en-US" sz="2400">
                <a:latin typeface="Garamond" panose="02020404030301010803" pitchFamily="18" charset="0"/>
              </a:rPr>
              <a:t>Road map that leads the traveler to a destination</a:t>
            </a:r>
          </a:p>
          <a:p>
            <a:r>
              <a:rPr lang="en-US" altLang="en-US" sz="2400">
                <a:latin typeface="Garamond" panose="02020404030301010803" pitchFamily="18" charset="0"/>
              </a:rPr>
              <a:t>It does not give answers to your question </a:t>
            </a:r>
          </a:p>
          <a:p>
            <a:r>
              <a:rPr lang="en-US" altLang="en-US" sz="2400">
                <a:latin typeface="Garamond" panose="02020404030301010803" pitchFamily="18" charset="0"/>
              </a:rPr>
              <a:t>It is up to the researcher to choose the best way to ones destination </a:t>
            </a:r>
          </a:p>
        </p:txBody>
      </p:sp>
      <p:sp>
        <p:nvSpPr>
          <p:cNvPr id="4" name="Date Placeholder 3">
            <a:extLst>
              <a:ext uri="{FF2B5EF4-FFF2-40B4-BE49-F238E27FC236}">
                <a16:creationId xmlns:a16="http://schemas.microsoft.com/office/drawing/2014/main" id="{BE89E49A-6147-5E72-7E92-5976B95ACEBA}"/>
              </a:ext>
            </a:extLst>
          </p:cNvPr>
          <p:cNvSpPr>
            <a:spLocks noGrp="1"/>
          </p:cNvSpPr>
          <p:nvPr>
            <p:ph type="dt" sz="quarter" idx="10"/>
          </p:nvPr>
        </p:nvSpPr>
        <p:spPr/>
        <p:txBody>
          <a:bodyPr/>
          <a:lstStyle/>
          <a:p>
            <a:pPr>
              <a:defRPr/>
            </a:pPr>
            <a:fld id="{0E74B093-7F17-4B3A-9CA4-4DA59D35FD13}" type="datetime1">
              <a:rPr lang="en-US" smtClean="0"/>
              <a:pPr>
                <a:defRPr/>
              </a:pPr>
              <a:t>12/19/2025</a:t>
            </a:fld>
            <a:endParaRPr lang="en-US"/>
          </a:p>
        </p:txBody>
      </p:sp>
      <p:sp>
        <p:nvSpPr>
          <p:cNvPr id="18437"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C5DEBD11-AD36-47BD-B01E-C013B51FCA70}" type="slidenum">
              <a:rPr lang="en-US" altLang="en-US" sz="1200">
                <a:solidFill>
                  <a:srgbClr val="898989"/>
                </a:solidFill>
              </a:rPr>
              <a:pPr>
                <a:spcBef>
                  <a:spcPct val="0"/>
                </a:spcBef>
                <a:buFontTx/>
                <a:buNone/>
              </a:pPr>
              <a:t>11</a:t>
            </a:fld>
            <a:endParaRPr lang="en-US" altLang="en-US" sz="1200">
              <a:solidFill>
                <a:srgbClr val="898989"/>
              </a:solidFill>
            </a:endParaRPr>
          </a:p>
        </p:txBody>
      </p:sp>
      <p:pic>
        <p:nvPicPr>
          <p:cNvPr id="18438" name="Content Placeholder 7"/>
          <p:cNvPicPr>
            <a:picLocks noGrp="1" noChangeAspect="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6516689" y="1198563"/>
            <a:ext cx="4200525" cy="4927600"/>
          </a:xfrm>
        </p:spPr>
      </p:pic>
    </p:spTree>
    <p:extLst>
      <p:ext uri="{BB962C8B-B14F-4D97-AF65-F5344CB8AC3E}">
        <p14:creationId xmlns:p14="http://schemas.microsoft.com/office/powerpoint/2010/main" val="26657047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7"/>
          <p:cNvSpPr>
            <a:spLocks noGrp="1"/>
          </p:cNvSpPr>
          <p:nvPr>
            <p:ph type="title"/>
          </p:nvPr>
        </p:nvSpPr>
        <p:spPr>
          <a:xfrm>
            <a:off x="1981200" y="274638"/>
            <a:ext cx="8229600" cy="792162"/>
          </a:xfrm>
        </p:spPr>
        <p:txBody>
          <a:bodyPr/>
          <a:lstStyle/>
          <a:p>
            <a:r>
              <a:rPr lang="en-US" altLang="en-US" smtClean="0"/>
              <a:t>Cont..</a:t>
            </a:r>
          </a:p>
        </p:txBody>
      </p:sp>
      <p:sp>
        <p:nvSpPr>
          <p:cNvPr id="19459" name="Content Placeholder 8"/>
          <p:cNvSpPr>
            <a:spLocks noGrp="1"/>
          </p:cNvSpPr>
          <p:nvPr>
            <p:ph idx="1"/>
          </p:nvPr>
        </p:nvSpPr>
        <p:spPr>
          <a:xfrm>
            <a:off x="1981200" y="1143000"/>
            <a:ext cx="8229600" cy="5257800"/>
          </a:xfrm>
        </p:spPr>
        <p:txBody>
          <a:bodyPr>
            <a:normAutofit lnSpcReduction="10000"/>
          </a:bodyPr>
          <a:lstStyle/>
          <a:p>
            <a:pPr>
              <a:lnSpc>
                <a:spcPct val="150000"/>
              </a:lnSpc>
            </a:pPr>
            <a:r>
              <a:rPr lang="en-US" altLang="en-US" sz="2400">
                <a:latin typeface="Garamond" panose="02020404030301010803" pitchFamily="18" charset="0"/>
              </a:rPr>
              <a:t>The challenge in qualitative analysis lies in making sense of massive amount of data </a:t>
            </a:r>
          </a:p>
          <a:p>
            <a:pPr>
              <a:lnSpc>
                <a:spcPct val="150000"/>
              </a:lnSpc>
            </a:pPr>
            <a:r>
              <a:rPr lang="en-US" altLang="en-US" sz="2400">
                <a:latin typeface="Garamond" panose="02020404030301010803" pitchFamily="18" charset="0"/>
              </a:rPr>
              <a:t>This involves reducing the volume of raw information, </a:t>
            </a:r>
          </a:p>
          <a:p>
            <a:pPr lvl="1">
              <a:lnSpc>
                <a:spcPct val="150000"/>
              </a:lnSpc>
            </a:pPr>
            <a:r>
              <a:rPr lang="en-US" altLang="en-US">
                <a:latin typeface="Garamond" panose="02020404030301010803" pitchFamily="18" charset="0"/>
              </a:rPr>
              <a:t>sifting trivial from significance,</a:t>
            </a:r>
          </a:p>
          <a:p>
            <a:pPr lvl="1">
              <a:lnSpc>
                <a:spcPct val="150000"/>
              </a:lnSpc>
            </a:pPr>
            <a:r>
              <a:rPr lang="en-US" altLang="en-US">
                <a:latin typeface="Garamond" panose="02020404030301010803" pitchFamily="18" charset="0"/>
              </a:rPr>
              <a:t> identifying significant patterns and constructing a framework for communicating the essence of the what the data reveal. </a:t>
            </a:r>
          </a:p>
          <a:p>
            <a:pPr>
              <a:lnSpc>
                <a:spcPct val="150000"/>
              </a:lnSpc>
            </a:pPr>
            <a:r>
              <a:rPr lang="en-US" altLang="en-US" sz="2400">
                <a:latin typeface="Garamond" panose="02020404030301010803" pitchFamily="18" charset="0"/>
              </a:rPr>
              <a:t>We have few agreed cannons for qualitative data analysis, in the sense of shared ground rules for drawing conclusions and verifying their rigor.</a:t>
            </a:r>
          </a:p>
        </p:txBody>
      </p:sp>
      <p:sp>
        <p:nvSpPr>
          <p:cNvPr id="5" name="Date Placeholder 4"/>
          <p:cNvSpPr>
            <a:spLocks noGrp="1"/>
          </p:cNvSpPr>
          <p:nvPr>
            <p:ph type="dt" sz="quarter" idx="4294967295"/>
          </p:nvPr>
        </p:nvSpPr>
        <p:spPr/>
        <p:txBody>
          <a:bodyPr/>
          <a:lstStyle/>
          <a:p>
            <a:pPr>
              <a:defRPr/>
            </a:pPr>
            <a:fld id="{09A30BCD-A721-4995-B884-6ACC731BD9AB}" type="datetime1">
              <a:rPr lang="en-US"/>
              <a:pPr>
                <a:defRPr/>
              </a:pPr>
              <a:t>12/19/2025</a:t>
            </a:fld>
            <a:endParaRPr lang="en-US"/>
          </a:p>
        </p:txBody>
      </p:sp>
      <p:sp>
        <p:nvSpPr>
          <p:cNvPr id="6" name="Footer Placeholder 5"/>
          <p:cNvSpPr>
            <a:spLocks noGrp="1"/>
          </p:cNvSpPr>
          <p:nvPr>
            <p:ph type="ftr" sz="quarter" idx="4294967295"/>
          </p:nvPr>
        </p:nvSpPr>
        <p:spPr/>
        <p:txBody>
          <a:bodyPr/>
          <a:lstStyle/>
          <a:p>
            <a:pPr>
              <a:defRPr/>
            </a:pPr>
            <a:r>
              <a:rPr lang="en-US" dirty="0"/>
              <a:t>M. </a:t>
            </a:r>
            <a:r>
              <a:rPr lang="en-US" dirty="0" err="1"/>
              <a:t>Molla</a:t>
            </a:r>
            <a:r>
              <a:rPr lang="en-US" dirty="0"/>
              <a:t>, SPIRHR</a:t>
            </a:r>
          </a:p>
          <a:p>
            <a:pPr>
              <a:defRPr/>
            </a:pPr>
            <a:endParaRPr lang="en-US" dirty="0"/>
          </a:p>
        </p:txBody>
      </p:sp>
      <p:sp>
        <p:nvSpPr>
          <p:cNvPr id="19462" name="Slide Number Placeholder 6"/>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301E61C2-C18D-4327-997B-17BD901BE592}" type="slidenum">
              <a:rPr lang="en-US" altLang="en-US" sz="1200">
                <a:solidFill>
                  <a:srgbClr val="898989"/>
                </a:solidFill>
              </a:rPr>
              <a:pPr>
                <a:spcBef>
                  <a:spcPct val="0"/>
                </a:spcBef>
                <a:buFontTx/>
                <a:buNone/>
              </a:pPr>
              <a:t>12</a:t>
            </a:fld>
            <a:endParaRPr lang="en-US" altLang="en-US" sz="1200">
              <a:solidFill>
                <a:srgbClr val="898989"/>
              </a:solidFill>
            </a:endParaRPr>
          </a:p>
        </p:txBody>
      </p:sp>
    </p:spTree>
    <p:extLst>
      <p:ext uri="{BB962C8B-B14F-4D97-AF65-F5344CB8AC3E}">
        <p14:creationId xmlns:p14="http://schemas.microsoft.com/office/powerpoint/2010/main" val="179950394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en-US" altLang="en-US" sz="3200">
                <a:latin typeface="Garamond" panose="02020404030301010803" pitchFamily="18" charset="0"/>
              </a:rPr>
              <a:t>Cont..</a:t>
            </a:r>
          </a:p>
        </p:txBody>
      </p:sp>
      <p:sp>
        <p:nvSpPr>
          <p:cNvPr id="20483" name="Content Placeholder 2"/>
          <p:cNvSpPr>
            <a:spLocks noGrp="1"/>
          </p:cNvSpPr>
          <p:nvPr>
            <p:ph idx="1"/>
          </p:nvPr>
        </p:nvSpPr>
        <p:spPr/>
        <p:txBody>
          <a:bodyPr/>
          <a:lstStyle/>
          <a:p>
            <a:r>
              <a:rPr lang="en-US" altLang="en-US" sz="2400" dirty="0">
                <a:latin typeface="Garamond" panose="02020404030301010803" pitchFamily="18" charset="0"/>
              </a:rPr>
              <a:t>There are no formulas for determining  significance; </a:t>
            </a:r>
          </a:p>
          <a:p>
            <a:r>
              <a:rPr lang="en-US" altLang="en-US" sz="2400" dirty="0">
                <a:latin typeface="Garamond" panose="02020404030301010803" pitchFamily="18" charset="0"/>
              </a:rPr>
              <a:t>There is no way of replicating the researchers thought process</a:t>
            </a:r>
          </a:p>
          <a:p>
            <a:r>
              <a:rPr lang="en-US" altLang="en-US" sz="2400" dirty="0">
                <a:latin typeface="Garamond" panose="02020404030301010803" pitchFamily="18" charset="0"/>
              </a:rPr>
              <a:t>No straight forward test for assuring  validity and reliability</a:t>
            </a:r>
          </a:p>
          <a:p>
            <a:pPr>
              <a:buFont typeface="Arial" panose="020B0604020202020204" pitchFamily="34" charset="0"/>
              <a:buNone/>
            </a:pPr>
            <a:r>
              <a:rPr lang="en-US" altLang="en-US" sz="2400" dirty="0">
                <a:latin typeface="Garamond" panose="02020404030301010803" pitchFamily="18" charset="0"/>
              </a:rPr>
              <a:t>    “</a:t>
            </a:r>
            <a:r>
              <a:rPr lang="en-US" altLang="en-US" sz="2400" b="1" i="1" dirty="0">
                <a:solidFill>
                  <a:srgbClr val="FF0000"/>
                </a:solidFill>
                <a:latin typeface="Garamond" panose="02020404030301010803" pitchFamily="18" charset="0"/>
              </a:rPr>
              <a:t>In short, no absolute rules exist except perhaps this: do your very best with your full intellect to fairly represent the data and communicate what the data revel given the purpose of the study “  Patton MQ</a:t>
            </a:r>
          </a:p>
          <a:p>
            <a:r>
              <a:rPr lang="en-US" altLang="en-US" sz="2400" dirty="0">
                <a:latin typeface="Garamond" panose="02020404030301010803" pitchFamily="18" charset="0"/>
              </a:rPr>
              <a:t>Guidelines for analysis of qualitative data can be found in abundance;</a:t>
            </a:r>
          </a:p>
          <a:p>
            <a:pPr>
              <a:buFont typeface="Arial" panose="020B0604020202020204" pitchFamily="34" charset="0"/>
              <a:buNone/>
            </a:pPr>
            <a:endParaRPr lang="en-US" altLang="en-US" sz="2400" b="1" i="1" dirty="0">
              <a:solidFill>
                <a:srgbClr val="FF0000"/>
              </a:solidFill>
              <a:latin typeface="Garamond" panose="02020404030301010803" pitchFamily="18" charset="0"/>
            </a:endParaRPr>
          </a:p>
          <a:p>
            <a:endParaRPr lang="en-US" altLang="en-US" dirty="0" smtClean="0"/>
          </a:p>
        </p:txBody>
      </p:sp>
      <p:sp>
        <p:nvSpPr>
          <p:cNvPr id="4" name="Date Placeholder 3"/>
          <p:cNvSpPr>
            <a:spLocks noGrp="1"/>
          </p:cNvSpPr>
          <p:nvPr>
            <p:ph type="dt" sz="quarter" idx="4294967295"/>
          </p:nvPr>
        </p:nvSpPr>
        <p:spPr/>
        <p:txBody>
          <a:bodyPr/>
          <a:lstStyle/>
          <a:p>
            <a:pPr>
              <a:defRPr/>
            </a:pPr>
            <a:fld id="{DC2EC96A-2AF8-47B1-A197-30F8CEB76BE2}" type="datetime1">
              <a:rPr lang="en-US"/>
              <a:pPr>
                <a:defRPr/>
              </a:pPr>
              <a:t>12/19/2025</a:t>
            </a:fld>
            <a:endParaRPr lang="en-US"/>
          </a:p>
        </p:txBody>
      </p:sp>
      <p:sp>
        <p:nvSpPr>
          <p:cNvPr id="5" name="Footer Placeholder 4"/>
          <p:cNvSpPr>
            <a:spLocks noGrp="1"/>
          </p:cNvSpPr>
          <p:nvPr>
            <p:ph type="ftr" sz="quarter" idx="4294967295"/>
          </p:nvPr>
        </p:nvSpPr>
        <p:spPr/>
        <p:txBody>
          <a:bodyPr/>
          <a:lstStyle/>
          <a:p>
            <a:pPr>
              <a:defRPr/>
            </a:pPr>
            <a:r>
              <a:rPr lang="en-US" dirty="0"/>
              <a:t>M. </a:t>
            </a:r>
            <a:r>
              <a:rPr lang="en-US" dirty="0" err="1"/>
              <a:t>Molla</a:t>
            </a:r>
            <a:r>
              <a:rPr lang="en-US" dirty="0"/>
              <a:t>, SPIRHR</a:t>
            </a:r>
          </a:p>
          <a:p>
            <a:pPr>
              <a:defRPr/>
            </a:pPr>
            <a:endParaRPr lang="en-US" dirty="0"/>
          </a:p>
        </p:txBody>
      </p:sp>
      <p:sp>
        <p:nvSpPr>
          <p:cNvPr id="20486"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73E17D69-9EED-424C-A100-06043843E947}" type="slidenum">
              <a:rPr lang="en-US" altLang="en-US" sz="1200">
                <a:solidFill>
                  <a:srgbClr val="898989"/>
                </a:solidFill>
              </a:rPr>
              <a:pPr>
                <a:spcBef>
                  <a:spcPct val="0"/>
                </a:spcBef>
                <a:buFontTx/>
                <a:buNone/>
              </a:pPr>
              <a:t>13</a:t>
            </a:fld>
            <a:endParaRPr lang="en-US" altLang="en-US" sz="1200">
              <a:solidFill>
                <a:srgbClr val="898989"/>
              </a:solidFill>
            </a:endParaRPr>
          </a:p>
        </p:txBody>
      </p:sp>
    </p:spTree>
    <p:extLst>
      <p:ext uri="{BB962C8B-B14F-4D97-AF65-F5344CB8AC3E}">
        <p14:creationId xmlns:p14="http://schemas.microsoft.com/office/powerpoint/2010/main" val="90167086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1981200" y="274638"/>
            <a:ext cx="8229600" cy="715962"/>
          </a:xfrm>
        </p:spPr>
        <p:txBody>
          <a:bodyPr/>
          <a:lstStyle/>
          <a:p>
            <a:r>
              <a:rPr lang="en-US" altLang="en-US" sz="3200">
                <a:latin typeface="Garamond" panose="02020404030301010803" pitchFamily="18" charset="0"/>
              </a:rPr>
              <a:t>Cont…</a:t>
            </a:r>
          </a:p>
        </p:txBody>
      </p:sp>
      <p:sp>
        <p:nvSpPr>
          <p:cNvPr id="21507" name="Content Placeholder 2"/>
          <p:cNvSpPr>
            <a:spLocks noGrp="1"/>
          </p:cNvSpPr>
          <p:nvPr>
            <p:ph idx="1"/>
          </p:nvPr>
        </p:nvSpPr>
        <p:spPr>
          <a:xfrm>
            <a:off x="2057400" y="1447800"/>
            <a:ext cx="8153400" cy="4800600"/>
          </a:xfrm>
        </p:spPr>
        <p:txBody>
          <a:bodyPr/>
          <a:lstStyle/>
          <a:p>
            <a:r>
              <a:rPr lang="en-US" altLang="en-US" sz="2400">
                <a:latin typeface="Garamond" panose="02020404030301010803" pitchFamily="18" charset="0"/>
              </a:rPr>
              <a:t>But guidelines, procedural suggestions and examples are not rules;</a:t>
            </a:r>
          </a:p>
          <a:p>
            <a:r>
              <a:rPr lang="en-US" altLang="en-US" sz="2400">
                <a:latin typeface="Garamond" panose="02020404030301010803" pitchFamily="18" charset="0"/>
              </a:rPr>
              <a:t>Applying guidelines requires judgment and creativity</a:t>
            </a:r>
          </a:p>
          <a:p>
            <a:r>
              <a:rPr lang="en-US" altLang="en-US" sz="2400">
                <a:latin typeface="Garamond" panose="02020404030301010803" pitchFamily="18" charset="0"/>
              </a:rPr>
              <a:t>Because each qualitative study is unique .</a:t>
            </a:r>
          </a:p>
          <a:p>
            <a:r>
              <a:rPr lang="en-US" altLang="en-US" sz="2400">
                <a:latin typeface="Garamond" panose="02020404030301010803" pitchFamily="18" charset="0"/>
              </a:rPr>
              <a:t>Because qualitative inquiry depends at every stage, on the skills, training, insights and capabilities of the inquirer.  </a:t>
            </a:r>
          </a:p>
          <a:p>
            <a:r>
              <a:rPr lang="en-US" altLang="en-US" sz="2400">
                <a:latin typeface="Garamond" panose="02020404030301010803" pitchFamily="18" charset="0"/>
              </a:rPr>
              <a:t>Qualitative analysis ultimately depends on the analytical intellect and style of  the analyst </a:t>
            </a:r>
          </a:p>
          <a:p>
            <a:r>
              <a:rPr lang="en-US" altLang="en-US" sz="2400">
                <a:latin typeface="Garamond" panose="02020404030301010803" pitchFamily="18" charset="0"/>
              </a:rPr>
              <a:t>The human factor is the greatest strength and the fundamental weakness of the qualitative inquiry and analysis –</a:t>
            </a:r>
            <a:r>
              <a:rPr lang="en-US" altLang="en-US" sz="2400" u="sng">
                <a:solidFill>
                  <a:srgbClr val="FF0000"/>
                </a:solidFill>
                <a:latin typeface="Garamond" panose="02020404030301010803" pitchFamily="18" charset="0"/>
              </a:rPr>
              <a:t>A scientific two aged sword</a:t>
            </a:r>
          </a:p>
        </p:txBody>
      </p:sp>
      <p:sp>
        <p:nvSpPr>
          <p:cNvPr id="4" name="Date Placeholder 3"/>
          <p:cNvSpPr>
            <a:spLocks noGrp="1"/>
          </p:cNvSpPr>
          <p:nvPr>
            <p:ph type="dt" sz="quarter" idx="4294967295"/>
          </p:nvPr>
        </p:nvSpPr>
        <p:spPr/>
        <p:txBody>
          <a:bodyPr/>
          <a:lstStyle/>
          <a:p>
            <a:pPr>
              <a:defRPr/>
            </a:pPr>
            <a:fld id="{45DCD9D0-321D-40AA-A721-ABA5D81680A8}" type="datetime1">
              <a:rPr lang="en-US"/>
              <a:pPr>
                <a:defRPr/>
              </a:pPr>
              <a:t>12/19/2025</a:t>
            </a:fld>
            <a:endParaRPr lang="en-US"/>
          </a:p>
        </p:txBody>
      </p:sp>
      <p:sp>
        <p:nvSpPr>
          <p:cNvPr id="5" name="Footer Placeholder 4"/>
          <p:cNvSpPr>
            <a:spLocks noGrp="1"/>
          </p:cNvSpPr>
          <p:nvPr>
            <p:ph type="ftr" sz="quarter" idx="4294967295"/>
          </p:nvPr>
        </p:nvSpPr>
        <p:spPr/>
        <p:txBody>
          <a:bodyPr/>
          <a:lstStyle/>
          <a:p>
            <a:pPr>
              <a:defRPr/>
            </a:pPr>
            <a:r>
              <a:rPr lang="en-US" dirty="0"/>
              <a:t>M. </a:t>
            </a:r>
            <a:r>
              <a:rPr lang="en-US" dirty="0" err="1"/>
              <a:t>Molla</a:t>
            </a:r>
            <a:r>
              <a:rPr lang="en-US" dirty="0"/>
              <a:t>, SPIRHR</a:t>
            </a:r>
          </a:p>
          <a:p>
            <a:pPr>
              <a:defRPr/>
            </a:pPr>
            <a:endParaRPr lang="en-US" dirty="0"/>
          </a:p>
        </p:txBody>
      </p:sp>
      <p:sp>
        <p:nvSpPr>
          <p:cNvPr id="21510"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78AC371F-7C66-45F9-9367-D5E89B55C24A}" type="slidenum">
              <a:rPr lang="en-US" altLang="en-US" sz="1200">
                <a:solidFill>
                  <a:srgbClr val="898989"/>
                </a:solidFill>
              </a:rPr>
              <a:pPr>
                <a:spcBef>
                  <a:spcPct val="0"/>
                </a:spcBef>
                <a:buFontTx/>
                <a:buNone/>
              </a:pPr>
              <a:t>14</a:t>
            </a:fld>
            <a:endParaRPr lang="en-US" altLang="en-US" sz="1200">
              <a:solidFill>
                <a:srgbClr val="898989"/>
              </a:solidFill>
            </a:endParaRPr>
          </a:p>
        </p:txBody>
      </p:sp>
    </p:spTree>
    <p:extLst>
      <p:ext uri="{BB962C8B-B14F-4D97-AF65-F5344CB8AC3E}">
        <p14:creationId xmlns:p14="http://schemas.microsoft.com/office/powerpoint/2010/main" val="158489547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GB" altLang="en-US" sz="3200">
                <a:latin typeface="Garamond" panose="02020404030301010803" pitchFamily="18" charset="0"/>
              </a:rPr>
              <a:t>Steps in data analysis </a:t>
            </a:r>
          </a:p>
        </p:txBody>
      </p:sp>
      <p:sp>
        <p:nvSpPr>
          <p:cNvPr id="22531" name="Content Placeholder 2"/>
          <p:cNvSpPr>
            <a:spLocks noGrp="1"/>
          </p:cNvSpPr>
          <p:nvPr>
            <p:ph idx="1"/>
          </p:nvPr>
        </p:nvSpPr>
        <p:spPr/>
        <p:txBody>
          <a:bodyPr/>
          <a:lstStyle/>
          <a:p>
            <a:pPr marL="457200" indent="-457200">
              <a:buFont typeface="Calibri" panose="020F0502020204030204" pitchFamily="34" charset="0"/>
              <a:buAutoNum type="arabicPeriod"/>
            </a:pPr>
            <a:r>
              <a:rPr lang="en-US" altLang="en-US" sz="2400">
                <a:latin typeface="Garamond" panose="02020404030301010803" pitchFamily="18" charset="0"/>
              </a:rPr>
              <a:t>Documentation of the data and the process of data collection </a:t>
            </a:r>
          </a:p>
          <a:p>
            <a:pPr marL="457200" indent="-457200">
              <a:buFont typeface="Calibri" panose="020F0502020204030204" pitchFamily="34" charset="0"/>
              <a:buAutoNum type="arabicPeriod"/>
            </a:pPr>
            <a:r>
              <a:rPr lang="en-US" altLang="en-US" sz="2400">
                <a:latin typeface="Garamond" panose="02020404030301010803" pitchFamily="18" charset="0"/>
              </a:rPr>
              <a:t> Organization/categorization of the data into concepts </a:t>
            </a:r>
          </a:p>
          <a:p>
            <a:pPr marL="457200" indent="-457200">
              <a:buFont typeface="Calibri" panose="020F0502020204030204" pitchFamily="34" charset="0"/>
              <a:buAutoNum type="arabicPeriod"/>
            </a:pPr>
            <a:r>
              <a:rPr lang="en-US" altLang="en-US" sz="2400">
                <a:latin typeface="Garamond" panose="02020404030301010803" pitchFamily="18" charset="0"/>
              </a:rPr>
              <a:t>Connection of the data to show how one concept may influence another </a:t>
            </a:r>
          </a:p>
          <a:p>
            <a:pPr marL="457200" indent="-457200">
              <a:buFont typeface="Calibri" panose="020F0502020204030204" pitchFamily="34" charset="0"/>
              <a:buAutoNum type="arabicPeriod"/>
            </a:pPr>
            <a:r>
              <a:rPr lang="en-US" altLang="en-US" sz="2400">
                <a:latin typeface="Garamond" panose="02020404030301010803" pitchFamily="18" charset="0"/>
              </a:rPr>
              <a:t>Corroboration/confirm by evaluating alternative explanations, disconfirming evidence, and searching for negative cases </a:t>
            </a:r>
          </a:p>
          <a:p>
            <a:pPr marL="457200" indent="-457200">
              <a:buFont typeface="Calibri" panose="020F0502020204030204" pitchFamily="34" charset="0"/>
              <a:buAutoNum type="arabicPeriod"/>
            </a:pPr>
            <a:r>
              <a:rPr lang="en-US" altLang="en-US" sz="2400">
                <a:latin typeface="Garamond" panose="02020404030301010803" pitchFamily="18" charset="0"/>
              </a:rPr>
              <a:t>Representing the account (reporting the findings)  in </a:t>
            </a:r>
            <a:r>
              <a:rPr lang="en-US" altLang="en-US" sz="2400" b="1" u="sng">
                <a:solidFill>
                  <a:srgbClr val="FF0000"/>
                </a:solidFill>
                <a:latin typeface="Garamond" panose="02020404030301010803" pitchFamily="18" charset="0"/>
              </a:rPr>
              <a:t>thick description</a:t>
            </a:r>
          </a:p>
        </p:txBody>
      </p:sp>
      <p:sp>
        <p:nvSpPr>
          <p:cNvPr id="4" name="Date Placeholder 3"/>
          <p:cNvSpPr>
            <a:spLocks noGrp="1"/>
          </p:cNvSpPr>
          <p:nvPr>
            <p:ph type="dt" sz="quarter" idx="4294967295"/>
          </p:nvPr>
        </p:nvSpPr>
        <p:spPr/>
        <p:txBody>
          <a:bodyPr/>
          <a:lstStyle/>
          <a:p>
            <a:pPr>
              <a:defRPr/>
            </a:pPr>
            <a:fld id="{A33D1E5A-CDEB-4903-84A7-48DB3093ECFB}" type="datetime1">
              <a:rPr lang="en-US" smtClean="0"/>
              <a:pPr>
                <a:defRPr/>
              </a:pPr>
              <a:t>12/19/2025</a:t>
            </a:fld>
            <a:endParaRPr lang="en-US"/>
          </a:p>
        </p:txBody>
      </p:sp>
      <p:sp>
        <p:nvSpPr>
          <p:cNvPr id="5" name="Footer Placeholder 4"/>
          <p:cNvSpPr>
            <a:spLocks noGrp="1"/>
          </p:cNvSpPr>
          <p:nvPr>
            <p:ph type="ftr" sz="quarter" idx="4294967295"/>
          </p:nvPr>
        </p:nvSpPr>
        <p:spPr/>
        <p:txBody>
          <a:bodyPr/>
          <a:lstStyle/>
          <a:p>
            <a:pPr>
              <a:defRPr/>
            </a:pPr>
            <a:r>
              <a:rPr lang="en-US" dirty="0"/>
              <a:t>M. </a:t>
            </a:r>
            <a:r>
              <a:rPr lang="en-US" dirty="0" err="1"/>
              <a:t>Molla</a:t>
            </a:r>
            <a:r>
              <a:rPr lang="en-US" dirty="0"/>
              <a:t>, SPIRHR</a:t>
            </a:r>
          </a:p>
          <a:p>
            <a:pPr>
              <a:defRPr/>
            </a:pPr>
            <a:endParaRPr lang="en-US" dirty="0"/>
          </a:p>
        </p:txBody>
      </p:sp>
      <p:sp>
        <p:nvSpPr>
          <p:cNvPr id="22534"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0451C1BF-E064-4E93-A193-BF75B6804F6F}" type="slidenum">
              <a:rPr lang="en-US" altLang="en-US" sz="1200">
                <a:solidFill>
                  <a:srgbClr val="898989"/>
                </a:solidFill>
              </a:rPr>
              <a:pPr>
                <a:spcBef>
                  <a:spcPct val="0"/>
                </a:spcBef>
                <a:buFontTx/>
                <a:buNone/>
              </a:pPr>
              <a:t>15</a:t>
            </a:fld>
            <a:endParaRPr lang="en-US" altLang="en-US" sz="1200">
              <a:solidFill>
                <a:srgbClr val="898989"/>
              </a:solidFill>
            </a:endParaRPr>
          </a:p>
        </p:txBody>
      </p:sp>
    </p:spTree>
    <p:extLst>
      <p:ext uri="{BB962C8B-B14F-4D97-AF65-F5344CB8AC3E}">
        <p14:creationId xmlns:p14="http://schemas.microsoft.com/office/powerpoint/2010/main" val="79190338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1981200" y="274638"/>
            <a:ext cx="8229600" cy="715962"/>
          </a:xfrm>
        </p:spPr>
        <p:txBody>
          <a:bodyPr/>
          <a:lstStyle/>
          <a:p>
            <a:r>
              <a:rPr lang="en-GB" altLang="en-US" sz="3200">
                <a:latin typeface="Garamond" panose="02020404030301010803" pitchFamily="18" charset="0"/>
              </a:rPr>
              <a:t>Coding in qualitative research</a:t>
            </a:r>
          </a:p>
        </p:txBody>
      </p:sp>
      <p:sp>
        <p:nvSpPr>
          <p:cNvPr id="23555" name="Content Placeholder 2"/>
          <p:cNvSpPr>
            <a:spLocks noGrp="1"/>
          </p:cNvSpPr>
          <p:nvPr>
            <p:ph idx="1"/>
          </p:nvPr>
        </p:nvSpPr>
        <p:spPr>
          <a:xfrm>
            <a:off x="1981200" y="1219200"/>
            <a:ext cx="8458200" cy="5137150"/>
          </a:xfrm>
        </p:spPr>
        <p:txBody>
          <a:bodyPr/>
          <a:lstStyle/>
          <a:p>
            <a:r>
              <a:rPr lang="en-GB" altLang="en-US" sz="2400">
                <a:latin typeface="Garamond" panose="02020404030301010803" pitchFamily="18" charset="0"/>
              </a:rPr>
              <a:t>Codes are the building blocks for theory or model building and the foundation on which the analyst’s arguments rest. (Kathleen M. MacQueen)</a:t>
            </a:r>
          </a:p>
          <a:p>
            <a:r>
              <a:rPr lang="en-GB" altLang="en-US" sz="2400">
                <a:latin typeface="Garamond" panose="02020404030301010803" pitchFamily="18" charset="0"/>
              </a:rPr>
              <a:t>Coding is the process of labelling and organizing  a  qualitative data to identify different themes and the relationships between them.</a:t>
            </a:r>
          </a:p>
          <a:p>
            <a:r>
              <a:rPr lang="en-GB" altLang="en-US" sz="2400">
                <a:latin typeface="Garamond" panose="02020404030301010803" pitchFamily="18" charset="0"/>
              </a:rPr>
              <a:t>Coding qualitative data makes it easier to interpret findings </a:t>
            </a:r>
          </a:p>
          <a:p>
            <a:r>
              <a:rPr lang="en-GB" altLang="en-US" sz="2400">
                <a:latin typeface="Garamond" panose="02020404030301010803" pitchFamily="18" charset="0"/>
              </a:rPr>
              <a:t>Coding helps to storing data analysis processes to help them make data-driven decisions based on customer feedback. </a:t>
            </a:r>
          </a:p>
          <a:p>
            <a:r>
              <a:rPr lang="en-GB" altLang="en-US" sz="2400">
                <a:latin typeface="Garamond" panose="02020404030301010803" pitchFamily="18" charset="0"/>
              </a:rPr>
              <a:t>Coding helps to compare perspectives of different researchers or/coderes</a:t>
            </a:r>
          </a:p>
        </p:txBody>
      </p:sp>
      <p:sp>
        <p:nvSpPr>
          <p:cNvPr id="4" name="Date Placeholder 3"/>
          <p:cNvSpPr>
            <a:spLocks noGrp="1"/>
          </p:cNvSpPr>
          <p:nvPr>
            <p:ph type="dt" sz="quarter" idx="4294967295"/>
          </p:nvPr>
        </p:nvSpPr>
        <p:spPr/>
        <p:txBody>
          <a:bodyPr/>
          <a:lstStyle/>
          <a:p>
            <a:pPr>
              <a:defRPr/>
            </a:pPr>
            <a:fld id="{334775EB-1408-4C0D-A1C7-0A83DA5A3E3E}" type="datetime1">
              <a:rPr lang="en-US" smtClean="0"/>
              <a:pPr>
                <a:defRPr/>
              </a:pPr>
              <a:t>12/19/2025</a:t>
            </a:fld>
            <a:endParaRPr lang="en-US"/>
          </a:p>
        </p:txBody>
      </p:sp>
      <p:sp>
        <p:nvSpPr>
          <p:cNvPr id="5" name="Footer Placeholder 4"/>
          <p:cNvSpPr>
            <a:spLocks noGrp="1"/>
          </p:cNvSpPr>
          <p:nvPr>
            <p:ph type="ftr" sz="quarter" idx="4294967295"/>
          </p:nvPr>
        </p:nvSpPr>
        <p:spPr/>
        <p:txBody>
          <a:bodyPr/>
          <a:lstStyle/>
          <a:p>
            <a:pPr>
              <a:defRPr/>
            </a:pPr>
            <a:r>
              <a:rPr lang="en-US" dirty="0"/>
              <a:t>M. </a:t>
            </a:r>
            <a:r>
              <a:rPr lang="en-US" dirty="0" err="1"/>
              <a:t>Molla</a:t>
            </a:r>
            <a:r>
              <a:rPr lang="en-US" dirty="0"/>
              <a:t>, SPIRHR</a:t>
            </a:r>
          </a:p>
          <a:p>
            <a:pPr>
              <a:defRPr/>
            </a:pPr>
            <a:endParaRPr lang="en-US" dirty="0"/>
          </a:p>
        </p:txBody>
      </p:sp>
      <p:sp>
        <p:nvSpPr>
          <p:cNvPr id="23558"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5815F7E9-BEFD-4999-8500-0665D08706E3}" type="slidenum">
              <a:rPr lang="en-US" altLang="en-US" sz="1200">
                <a:solidFill>
                  <a:srgbClr val="898989"/>
                </a:solidFill>
              </a:rPr>
              <a:pPr>
                <a:spcBef>
                  <a:spcPct val="0"/>
                </a:spcBef>
                <a:buFontTx/>
                <a:buNone/>
              </a:pPr>
              <a:t>16</a:t>
            </a:fld>
            <a:endParaRPr lang="en-US" altLang="en-US" sz="1200">
              <a:solidFill>
                <a:srgbClr val="898989"/>
              </a:solidFill>
            </a:endParaRPr>
          </a:p>
        </p:txBody>
      </p:sp>
    </p:spTree>
    <p:extLst>
      <p:ext uri="{BB962C8B-B14F-4D97-AF65-F5344CB8AC3E}">
        <p14:creationId xmlns:p14="http://schemas.microsoft.com/office/powerpoint/2010/main" val="26604940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GB" altLang="en-US" sz="3200">
                <a:latin typeface="Garamond" panose="02020404030301010803" pitchFamily="18" charset="0"/>
              </a:rPr>
              <a:t>Cont…</a:t>
            </a:r>
          </a:p>
        </p:txBody>
      </p:sp>
      <p:sp>
        <p:nvSpPr>
          <p:cNvPr id="24579" name="Content Placeholder 2"/>
          <p:cNvSpPr>
            <a:spLocks noGrp="1"/>
          </p:cNvSpPr>
          <p:nvPr>
            <p:ph idx="1"/>
          </p:nvPr>
        </p:nvSpPr>
        <p:spPr/>
        <p:txBody>
          <a:bodyPr/>
          <a:lstStyle/>
          <a:p>
            <a:pPr>
              <a:buFont typeface="Wingdings" panose="05000000000000000000" pitchFamily="2" charset="2"/>
              <a:buChar char="q"/>
            </a:pPr>
            <a:r>
              <a:rPr lang="en-GB" altLang="en-US" dirty="0" smtClean="0">
                <a:latin typeface="Garamond" panose="02020404030301010803" pitchFamily="18" charset="0"/>
              </a:rPr>
              <a:t>Codes are assigned to segments of  the text as per the decision of the researcher</a:t>
            </a:r>
          </a:p>
          <a:p>
            <a:pPr>
              <a:buFont typeface="Wingdings" panose="05000000000000000000" pitchFamily="2" charset="2"/>
              <a:buChar char="q"/>
            </a:pPr>
            <a:r>
              <a:rPr lang="en-GB" altLang="en-US" dirty="0" smtClean="0">
                <a:latin typeface="Garamond" panose="02020404030301010803" pitchFamily="18" charset="0"/>
              </a:rPr>
              <a:t>You may assign codes to a whole paragraph or to a sentence</a:t>
            </a:r>
          </a:p>
          <a:p>
            <a:pPr>
              <a:buFont typeface="Wingdings" panose="05000000000000000000" pitchFamily="2" charset="2"/>
              <a:buChar char="q"/>
            </a:pPr>
            <a:r>
              <a:rPr lang="en-GB" altLang="en-US" dirty="0" smtClean="0">
                <a:latin typeface="Garamond" panose="02020404030301010803" pitchFamily="18" charset="0"/>
              </a:rPr>
              <a:t>Code should not contain blanks, commas or parentheses</a:t>
            </a:r>
          </a:p>
          <a:p>
            <a:pPr>
              <a:buFont typeface="Wingdings" panose="05000000000000000000" pitchFamily="2" charset="2"/>
              <a:buChar char="q"/>
            </a:pPr>
            <a:r>
              <a:rPr lang="en-GB" altLang="en-US" dirty="0" smtClean="0">
                <a:latin typeface="Garamond" panose="02020404030301010803" pitchFamily="18" charset="0"/>
              </a:rPr>
              <a:t>If  your code consists of more than one code,  then you need to connect it with a hyphen</a:t>
            </a:r>
          </a:p>
          <a:p>
            <a:pPr>
              <a:buFont typeface="Wingdings" panose="05000000000000000000" pitchFamily="2" charset="2"/>
              <a:buChar char="q"/>
            </a:pPr>
            <a:r>
              <a:rPr lang="en-GB" altLang="en-US" dirty="0" smtClean="0">
                <a:latin typeface="Garamond" panose="02020404030301010803" pitchFamily="18" charset="0"/>
              </a:rPr>
              <a:t>The maximum length of a code is 50charachters</a:t>
            </a:r>
          </a:p>
          <a:p>
            <a:endParaRPr lang="en-GB" altLang="en-US" dirty="0" smtClean="0"/>
          </a:p>
        </p:txBody>
      </p:sp>
      <p:sp>
        <p:nvSpPr>
          <p:cNvPr id="4" name="Date Placeholder 3"/>
          <p:cNvSpPr>
            <a:spLocks noGrp="1"/>
          </p:cNvSpPr>
          <p:nvPr>
            <p:ph type="dt" sz="quarter" idx="4294967295"/>
          </p:nvPr>
        </p:nvSpPr>
        <p:spPr/>
        <p:txBody>
          <a:bodyPr/>
          <a:lstStyle/>
          <a:p>
            <a:pPr>
              <a:defRPr/>
            </a:pPr>
            <a:fld id="{334775EB-1408-4C0D-A1C7-0A83DA5A3E3E}" type="datetime1">
              <a:rPr lang="en-US" smtClean="0"/>
              <a:pPr>
                <a:defRPr/>
              </a:pPr>
              <a:t>12/19/2025</a:t>
            </a:fld>
            <a:endParaRPr lang="en-US"/>
          </a:p>
        </p:txBody>
      </p:sp>
      <p:sp>
        <p:nvSpPr>
          <p:cNvPr id="5" name="Footer Placeholder 4"/>
          <p:cNvSpPr>
            <a:spLocks noGrp="1"/>
          </p:cNvSpPr>
          <p:nvPr>
            <p:ph type="ftr" sz="quarter" idx="4294967295"/>
          </p:nvPr>
        </p:nvSpPr>
        <p:spPr/>
        <p:txBody>
          <a:bodyPr/>
          <a:lstStyle/>
          <a:p>
            <a:pPr>
              <a:defRPr/>
            </a:pPr>
            <a:r>
              <a:rPr lang="en-US" dirty="0"/>
              <a:t>M. </a:t>
            </a:r>
            <a:r>
              <a:rPr lang="en-US" dirty="0" err="1"/>
              <a:t>Molla</a:t>
            </a:r>
            <a:r>
              <a:rPr lang="en-US" dirty="0"/>
              <a:t>, SPIRHR</a:t>
            </a:r>
          </a:p>
          <a:p>
            <a:pPr>
              <a:defRPr/>
            </a:pPr>
            <a:endParaRPr lang="en-US" dirty="0"/>
          </a:p>
        </p:txBody>
      </p:sp>
      <p:sp>
        <p:nvSpPr>
          <p:cNvPr id="24582"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09945D1C-5EE4-4ADC-99DF-2727CFEE220E}" type="slidenum">
              <a:rPr lang="en-US" altLang="en-US" sz="1200">
                <a:solidFill>
                  <a:srgbClr val="898989"/>
                </a:solidFill>
              </a:rPr>
              <a:pPr>
                <a:spcBef>
                  <a:spcPct val="0"/>
                </a:spcBef>
                <a:buFontTx/>
                <a:buNone/>
              </a:pPr>
              <a:t>17</a:t>
            </a:fld>
            <a:endParaRPr lang="en-US" altLang="en-US" sz="1200">
              <a:solidFill>
                <a:srgbClr val="898989"/>
              </a:solidFill>
            </a:endParaRPr>
          </a:p>
        </p:txBody>
      </p:sp>
    </p:spTree>
    <p:extLst>
      <p:ext uri="{BB962C8B-B14F-4D97-AF65-F5344CB8AC3E}">
        <p14:creationId xmlns:p14="http://schemas.microsoft.com/office/powerpoint/2010/main" val="28822550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r>
              <a:rPr lang="en-GB" altLang="en-US" sz="3200">
                <a:latin typeface="Garamond" panose="02020404030301010803" pitchFamily="18" charset="0"/>
              </a:rPr>
              <a:t>How do you determine what codes to use?</a:t>
            </a:r>
            <a:r>
              <a:rPr lang="en-GB" altLang="en-US" smtClean="0">
                <a:latin typeface="Garamond" panose="02020404030301010803" pitchFamily="18" charset="0"/>
              </a:rPr>
              <a:t/>
            </a:r>
            <a:br>
              <a:rPr lang="en-GB" altLang="en-US" smtClean="0">
                <a:latin typeface="Garamond" panose="02020404030301010803" pitchFamily="18" charset="0"/>
              </a:rPr>
            </a:br>
            <a:endParaRPr lang="en-GB" altLang="en-US" smtClean="0"/>
          </a:p>
        </p:txBody>
      </p:sp>
      <p:sp>
        <p:nvSpPr>
          <p:cNvPr id="25603" name="Content Placeholder 2"/>
          <p:cNvSpPr>
            <a:spLocks noGrp="1"/>
          </p:cNvSpPr>
          <p:nvPr>
            <p:ph idx="1"/>
          </p:nvPr>
        </p:nvSpPr>
        <p:spPr/>
        <p:txBody>
          <a:bodyPr/>
          <a:lstStyle/>
          <a:p>
            <a:r>
              <a:rPr lang="en-GB" altLang="en-US" sz="2400">
                <a:latin typeface="Garamond" panose="02020404030301010803" pitchFamily="18" charset="0"/>
              </a:rPr>
              <a:t>Your research objective or questions </a:t>
            </a:r>
          </a:p>
          <a:p>
            <a:r>
              <a:rPr lang="en-GB" altLang="en-US" sz="2400">
                <a:latin typeface="Garamond" panose="02020404030301010803" pitchFamily="18" charset="0"/>
              </a:rPr>
              <a:t>Themes and  patterns you recognized while conducting the initial interviews </a:t>
            </a:r>
          </a:p>
          <a:p>
            <a:r>
              <a:rPr lang="en-GB" altLang="en-US" sz="2400">
                <a:latin typeface="Garamond" panose="02020404030301010803" pitchFamily="18" charset="0"/>
              </a:rPr>
              <a:t>The theory or framework that’s the basis for your study </a:t>
            </a:r>
          </a:p>
        </p:txBody>
      </p:sp>
      <p:sp>
        <p:nvSpPr>
          <p:cNvPr id="4" name="Date Placeholder 3"/>
          <p:cNvSpPr>
            <a:spLocks noGrp="1"/>
          </p:cNvSpPr>
          <p:nvPr>
            <p:ph type="dt" sz="quarter" idx="4294967295"/>
          </p:nvPr>
        </p:nvSpPr>
        <p:spPr/>
        <p:txBody>
          <a:bodyPr/>
          <a:lstStyle/>
          <a:p>
            <a:pPr>
              <a:defRPr/>
            </a:pPr>
            <a:fld id="{334775EB-1408-4C0D-A1C7-0A83DA5A3E3E}" type="datetime1">
              <a:rPr lang="en-US" smtClean="0"/>
              <a:pPr>
                <a:defRPr/>
              </a:pPr>
              <a:t>12/19/2025</a:t>
            </a:fld>
            <a:endParaRPr lang="en-US"/>
          </a:p>
        </p:txBody>
      </p:sp>
      <p:sp>
        <p:nvSpPr>
          <p:cNvPr id="5" name="Footer Placeholder 4"/>
          <p:cNvSpPr>
            <a:spLocks noGrp="1"/>
          </p:cNvSpPr>
          <p:nvPr>
            <p:ph type="ftr" sz="quarter" idx="4294967295"/>
          </p:nvPr>
        </p:nvSpPr>
        <p:spPr/>
        <p:txBody>
          <a:bodyPr/>
          <a:lstStyle/>
          <a:p>
            <a:pPr>
              <a:defRPr/>
            </a:pPr>
            <a:r>
              <a:rPr lang="en-US" dirty="0"/>
              <a:t>M. </a:t>
            </a:r>
            <a:r>
              <a:rPr lang="en-US" dirty="0" err="1"/>
              <a:t>Molla</a:t>
            </a:r>
            <a:r>
              <a:rPr lang="en-US" dirty="0"/>
              <a:t>, SPIRHR</a:t>
            </a:r>
          </a:p>
          <a:p>
            <a:pPr>
              <a:defRPr/>
            </a:pPr>
            <a:endParaRPr lang="en-US" dirty="0"/>
          </a:p>
        </p:txBody>
      </p:sp>
      <p:sp>
        <p:nvSpPr>
          <p:cNvPr id="25606"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1C962EBC-15AB-4F78-B249-130F866D4A7D}" type="slidenum">
              <a:rPr lang="en-US" altLang="en-US" sz="1200">
                <a:solidFill>
                  <a:srgbClr val="898989"/>
                </a:solidFill>
              </a:rPr>
              <a:pPr>
                <a:spcBef>
                  <a:spcPct val="0"/>
                </a:spcBef>
                <a:buFontTx/>
                <a:buNone/>
              </a:pPr>
              <a:t>18</a:t>
            </a:fld>
            <a:endParaRPr lang="en-US" altLang="en-US" sz="1200">
              <a:solidFill>
                <a:srgbClr val="898989"/>
              </a:solidFill>
            </a:endParaRPr>
          </a:p>
        </p:txBody>
      </p:sp>
    </p:spTree>
    <p:extLst>
      <p:ext uri="{BB962C8B-B14F-4D97-AF65-F5344CB8AC3E}">
        <p14:creationId xmlns:p14="http://schemas.microsoft.com/office/powerpoint/2010/main" val="31789815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r>
              <a:rPr lang="en-GB" altLang="en-US" smtClean="0">
                <a:latin typeface="Garamond" panose="02020404030301010803" pitchFamily="18" charset="0"/>
              </a:rPr>
              <a:t>Codebook </a:t>
            </a:r>
          </a:p>
        </p:txBody>
      </p:sp>
      <p:sp>
        <p:nvSpPr>
          <p:cNvPr id="3" name="Content Placeholder 2"/>
          <p:cNvSpPr>
            <a:spLocks noGrp="1"/>
          </p:cNvSpPr>
          <p:nvPr>
            <p:ph idx="1"/>
          </p:nvPr>
        </p:nvSpPr>
        <p:spPr/>
        <p:txBody>
          <a:bodyPr/>
          <a:lstStyle/>
          <a:p>
            <a:pPr>
              <a:defRPr/>
            </a:pPr>
            <a:r>
              <a:rPr lang="en-GB" sz="2400" dirty="0">
                <a:latin typeface="Garamond" panose="02020404030301010803" pitchFamily="18" charset="0"/>
              </a:rPr>
              <a:t>A codebook for qualitative research contains a list of the codes that you will use in your qualitative analysis research</a:t>
            </a:r>
          </a:p>
          <a:p>
            <a:pPr>
              <a:defRPr/>
            </a:pPr>
            <a:r>
              <a:rPr lang="en-GB" sz="2400" dirty="0">
                <a:latin typeface="Garamond" panose="02020404030301010803" pitchFamily="18" charset="0"/>
              </a:rPr>
              <a:t>A Codebook is useful when different coders are involved </a:t>
            </a:r>
          </a:p>
          <a:p>
            <a:pPr>
              <a:defRPr/>
            </a:pPr>
            <a:r>
              <a:rPr lang="en-GB" sz="2400" dirty="0">
                <a:latin typeface="Garamond" panose="02020404030301010803" pitchFamily="18" charset="0"/>
              </a:rPr>
              <a:t>A code book should include the following: </a:t>
            </a:r>
          </a:p>
          <a:p>
            <a:pPr lvl="1">
              <a:defRPr/>
            </a:pPr>
            <a:r>
              <a:rPr lang="en-GB" sz="2000" dirty="0">
                <a:latin typeface="Garamond" panose="02020404030301010803" pitchFamily="18" charset="0"/>
              </a:rPr>
              <a:t>Code definition</a:t>
            </a:r>
          </a:p>
          <a:p>
            <a:pPr lvl="1">
              <a:defRPr/>
            </a:pPr>
            <a:r>
              <a:rPr lang="en-GB" sz="2000" dirty="0">
                <a:latin typeface="Garamond" panose="02020404030301010803" pitchFamily="18" charset="0"/>
              </a:rPr>
              <a:t>Examples of what to include with this code </a:t>
            </a:r>
          </a:p>
          <a:p>
            <a:pPr lvl="1">
              <a:defRPr/>
            </a:pPr>
            <a:r>
              <a:rPr lang="en-GB" sz="2000" dirty="0">
                <a:latin typeface="Garamond" panose="02020404030301010803" pitchFamily="18" charset="0"/>
              </a:rPr>
              <a:t>Theme</a:t>
            </a:r>
          </a:p>
          <a:p>
            <a:pPr lvl="1">
              <a:defRPr/>
            </a:pPr>
            <a:r>
              <a:rPr lang="en-GB" sz="2000" dirty="0">
                <a:latin typeface="Garamond" panose="02020404030301010803" pitchFamily="18" charset="0"/>
              </a:rPr>
              <a:t>Parent code</a:t>
            </a:r>
          </a:p>
          <a:p>
            <a:pPr lvl="1">
              <a:defRPr/>
            </a:pPr>
            <a:r>
              <a:rPr lang="en-GB" sz="2000" dirty="0">
                <a:latin typeface="Garamond" panose="02020404030301010803" pitchFamily="18" charset="0"/>
              </a:rPr>
              <a:t>Child code </a:t>
            </a:r>
          </a:p>
          <a:p>
            <a:pPr marL="457200" lvl="1" indent="0">
              <a:buNone/>
              <a:defRPr/>
            </a:pPr>
            <a:r>
              <a:rPr lang="en-GB" sz="2000" dirty="0">
                <a:latin typeface="Garamond" panose="02020404030301010803" pitchFamily="18" charset="0"/>
              </a:rPr>
              <a:t>(Marsha E. Fonteyn, et al </a:t>
            </a:r>
            <a:r>
              <a:rPr lang="en-GB" sz="2000" i="1" dirty="0">
                <a:latin typeface="Garamond" panose="02020404030301010803" pitchFamily="18" charset="0"/>
              </a:rPr>
              <a:t>Developing a codebook to guide content analysis of expressive writing transcripts)</a:t>
            </a:r>
          </a:p>
          <a:p>
            <a:pPr>
              <a:defRPr/>
            </a:pPr>
            <a:endParaRPr lang="en-GB" sz="2400" dirty="0">
              <a:latin typeface="Garamond" panose="02020404030301010803" pitchFamily="18" charset="0"/>
            </a:endParaRPr>
          </a:p>
        </p:txBody>
      </p:sp>
      <p:sp>
        <p:nvSpPr>
          <p:cNvPr id="4" name="Date Placeholder 3"/>
          <p:cNvSpPr>
            <a:spLocks noGrp="1"/>
          </p:cNvSpPr>
          <p:nvPr>
            <p:ph type="dt" sz="quarter" idx="4294967295"/>
          </p:nvPr>
        </p:nvSpPr>
        <p:spPr/>
        <p:txBody>
          <a:bodyPr/>
          <a:lstStyle/>
          <a:p>
            <a:pPr>
              <a:defRPr/>
            </a:pPr>
            <a:fld id="{334775EB-1408-4C0D-A1C7-0A83DA5A3E3E}" type="datetime1">
              <a:rPr lang="en-US" smtClean="0"/>
              <a:pPr>
                <a:defRPr/>
              </a:pPr>
              <a:t>12/19/2025</a:t>
            </a:fld>
            <a:endParaRPr lang="en-US"/>
          </a:p>
        </p:txBody>
      </p:sp>
      <p:sp>
        <p:nvSpPr>
          <p:cNvPr id="5" name="Footer Placeholder 4"/>
          <p:cNvSpPr>
            <a:spLocks noGrp="1"/>
          </p:cNvSpPr>
          <p:nvPr>
            <p:ph type="ftr" sz="quarter" idx="4294967295"/>
          </p:nvPr>
        </p:nvSpPr>
        <p:spPr/>
        <p:txBody>
          <a:bodyPr/>
          <a:lstStyle/>
          <a:p>
            <a:pPr>
              <a:defRPr/>
            </a:pPr>
            <a:r>
              <a:rPr lang="en-US" dirty="0"/>
              <a:t>M. </a:t>
            </a:r>
            <a:r>
              <a:rPr lang="en-US" dirty="0" err="1"/>
              <a:t>Molla</a:t>
            </a:r>
            <a:r>
              <a:rPr lang="en-US" dirty="0"/>
              <a:t>, SPIRHR</a:t>
            </a:r>
          </a:p>
          <a:p>
            <a:pPr>
              <a:defRPr/>
            </a:pPr>
            <a:endParaRPr lang="en-US" dirty="0"/>
          </a:p>
        </p:txBody>
      </p:sp>
      <p:sp>
        <p:nvSpPr>
          <p:cNvPr id="26630"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5036E599-4174-4C6B-9A2F-908CF74250AA}" type="slidenum">
              <a:rPr lang="en-US" altLang="en-US" sz="1200">
                <a:solidFill>
                  <a:srgbClr val="898989"/>
                </a:solidFill>
              </a:rPr>
              <a:pPr>
                <a:spcBef>
                  <a:spcPct val="0"/>
                </a:spcBef>
                <a:buFontTx/>
                <a:buNone/>
              </a:pPr>
              <a:t>19</a:t>
            </a:fld>
            <a:endParaRPr lang="en-US" altLang="en-US" sz="1200">
              <a:solidFill>
                <a:srgbClr val="898989"/>
              </a:solidFill>
            </a:endParaRPr>
          </a:p>
        </p:txBody>
      </p:sp>
    </p:spTree>
    <p:extLst>
      <p:ext uri="{BB962C8B-B14F-4D97-AF65-F5344CB8AC3E}">
        <p14:creationId xmlns:p14="http://schemas.microsoft.com/office/powerpoint/2010/main" val="41330096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1981200" y="274638"/>
            <a:ext cx="8229600" cy="792162"/>
          </a:xfrm>
        </p:spPr>
        <p:txBody>
          <a:bodyPr/>
          <a:lstStyle/>
          <a:p>
            <a:r>
              <a:rPr lang="en-US" altLang="en-US" sz="3200" dirty="0" smtClean="0">
                <a:latin typeface="Garamond" panose="02020404030301010803" pitchFamily="18" charset="0"/>
              </a:rPr>
              <a:t>Common </a:t>
            </a:r>
            <a:r>
              <a:rPr lang="en-US" altLang="en-US" sz="3200">
                <a:latin typeface="Garamond" panose="02020404030301010803" pitchFamily="18" charset="0"/>
              </a:rPr>
              <a:t>feelings </a:t>
            </a:r>
            <a:r>
              <a:rPr lang="en-US" altLang="en-US" sz="3200" smtClean="0">
                <a:latin typeface="Garamond" panose="02020404030301010803" pitchFamily="18" charset="0"/>
              </a:rPr>
              <a:t>when starting </a:t>
            </a:r>
            <a:r>
              <a:rPr lang="en-US" altLang="en-US" sz="3200" dirty="0">
                <a:latin typeface="Garamond" panose="02020404030301010803" pitchFamily="18" charset="0"/>
              </a:rPr>
              <a:t>QDA</a:t>
            </a:r>
          </a:p>
        </p:txBody>
      </p:sp>
      <p:sp>
        <p:nvSpPr>
          <p:cNvPr id="11267" name="Content Placeholder 2"/>
          <p:cNvSpPr>
            <a:spLocks noGrp="1"/>
          </p:cNvSpPr>
          <p:nvPr>
            <p:ph idx="1"/>
          </p:nvPr>
        </p:nvSpPr>
        <p:spPr>
          <a:xfrm>
            <a:off x="1981200" y="1143000"/>
            <a:ext cx="8229600" cy="5213350"/>
          </a:xfrm>
        </p:spPr>
        <p:txBody>
          <a:bodyPr/>
          <a:lstStyle/>
          <a:p>
            <a:pPr>
              <a:defRPr/>
            </a:pPr>
            <a:r>
              <a:rPr lang="en-US" altLang="en-US" sz="2400" dirty="0">
                <a:latin typeface="Garamond" panose="02020404030301010803" pitchFamily="18" charset="0"/>
              </a:rPr>
              <a:t>The moment you cease your DC, pack and leave the field, </a:t>
            </a:r>
          </a:p>
          <a:p>
            <a:pPr lvl="1">
              <a:defRPr/>
            </a:pPr>
            <a:r>
              <a:rPr lang="en-US" altLang="en-US" b="1" i="1" dirty="0">
                <a:latin typeface="Garamond" panose="02020404030301010803" pitchFamily="18" charset="0"/>
              </a:rPr>
              <a:t>you will get a remarkably clear insight about that one critical activity you should have done</a:t>
            </a:r>
          </a:p>
          <a:p>
            <a:pPr>
              <a:defRPr/>
            </a:pPr>
            <a:r>
              <a:rPr lang="en-US" altLang="en-US" sz="2400" dirty="0">
                <a:latin typeface="Garamond" panose="02020404030301010803" pitchFamily="18" charset="0"/>
              </a:rPr>
              <a:t> After you close your tape and say goodbye to your informants, </a:t>
            </a:r>
          </a:p>
          <a:p>
            <a:pPr lvl="1">
              <a:defRPr/>
            </a:pPr>
            <a:r>
              <a:rPr lang="en-US" altLang="en-US" b="1" i="1" dirty="0">
                <a:latin typeface="Garamond" panose="02020404030301010803" pitchFamily="18" charset="0"/>
              </a:rPr>
              <a:t>it would be clear immediately what a perfect question that you should have asked to tie every thing together</a:t>
            </a:r>
          </a:p>
          <a:p>
            <a:pPr>
              <a:defRPr/>
            </a:pPr>
            <a:r>
              <a:rPr lang="en-US" altLang="en-US" sz="2400" dirty="0">
                <a:latin typeface="Garamond" panose="02020404030301010803" pitchFamily="18" charset="0"/>
              </a:rPr>
              <a:t>The moment you start analysis </a:t>
            </a:r>
          </a:p>
          <a:p>
            <a:pPr lvl="1">
              <a:defRPr/>
            </a:pPr>
            <a:r>
              <a:rPr lang="en-US" altLang="en-US" b="1" i="1" dirty="0">
                <a:latin typeface="Garamond" panose="02020404030301010803" pitchFamily="18" charset="0"/>
              </a:rPr>
              <a:t>it will become clear to you that you are missing the most important pieces of information and </a:t>
            </a:r>
          </a:p>
          <a:p>
            <a:pPr lvl="1">
              <a:defRPr/>
            </a:pPr>
            <a:r>
              <a:rPr lang="en-US" altLang="en-US" b="1" i="1" dirty="0">
                <a:latin typeface="Garamond" panose="02020404030301010803" pitchFamily="18" charset="0"/>
              </a:rPr>
              <a:t>without those pieces of information there absolutely no hope of making any sense out of what you have</a:t>
            </a:r>
          </a:p>
        </p:txBody>
      </p:sp>
      <p:sp>
        <p:nvSpPr>
          <p:cNvPr id="4" name="Date Placeholder 3"/>
          <p:cNvSpPr>
            <a:spLocks noGrp="1"/>
          </p:cNvSpPr>
          <p:nvPr>
            <p:ph type="dt" sz="quarter" idx="4294967295"/>
          </p:nvPr>
        </p:nvSpPr>
        <p:spPr/>
        <p:txBody>
          <a:bodyPr/>
          <a:lstStyle/>
          <a:p>
            <a:pPr>
              <a:defRPr/>
            </a:pPr>
            <a:fld id="{C13A25CA-0AF4-4E75-BD75-EA5220BF6AD4}" type="datetime1">
              <a:rPr lang="en-US"/>
              <a:pPr>
                <a:defRPr/>
              </a:pPr>
              <a:t>12/19/2025</a:t>
            </a:fld>
            <a:endParaRPr lang="en-US"/>
          </a:p>
        </p:txBody>
      </p:sp>
      <p:sp>
        <p:nvSpPr>
          <p:cNvPr id="5" name="Footer Placeholder 4"/>
          <p:cNvSpPr>
            <a:spLocks noGrp="1"/>
          </p:cNvSpPr>
          <p:nvPr>
            <p:ph type="ftr" sz="quarter" idx="4294967295"/>
          </p:nvPr>
        </p:nvSpPr>
        <p:spPr/>
        <p:txBody>
          <a:bodyPr/>
          <a:lstStyle/>
          <a:p>
            <a:pPr>
              <a:defRPr/>
            </a:pPr>
            <a:r>
              <a:rPr lang="en-US" dirty="0"/>
              <a:t>M. </a:t>
            </a:r>
            <a:r>
              <a:rPr lang="en-US" dirty="0" err="1"/>
              <a:t>Molla</a:t>
            </a:r>
            <a:r>
              <a:rPr lang="en-US" dirty="0"/>
              <a:t>, SPIRHR</a:t>
            </a:r>
          </a:p>
          <a:p>
            <a:pPr>
              <a:defRPr/>
            </a:pPr>
            <a:endParaRPr lang="en-US" dirty="0"/>
          </a:p>
        </p:txBody>
      </p:sp>
      <p:sp>
        <p:nvSpPr>
          <p:cNvPr id="8198"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578C74D7-1664-42CB-AC35-A97B8191A35D}" type="slidenum">
              <a:rPr lang="en-US" altLang="en-US" sz="1200">
                <a:solidFill>
                  <a:srgbClr val="898989"/>
                </a:solidFill>
              </a:rPr>
              <a:pPr>
                <a:spcBef>
                  <a:spcPct val="0"/>
                </a:spcBef>
                <a:buFontTx/>
                <a:buNone/>
              </a:pPr>
              <a:t>2</a:t>
            </a:fld>
            <a:endParaRPr lang="en-US" altLang="en-US" sz="1200">
              <a:solidFill>
                <a:srgbClr val="898989"/>
              </a:solidFill>
            </a:endParaRPr>
          </a:p>
        </p:txBody>
      </p:sp>
    </p:spTree>
    <p:extLst>
      <p:ext uri="{BB962C8B-B14F-4D97-AF65-F5344CB8AC3E}">
        <p14:creationId xmlns:p14="http://schemas.microsoft.com/office/powerpoint/2010/main" val="300089628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1981200" y="274638"/>
            <a:ext cx="8229600" cy="563562"/>
          </a:xfrm>
        </p:spPr>
        <p:txBody>
          <a:bodyPr/>
          <a:lstStyle/>
          <a:p>
            <a:r>
              <a:rPr lang="en-GB" altLang="en-US" sz="3200">
                <a:latin typeface="Garamond" panose="02020404030301010803" pitchFamily="18" charset="0"/>
              </a:rPr>
              <a:t>Sample code book </a:t>
            </a:r>
          </a:p>
        </p:txBody>
      </p:sp>
      <p:sp>
        <p:nvSpPr>
          <p:cNvPr id="4" name="Date Placeholder 3"/>
          <p:cNvSpPr>
            <a:spLocks noGrp="1"/>
          </p:cNvSpPr>
          <p:nvPr>
            <p:ph type="dt" sz="quarter" idx="4294967295"/>
          </p:nvPr>
        </p:nvSpPr>
        <p:spPr/>
        <p:txBody>
          <a:bodyPr/>
          <a:lstStyle/>
          <a:p>
            <a:pPr>
              <a:defRPr/>
            </a:pPr>
            <a:fld id="{334775EB-1408-4C0D-A1C7-0A83DA5A3E3E}" type="datetime1">
              <a:rPr lang="en-US" smtClean="0"/>
              <a:pPr>
                <a:defRPr/>
              </a:pPr>
              <a:t>12/19/2025</a:t>
            </a:fld>
            <a:endParaRPr lang="en-US"/>
          </a:p>
        </p:txBody>
      </p:sp>
      <p:sp>
        <p:nvSpPr>
          <p:cNvPr id="27653"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90671D9F-277B-4F86-BA44-685C655CB735}" type="slidenum">
              <a:rPr lang="en-US" altLang="en-US" sz="1200">
                <a:solidFill>
                  <a:srgbClr val="898989"/>
                </a:solidFill>
              </a:rPr>
              <a:pPr>
                <a:spcBef>
                  <a:spcPct val="0"/>
                </a:spcBef>
                <a:buFontTx/>
                <a:buNone/>
              </a:pPr>
              <a:t>20</a:t>
            </a:fld>
            <a:endParaRPr lang="en-US" altLang="en-US" sz="1200">
              <a:solidFill>
                <a:srgbClr val="898989"/>
              </a:solidFill>
            </a:endParaRPr>
          </a:p>
        </p:txBody>
      </p:sp>
      <p:graphicFrame>
        <p:nvGraphicFramePr>
          <p:cNvPr id="9" name="Content Placeholder 8"/>
          <p:cNvGraphicFramePr>
            <a:graphicFrameLocks noGrp="1"/>
          </p:cNvGraphicFramePr>
          <p:nvPr>
            <p:ph idx="1"/>
          </p:nvPr>
        </p:nvGraphicFramePr>
        <p:xfrm>
          <a:off x="1981200" y="1040618"/>
          <a:ext cx="8370888" cy="5512582"/>
        </p:xfrm>
        <a:graphic>
          <a:graphicData uri="http://schemas.openxmlformats.org/drawingml/2006/table">
            <a:tbl>
              <a:tblPr firstRow="1" bandRow="1">
                <a:tableStyleId>{5C22544A-7EE6-4342-B048-85BDC9FD1C3A}</a:tableStyleId>
              </a:tblPr>
              <a:tblGrid>
                <a:gridCol w="2133443">
                  <a:extLst>
                    <a:ext uri="{9D8B030D-6E8A-4147-A177-3AD203B41FA5}">
                      <a16:colId xmlns:a16="http://schemas.microsoft.com/office/drawing/2014/main" val="2323598520"/>
                    </a:ext>
                  </a:extLst>
                </a:gridCol>
                <a:gridCol w="1185004">
                  <a:extLst>
                    <a:ext uri="{9D8B030D-6E8A-4147-A177-3AD203B41FA5}">
                      <a16:colId xmlns:a16="http://schemas.microsoft.com/office/drawing/2014/main" val="1723206115"/>
                    </a:ext>
                  </a:extLst>
                </a:gridCol>
                <a:gridCol w="1175570">
                  <a:extLst>
                    <a:ext uri="{9D8B030D-6E8A-4147-A177-3AD203B41FA5}">
                      <a16:colId xmlns:a16="http://schemas.microsoft.com/office/drawing/2014/main" val="3638931110"/>
                    </a:ext>
                  </a:extLst>
                </a:gridCol>
                <a:gridCol w="1144368">
                  <a:extLst>
                    <a:ext uri="{9D8B030D-6E8A-4147-A177-3AD203B41FA5}">
                      <a16:colId xmlns:a16="http://schemas.microsoft.com/office/drawing/2014/main" val="3671181894"/>
                    </a:ext>
                  </a:extLst>
                </a:gridCol>
                <a:gridCol w="914333">
                  <a:extLst>
                    <a:ext uri="{9D8B030D-6E8A-4147-A177-3AD203B41FA5}">
                      <a16:colId xmlns:a16="http://schemas.microsoft.com/office/drawing/2014/main" val="2562250657"/>
                    </a:ext>
                  </a:extLst>
                </a:gridCol>
                <a:gridCol w="1523888">
                  <a:extLst>
                    <a:ext uri="{9D8B030D-6E8A-4147-A177-3AD203B41FA5}">
                      <a16:colId xmlns:a16="http://schemas.microsoft.com/office/drawing/2014/main" val="2664681491"/>
                    </a:ext>
                  </a:extLst>
                </a:gridCol>
                <a:gridCol w="294282">
                  <a:extLst>
                    <a:ext uri="{9D8B030D-6E8A-4147-A177-3AD203B41FA5}">
                      <a16:colId xmlns:a16="http://schemas.microsoft.com/office/drawing/2014/main" val="1682766735"/>
                    </a:ext>
                  </a:extLst>
                </a:gridCol>
              </a:tblGrid>
              <a:tr h="1207372">
                <a:tc>
                  <a:txBody>
                    <a:bodyPr/>
                    <a:lstStyle/>
                    <a:p>
                      <a:pPr>
                        <a:lnSpc>
                          <a:spcPct val="115000"/>
                        </a:lnSpc>
                        <a:spcAft>
                          <a:spcPts val="0"/>
                        </a:spcAft>
                      </a:pPr>
                      <a:r>
                        <a:rPr lang="en-US" sz="2400" dirty="0" smtClean="0">
                          <a:effectLst/>
                          <a:latin typeface="Garamond" panose="02020404030301010803" pitchFamily="18" charset="0"/>
                          <a:ea typeface="Calibri" panose="020F0502020204030204" pitchFamily="34" charset="0"/>
                          <a:cs typeface="Times New Roman" panose="02020603050405020304" pitchFamily="18" charset="0"/>
                        </a:rPr>
                        <a:t>Theme</a:t>
                      </a:r>
                      <a:endParaRPr lang="en-GB" sz="2400" dirty="0">
                        <a:effectLst/>
                        <a:latin typeface="Garamond" panose="02020404030301010803" pitchFamily="18" charset="0"/>
                        <a:ea typeface="Calibri" panose="020F0502020204030204" pitchFamily="34" charset="0"/>
                        <a:cs typeface="Times New Roman" panose="02020603050405020304" pitchFamily="18" charset="0"/>
                      </a:endParaRPr>
                    </a:p>
                  </a:txBody>
                  <a:tcPr marL="68575" marR="68575" marT="0" marB="0"/>
                </a:tc>
                <a:tc>
                  <a:txBody>
                    <a:bodyPr/>
                    <a:lstStyle/>
                    <a:p>
                      <a:pPr>
                        <a:lnSpc>
                          <a:spcPct val="115000"/>
                        </a:lnSpc>
                        <a:spcAft>
                          <a:spcPts val="0"/>
                        </a:spcAft>
                      </a:pPr>
                      <a:r>
                        <a:rPr lang="en-US" sz="2400">
                          <a:effectLst/>
                          <a:latin typeface="Garamond" panose="02020404030301010803" pitchFamily="18" charset="0"/>
                          <a:ea typeface="Calibri" panose="020F0502020204030204" pitchFamily="34" charset="0"/>
                          <a:cs typeface="Times New Roman" panose="02020603050405020304" pitchFamily="18" charset="0"/>
                        </a:rPr>
                        <a:t>Parent code</a:t>
                      </a:r>
                      <a:endParaRPr lang="en-GB" sz="2400">
                        <a:effectLst/>
                        <a:latin typeface="Garamond" panose="02020404030301010803" pitchFamily="18" charset="0"/>
                        <a:ea typeface="Calibri" panose="020F0502020204030204" pitchFamily="34" charset="0"/>
                        <a:cs typeface="Times New Roman" panose="02020603050405020304" pitchFamily="18" charset="0"/>
                      </a:endParaRPr>
                    </a:p>
                  </a:txBody>
                  <a:tcPr marL="68575" marR="68575" marT="0" marB="0"/>
                </a:tc>
                <a:tc>
                  <a:txBody>
                    <a:bodyPr/>
                    <a:lstStyle/>
                    <a:p>
                      <a:pPr>
                        <a:lnSpc>
                          <a:spcPct val="115000"/>
                        </a:lnSpc>
                        <a:spcAft>
                          <a:spcPts val="0"/>
                        </a:spcAft>
                      </a:pPr>
                      <a:r>
                        <a:rPr lang="en-US" sz="2400" dirty="0">
                          <a:effectLst/>
                          <a:latin typeface="Garamond" panose="02020404030301010803" pitchFamily="18" charset="0"/>
                          <a:ea typeface="Calibri" panose="020F0502020204030204" pitchFamily="34" charset="0"/>
                          <a:cs typeface="Times New Roman" panose="02020603050405020304" pitchFamily="18" charset="0"/>
                        </a:rPr>
                        <a:t>Child code</a:t>
                      </a:r>
                      <a:endParaRPr lang="en-GB" sz="2400" dirty="0">
                        <a:effectLst/>
                        <a:latin typeface="Garamond" panose="02020404030301010803" pitchFamily="18" charset="0"/>
                        <a:ea typeface="Calibri" panose="020F0502020204030204" pitchFamily="34" charset="0"/>
                        <a:cs typeface="Times New Roman" panose="02020603050405020304" pitchFamily="18" charset="0"/>
                      </a:endParaRPr>
                    </a:p>
                  </a:txBody>
                  <a:tcPr marL="68575" marR="68575" marT="0" marB="0"/>
                </a:tc>
                <a:tc>
                  <a:txBody>
                    <a:bodyPr/>
                    <a:lstStyle/>
                    <a:p>
                      <a:pPr>
                        <a:lnSpc>
                          <a:spcPct val="115000"/>
                        </a:lnSpc>
                        <a:spcAft>
                          <a:spcPts val="0"/>
                        </a:spcAft>
                      </a:pPr>
                      <a:r>
                        <a:rPr lang="en-GB" sz="2400" dirty="0" smtClean="0">
                          <a:effectLst/>
                          <a:latin typeface="Garamond" panose="02020404030301010803" pitchFamily="18" charset="0"/>
                          <a:ea typeface="Calibri" panose="020F0502020204030204" pitchFamily="34" charset="0"/>
                          <a:cs typeface="Times New Roman" panose="02020603050405020304" pitchFamily="18" charset="0"/>
                        </a:rPr>
                        <a:t>Inclusion </a:t>
                      </a:r>
                      <a:endParaRPr lang="en-GB" sz="2400" dirty="0">
                        <a:effectLst/>
                        <a:latin typeface="Garamond" panose="02020404030301010803" pitchFamily="18" charset="0"/>
                        <a:ea typeface="Calibri" panose="020F0502020204030204" pitchFamily="34" charset="0"/>
                        <a:cs typeface="Times New Roman" panose="02020603050405020304" pitchFamily="18" charset="0"/>
                      </a:endParaRPr>
                    </a:p>
                  </a:txBody>
                  <a:tcPr marL="68575" marR="68575" marT="0" marB="0"/>
                </a:tc>
                <a:tc>
                  <a:txBody>
                    <a:bodyPr/>
                    <a:lstStyle/>
                    <a:p>
                      <a:pPr>
                        <a:lnSpc>
                          <a:spcPct val="115000"/>
                        </a:lnSpc>
                        <a:spcAft>
                          <a:spcPts val="0"/>
                        </a:spcAft>
                      </a:pPr>
                      <a:r>
                        <a:rPr lang="en-GB" sz="2400" dirty="0" smtClean="0">
                          <a:effectLst/>
                          <a:latin typeface="Garamond" panose="02020404030301010803" pitchFamily="18" charset="0"/>
                          <a:ea typeface="Calibri" panose="020F0502020204030204" pitchFamily="34" charset="0"/>
                          <a:cs typeface="Times New Roman" panose="02020603050405020304" pitchFamily="18" charset="0"/>
                        </a:rPr>
                        <a:t>Exclusion </a:t>
                      </a:r>
                      <a:endParaRPr lang="en-GB" sz="2400" dirty="0">
                        <a:effectLst/>
                        <a:latin typeface="Garamond" panose="02020404030301010803" pitchFamily="18" charset="0"/>
                        <a:ea typeface="Calibri" panose="020F0502020204030204" pitchFamily="34" charset="0"/>
                        <a:cs typeface="Times New Roman" panose="02020603050405020304" pitchFamily="18" charset="0"/>
                      </a:endParaRPr>
                    </a:p>
                  </a:txBody>
                  <a:tcPr marL="68575" marR="68575" marT="0" marB="0"/>
                </a:tc>
                <a:tc>
                  <a:txBody>
                    <a:bodyPr/>
                    <a:lstStyle/>
                    <a:p>
                      <a:pPr>
                        <a:lnSpc>
                          <a:spcPct val="115000"/>
                        </a:lnSpc>
                        <a:spcAft>
                          <a:spcPts val="0"/>
                        </a:spcAft>
                      </a:pPr>
                      <a:r>
                        <a:rPr lang="en-US" sz="2400" dirty="0">
                          <a:effectLst/>
                          <a:latin typeface="Garamond" panose="02020404030301010803" pitchFamily="18" charset="0"/>
                          <a:ea typeface="Calibri" panose="020F0502020204030204" pitchFamily="34" charset="0"/>
                          <a:cs typeface="Times New Roman" panose="02020603050405020304" pitchFamily="18" charset="0"/>
                        </a:rPr>
                        <a:t>Description</a:t>
                      </a:r>
                      <a:endParaRPr lang="en-GB" sz="2400" dirty="0">
                        <a:effectLst/>
                        <a:latin typeface="Garamond" panose="02020404030301010803" pitchFamily="18" charset="0"/>
                        <a:ea typeface="Calibri" panose="020F0502020204030204" pitchFamily="34" charset="0"/>
                        <a:cs typeface="Times New Roman" panose="02020603050405020304" pitchFamily="18" charset="0"/>
                      </a:endParaRPr>
                    </a:p>
                  </a:txBody>
                  <a:tcPr marL="68575" marR="68575" marT="0" marB="0"/>
                </a:tc>
                <a:tc>
                  <a:txBody>
                    <a:bodyPr/>
                    <a:lstStyle/>
                    <a:p>
                      <a:endParaRPr lang="en-GB" sz="2400" dirty="0">
                        <a:latin typeface="Garamond" panose="02020404030301010803" pitchFamily="18" charset="0"/>
                      </a:endParaRPr>
                    </a:p>
                  </a:txBody>
                  <a:tcPr marL="68575" marR="68575" marT="0" marB="0"/>
                </a:tc>
                <a:extLst>
                  <a:ext uri="{0D108BD9-81ED-4DB2-BD59-A6C34878D82A}">
                    <a16:rowId xmlns:a16="http://schemas.microsoft.com/office/drawing/2014/main" val="3613754896"/>
                  </a:ext>
                </a:extLst>
              </a:tr>
              <a:tr h="2309935">
                <a:tc>
                  <a:txBody>
                    <a:bodyPr/>
                    <a:lstStyle/>
                    <a:p>
                      <a:r>
                        <a:rPr lang="en-GB" sz="1800" dirty="0" smtClean="0"/>
                        <a:t>I remember telling God that He had finally found my breaking point </a:t>
                      </a:r>
                      <a:endParaRPr lang="en-GB" sz="1800" dirty="0"/>
                    </a:p>
                  </a:txBody>
                  <a:tcPr marL="91433" marR="91433"/>
                </a:tc>
                <a:tc>
                  <a:txBody>
                    <a:bodyPr/>
                    <a:lstStyle/>
                    <a:p>
                      <a:r>
                        <a:rPr lang="en-GB" sz="1800" dirty="0" smtClean="0"/>
                        <a:t>Spirit </a:t>
                      </a:r>
                      <a:endParaRPr lang="en-GB" sz="1800" dirty="0"/>
                    </a:p>
                  </a:txBody>
                  <a:tcPr marL="91433" marR="91433"/>
                </a:tc>
                <a:tc>
                  <a:txBody>
                    <a:bodyPr/>
                    <a:lstStyle/>
                    <a:p>
                      <a:r>
                        <a:rPr lang="en-GB" sz="1800" dirty="0" smtClean="0"/>
                        <a:t>Belief</a:t>
                      </a:r>
                    </a:p>
                    <a:p>
                      <a:r>
                        <a:rPr lang="en-GB" sz="1800" dirty="0" smtClean="0"/>
                        <a:t>Desperation </a:t>
                      </a:r>
                      <a:endParaRPr lang="en-GB" sz="1800" dirty="0"/>
                    </a:p>
                  </a:txBody>
                  <a:tcPr marL="91433" marR="91433"/>
                </a:tc>
                <a:tc>
                  <a:txBody>
                    <a:bodyPr/>
                    <a:lstStyle/>
                    <a:p>
                      <a:r>
                        <a:rPr lang="en-GB" sz="1800" dirty="0" smtClean="0"/>
                        <a:t>All </a:t>
                      </a:r>
                      <a:r>
                        <a:rPr lang="en-GB" sz="1800" dirty="0" err="1" smtClean="0"/>
                        <a:t>taks</a:t>
                      </a:r>
                      <a:r>
                        <a:rPr lang="en-GB" sz="1800" dirty="0" smtClean="0"/>
                        <a:t> about spirit</a:t>
                      </a:r>
                      <a:endParaRPr lang="en-GB" sz="1800" dirty="0"/>
                    </a:p>
                  </a:txBody>
                  <a:tcPr marL="91433" marR="91433"/>
                </a:tc>
                <a:tc>
                  <a:txBody>
                    <a:bodyPr/>
                    <a:lstStyle/>
                    <a:p>
                      <a:r>
                        <a:rPr lang="en-GB" sz="1800" dirty="0" smtClean="0"/>
                        <a:t>All others </a:t>
                      </a:r>
                      <a:endParaRPr lang="en-GB" sz="1800" dirty="0"/>
                    </a:p>
                  </a:txBody>
                  <a:tcPr marL="91433" marR="91433"/>
                </a:tc>
                <a:tc>
                  <a:txBody>
                    <a:bodyPr/>
                    <a:lstStyle/>
                    <a:p>
                      <a:r>
                        <a:rPr lang="en-GB" sz="1800" dirty="0" smtClean="0"/>
                        <a:t>Statements about sources of ultimate meaning in one’s life that are connected to a higher power</a:t>
                      </a:r>
                      <a:endParaRPr lang="en-GB" sz="1800" dirty="0"/>
                    </a:p>
                  </a:txBody>
                  <a:tcPr marL="91433" marR="91433"/>
                </a:tc>
                <a:tc>
                  <a:txBody>
                    <a:bodyPr/>
                    <a:lstStyle/>
                    <a:p>
                      <a:endParaRPr lang="en-GB" sz="1800" dirty="0"/>
                    </a:p>
                  </a:txBody>
                  <a:tcPr marL="91433" marR="91433"/>
                </a:tc>
                <a:extLst>
                  <a:ext uri="{0D108BD9-81ED-4DB2-BD59-A6C34878D82A}">
                    <a16:rowId xmlns:a16="http://schemas.microsoft.com/office/drawing/2014/main" val="1941226607"/>
                  </a:ext>
                </a:extLst>
              </a:tr>
              <a:tr h="1436858">
                <a:tc>
                  <a:txBody>
                    <a:bodyPr/>
                    <a:lstStyle/>
                    <a:p>
                      <a:r>
                        <a:rPr lang="en-GB" sz="1800" dirty="0" smtClean="0"/>
                        <a:t>Women who had neonatal losses</a:t>
                      </a:r>
                      <a:r>
                        <a:rPr lang="en-GB" sz="1800" baseline="0" dirty="0" smtClean="0"/>
                        <a:t> are neglected blamed</a:t>
                      </a:r>
                      <a:endParaRPr lang="en-GB" sz="1800" dirty="0"/>
                    </a:p>
                  </a:txBody>
                  <a:tcPr marL="91433" marR="91433"/>
                </a:tc>
                <a:tc>
                  <a:txBody>
                    <a:bodyPr/>
                    <a:lstStyle/>
                    <a:p>
                      <a:r>
                        <a:rPr lang="en-GB" sz="1800" dirty="0" smtClean="0"/>
                        <a:t>stigmatized</a:t>
                      </a:r>
                      <a:endParaRPr lang="en-GB" sz="1800" dirty="0"/>
                    </a:p>
                  </a:txBody>
                  <a:tcPr marL="91433" marR="91433"/>
                </a:tc>
                <a:tc>
                  <a:txBody>
                    <a:bodyPr/>
                    <a:lstStyle/>
                    <a:p>
                      <a:r>
                        <a:rPr lang="en-GB" sz="1800" dirty="0" smtClean="0"/>
                        <a:t>Un accepted </a:t>
                      </a:r>
                    </a:p>
                    <a:p>
                      <a:r>
                        <a:rPr lang="en-GB" sz="1800" dirty="0" smtClean="0"/>
                        <a:t>Less valued</a:t>
                      </a:r>
                      <a:endParaRPr lang="en-GB" sz="1800" baseline="0" dirty="0" smtClean="0"/>
                    </a:p>
                    <a:p>
                      <a:r>
                        <a:rPr lang="en-GB" sz="1800" baseline="0" dirty="0" smtClean="0"/>
                        <a:t>Blamed </a:t>
                      </a:r>
                      <a:endParaRPr lang="en-GB" sz="1800" dirty="0"/>
                    </a:p>
                  </a:txBody>
                  <a:tcPr marL="91433" marR="91433"/>
                </a:tc>
                <a:tc>
                  <a:txBody>
                    <a:bodyPr/>
                    <a:lstStyle/>
                    <a:p>
                      <a:r>
                        <a:rPr lang="en-GB" sz="1800" dirty="0" smtClean="0"/>
                        <a:t>All</a:t>
                      </a:r>
                      <a:r>
                        <a:rPr lang="en-GB" sz="1800" baseline="0" dirty="0" smtClean="0"/>
                        <a:t> talking abut stigma</a:t>
                      </a:r>
                      <a:endParaRPr lang="en-GB" sz="1800" dirty="0"/>
                    </a:p>
                  </a:txBody>
                  <a:tcPr marL="91433" marR="91433"/>
                </a:tc>
                <a:tc>
                  <a:txBody>
                    <a:bodyPr/>
                    <a:lstStyle/>
                    <a:p>
                      <a:r>
                        <a:rPr lang="en-GB" sz="1800" dirty="0" smtClean="0"/>
                        <a:t>All others</a:t>
                      </a:r>
                      <a:endParaRPr lang="en-GB" sz="1800" dirty="0"/>
                    </a:p>
                  </a:txBody>
                  <a:tcPr marL="91433" marR="91433"/>
                </a:tc>
                <a:tc>
                  <a:txBody>
                    <a:bodyPr/>
                    <a:lstStyle/>
                    <a:p>
                      <a:r>
                        <a:rPr lang="en-GB" sz="1800" dirty="0" smtClean="0"/>
                        <a:t>Statements that put women with neonatal loss down </a:t>
                      </a:r>
                      <a:endParaRPr lang="en-GB" sz="1800" dirty="0"/>
                    </a:p>
                  </a:txBody>
                  <a:tcPr marL="91433" marR="91433"/>
                </a:tc>
                <a:tc>
                  <a:txBody>
                    <a:bodyPr/>
                    <a:lstStyle/>
                    <a:p>
                      <a:endParaRPr lang="en-GB" sz="1800" dirty="0"/>
                    </a:p>
                  </a:txBody>
                  <a:tcPr marL="91433" marR="91433"/>
                </a:tc>
                <a:extLst>
                  <a:ext uri="{0D108BD9-81ED-4DB2-BD59-A6C34878D82A}">
                    <a16:rowId xmlns:a16="http://schemas.microsoft.com/office/drawing/2014/main" val="4056325491"/>
                  </a:ext>
                </a:extLst>
              </a:tr>
              <a:tr h="532235">
                <a:tc>
                  <a:txBody>
                    <a:bodyPr/>
                    <a:lstStyle/>
                    <a:p>
                      <a:pPr>
                        <a:lnSpc>
                          <a:spcPct val="115000"/>
                        </a:lnSpc>
                        <a:spcAft>
                          <a:spcPts val="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5" marR="68575" marT="0" marB="0"/>
                </a:tc>
                <a:tc>
                  <a:txBody>
                    <a:bodyPr/>
                    <a:lstStyle/>
                    <a:p>
                      <a:pPr>
                        <a:lnSpc>
                          <a:spcPct val="115000"/>
                        </a:lnSpc>
                        <a:spcAft>
                          <a:spcPts val="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5" marR="68575" marT="0" marB="0"/>
                </a:tc>
                <a:tc>
                  <a:txBody>
                    <a:bodyPr/>
                    <a:lstStyle/>
                    <a:p>
                      <a:pPr>
                        <a:lnSpc>
                          <a:spcPct val="115000"/>
                        </a:lnSpc>
                        <a:spcAft>
                          <a:spcPts val="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5" marR="68575" marT="0" marB="0"/>
                </a:tc>
                <a:tc>
                  <a:txBody>
                    <a:bodyPr/>
                    <a:lstStyle/>
                    <a:p>
                      <a:pPr>
                        <a:lnSpc>
                          <a:spcPct val="115000"/>
                        </a:lnSpc>
                        <a:spcAft>
                          <a:spcPts val="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5" marR="68575" marT="0" marB="0"/>
                </a:tc>
                <a:tc>
                  <a:txBody>
                    <a:bodyPr/>
                    <a:lstStyle/>
                    <a:p>
                      <a:pPr>
                        <a:lnSpc>
                          <a:spcPct val="115000"/>
                        </a:lnSpc>
                        <a:spcAft>
                          <a:spcPts val="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5" marR="68575" marT="0" marB="0"/>
                </a:tc>
                <a:tc>
                  <a:txBody>
                    <a:bodyPr/>
                    <a:lstStyle/>
                    <a:p>
                      <a:pPr>
                        <a:lnSpc>
                          <a:spcPct val="115000"/>
                        </a:lnSpc>
                        <a:spcAft>
                          <a:spcPts val="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5" marR="68575" marT="0" marB="0"/>
                </a:tc>
                <a:tc>
                  <a:txBody>
                    <a:bodyPr/>
                    <a:lstStyle/>
                    <a:p>
                      <a:pPr>
                        <a:lnSpc>
                          <a:spcPct val="115000"/>
                        </a:lnSpc>
                        <a:spcAft>
                          <a:spcPts val="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75" marR="68575" marT="0" marB="0"/>
                </a:tc>
                <a:extLst>
                  <a:ext uri="{0D108BD9-81ED-4DB2-BD59-A6C34878D82A}">
                    <a16:rowId xmlns:a16="http://schemas.microsoft.com/office/drawing/2014/main" val="223876219"/>
                  </a:ext>
                </a:extLst>
              </a:tr>
            </a:tbl>
          </a:graphicData>
        </a:graphic>
      </p:graphicFrame>
    </p:spTree>
    <p:extLst>
      <p:ext uri="{BB962C8B-B14F-4D97-AF65-F5344CB8AC3E}">
        <p14:creationId xmlns:p14="http://schemas.microsoft.com/office/powerpoint/2010/main" val="8581112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pPr eaLnBrk="1" hangingPunct="1"/>
            <a:r>
              <a:rPr lang="en-GB" altLang="en-US" sz="3200">
                <a:latin typeface="Garamond" panose="02020404030301010803" pitchFamily="18" charset="0"/>
              </a:rPr>
              <a:t>Advantages of using software </a:t>
            </a:r>
          </a:p>
        </p:txBody>
      </p:sp>
      <p:sp>
        <p:nvSpPr>
          <p:cNvPr id="3" name="Content Placeholder 2"/>
          <p:cNvSpPr>
            <a:spLocks noGrp="1"/>
          </p:cNvSpPr>
          <p:nvPr>
            <p:ph idx="1"/>
          </p:nvPr>
        </p:nvSpPr>
        <p:spPr>
          <a:xfrm>
            <a:off x="1981200" y="1295401"/>
            <a:ext cx="8229600" cy="4830763"/>
          </a:xfrm>
        </p:spPr>
        <p:txBody>
          <a:bodyPr rtlCol="0">
            <a:normAutofit lnSpcReduction="10000"/>
          </a:bodyPr>
          <a:lstStyle/>
          <a:p>
            <a:pPr>
              <a:lnSpc>
                <a:spcPct val="150000"/>
              </a:lnSpc>
              <a:defRPr/>
            </a:pPr>
            <a:r>
              <a:rPr lang="en-GB" sz="2400" dirty="0">
                <a:latin typeface="Garamond" pitchFamily="18" charset="0"/>
              </a:rPr>
              <a:t>Many types of software are in use elsewhere</a:t>
            </a:r>
          </a:p>
          <a:p>
            <a:pPr>
              <a:lnSpc>
                <a:spcPct val="150000"/>
              </a:lnSpc>
              <a:defRPr/>
            </a:pPr>
            <a:r>
              <a:rPr lang="en-GB" sz="2400" dirty="0">
                <a:latin typeface="Garamond" pitchFamily="18" charset="0"/>
              </a:rPr>
              <a:t>The key advantages: </a:t>
            </a:r>
          </a:p>
          <a:p>
            <a:pPr>
              <a:lnSpc>
                <a:spcPct val="150000"/>
              </a:lnSpc>
              <a:defRPr/>
            </a:pPr>
            <a:r>
              <a:rPr lang="en-GB" sz="2400" dirty="0">
                <a:latin typeface="Garamond" pitchFamily="18" charset="0"/>
              </a:rPr>
              <a:t>Thorough and systematic analysis</a:t>
            </a:r>
          </a:p>
          <a:p>
            <a:pPr>
              <a:lnSpc>
                <a:spcPct val="150000"/>
              </a:lnSpc>
              <a:defRPr/>
            </a:pPr>
            <a:r>
              <a:rPr lang="en-GB" sz="2400" dirty="0">
                <a:latin typeface="Garamond" pitchFamily="18" charset="0"/>
              </a:rPr>
              <a:t>If all data is coded, search will produce all relevant data than those noticed by the researcher</a:t>
            </a:r>
          </a:p>
          <a:p>
            <a:pPr>
              <a:lnSpc>
                <a:spcPct val="150000"/>
              </a:lnSpc>
              <a:defRPr/>
            </a:pPr>
            <a:r>
              <a:rPr lang="en-GB" sz="2400" dirty="0">
                <a:latin typeface="Garamond" pitchFamily="18" charset="0"/>
              </a:rPr>
              <a:t>Facilitate transfer of data in case of large scale data files, emerging coding schemes and research memos</a:t>
            </a:r>
          </a:p>
          <a:p>
            <a:pPr>
              <a:lnSpc>
                <a:spcPct val="150000"/>
              </a:lnSpc>
              <a:defRPr/>
            </a:pPr>
            <a:r>
              <a:rPr lang="en-GB" sz="2400" dirty="0">
                <a:latin typeface="Garamond" pitchFamily="18" charset="0"/>
              </a:rPr>
              <a:t>Allows participation of all team members and transparency</a:t>
            </a:r>
            <a:endParaRPr lang="en-GB" dirty="0"/>
          </a:p>
        </p:txBody>
      </p:sp>
      <p:sp>
        <p:nvSpPr>
          <p:cNvPr id="4" name="Date Placeholder 3"/>
          <p:cNvSpPr>
            <a:spLocks noGrp="1"/>
          </p:cNvSpPr>
          <p:nvPr>
            <p:ph type="dt" sz="quarter" idx="4294967295"/>
          </p:nvPr>
        </p:nvSpPr>
        <p:spPr/>
        <p:txBody>
          <a:bodyPr/>
          <a:lstStyle/>
          <a:p>
            <a:pPr>
              <a:defRPr/>
            </a:pPr>
            <a:fld id="{1C7A9C07-8660-459F-AF99-AEE8EE8E0505}" type="datetime1">
              <a:rPr lang="en-US"/>
              <a:pPr>
                <a:defRPr/>
              </a:pPr>
              <a:t>12/19/2025</a:t>
            </a:fld>
            <a:endParaRPr lang="en-US"/>
          </a:p>
        </p:txBody>
      </p:sp>
      <p:sp>
        <p:nvSpPr>
          <p:cNvPr id="28677"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E5E2FA92-D1D9-4B68-83D5-5E3476DC6B68}" type="slidenum">
              <a:rPr lang="en-US" altLang="en-US" sz="1200">
                <a:solidFill>
                  <a:srgbClr val="898989"/>
                </a:solidFill>
              </a:rPr>
              <a:pPr>
                <a:spcBef>
                  <a:spcPct val="0"/>
                </a:spcBef>
                <a:buFontTx/>
                <a:buNone/>
              </a:pPr>
              <a:t>21</a:t>
            </a:fld>
            <a:endParaRPr lang="en-US" altLang="en-US" sz="1200">
              <a:solidFill>
                <a:srgbClr val="898989"/>
              </a:solidFill>
            </a:endParaRPr>
          </a:p>
        </p:txBody>
      </p:sp>
      <p:sp>
        <p:nvSpPr>
          <p:cNvPr id="6" name="Footer Placeholder 5"/>
          <p:cNvSpPr>
            <a:spLocks noGrp="1"/>
          </p:cNvSpPr>
          <p:nvPr>
            <p:ph type="ftr" sz="quarter" idx="4294967295"/>
          </p:nvPr>
        </p:nvSpPr>
        <p:spPr/>
        <p:txBody>
          <a:bodyPr/>
          <a:lstStyle/>
          <a:p>
            <a:pPr>
              <a:defRPr/>
            </a:pPr>
            <a:r>
              <a:rPr lang="en-US" dirty="0"/>
              <a:t>M. </a:t>
            </a:r>
            <a:r>
              <a:rPr lang="en-US" dirty="0" err="1"/>
              <a:t>Molla</a:t>
            </a:r>
            <a:r>
              <a:rPr lang="en-US" dirty="0"/>
              <a:t>, SPIRHR</a:t>
            </a:r>
          </a:p>
          <a:p>
            <a:pPr>
              <a:defRPr/>
            </a:pPr>
            <a:endParaRPr lang="en-US" dirty="0"/>
          </a:p>
        </p:txBody>
      </p:sp>
    </p:spTree>
    <p:extLst>
      <p:ext uri="{BB962C8B-B14F-4D97-AF65-F5344CB8AC3E}">
        <p14:creationId xmlns:p14="http://schemas.microsoft.com/office/powerpoint/2010/main" val="112817788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r>
              <a:rPr lang="en-GB" altLang="en-US" sz="3200">
                <a:latin typeface="Garamond" panose="02020404030301010803" pitchFamily="18" charset="0"/>
              </a:rPr>
              <a:t>OpenCode </a:t>
            </a:r>
          </a:p>
        </p:txBody>
      </p:sp>
      <p:sp>
        <p:nvSpPr>
          <p:cNvPr id="29699" name="Content Placeholder 2"/>
          <p:cNvSpPr>
            <a:spLocks noGrp="1"/>
          </p:cNvSpPr>
          <p:nvPr>
            <p:ph sz="half" idx="1"/>
          </p:nvPr>
        </p:nvSpPr>
        <p:spPr>
          <a:xfrm>
            <a:off x="1905000" y="1219200"/>
            <a:ext cx="4114800" cy="5257800"/>
          </a:xfrm>
        </p:spPr>
        <p:txBody>
          <a:bodyPr/>
          <a:lstStyle/>
          <a:p>
            <a:r>
              <a:rPr lang="en-GB" altLang="en-US" sz="2400">
                <a:latin typeface="Garamond" panose="02020404030301010803" pitchFamily="18" charset="0"/>
              </a:rPr>
              <a:t>Is a software for classifying and sorting any kind of qualitative information.</a:t>
            </a:r>
          </a:p>
          <a:p>
            <a:r>
              <a:rPr lang="en-GB" altLang="en-US" sz="2400">
                <a:latin typeface="Garamond" panose="02020404030301010803" pitchFamily="18" charset="0"/>
              </a:rPr>
              <a:t>It  can also be used a means of systematically storing qualitative data in text form </a:t>
            </a:r>
          </a:p>
          <a:p>
            <a:r>
              <a:rPr lang="en-GB" altLang="en-US" sz="2400">
                <a:latin typeface="Garamond" panose="02020404030301010803" pitchFamily="18" charset="0"/>
              </a:rPr>
              <a:t>Data could be generated  using different methods of data collection </a:t>
            </a:r>
          </a:p>
          <a:p>
            <a:pPr lvl="2">
              <a:buFont typeface="Wingdings" panose="05000000000000000000" pitchFamily="2" charset="2"/>
              <a:buChar char="q"/>
            </a:pPr>
            <a:r>
              <a:rPr lang="en-GB" altLang="en-US" smtClean="0">
                <a:latin typeface="Garamond" panose="02020404030301010803" pitchFamily="18" charset="0"/>
              </a:rPr>
              <a:t> In-depth-interviews</a:t>
            </a:r>
          </a:p>
          <a:p>
            <a:pPr lvl="2">
              <a:buFont typeface="Wingdings" panose="05000000000000000000" pitchFamily="2" charset="2"/>
              <a:buChar char="q"/>
            </a:pPr>
            <a:r>
              <a:rPr lang="en-GB" altLang="en-US" smtClean="0">
                <a:latin typeface="Garamond" panose="02020404030301010803" pitchFamily="18" charset="0"/>
              </a:rPr>
              <a:t>Observations or field notes and FGDs</a:t>
            </a:r>
          </a:p>
          <a:p>
            <a:pPr>
              <a:buFont typeface="Arial" panose="020B0604020202020204" pitchFamily="34" charset="0"/>
              <a:buNone/>
            </a:pPr>
            <a:endParaRPr lang="en-GB" altLang="en-US" sz="2400">
              <a:latin typeface="Garamond" panose="02020404030301010803" pitchFamily="18" charset="0"/>
            </a:endParaRPr>
          </a:p>
        </p:txBody>
      </p:sp>
      <p:sp>
        <p:nvSpPr>
          <p:cNvPr id="5" name="Date Placeholder 4"/>
          <p:cNvSpPr>
            <a:spLocks noGrp="1"/>
          </p:cNvSpPr>
          <p:nvPr>
            <p:ph type="dt" sz="quarter" idx="10"/>
          </p:nvPr>
        </p:nvSpPr>
        <p:spPr/>
        <p:txBody>
          <a:bodyPr/>
          <a:lstStyle/>
          <a:p>
            <a:pPr>
              <a:defRPr/>
            </a:pPr>
            <a:fld id="{6CA66D43-8E36-4F32-BE22-C6C706E4B752}" type="datetime1">
              <a:rPr lang="en-US"/>
              <a:pPr>
                <a:defRPr/>
              </a:pPr>
              <a:t>12/19/2025</a:t>
            </a:fld>
            <a:endParaRPr lang="en-US"/>
          </a:p>
        </p:txBody>
      </p:sp>
      <p:sp>
        <p:nvSpPr>
          <p:cNvPr id="29701"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6C0ACB0C-8D02-4B27-882E-C440BDBF391B}" type="slidenum">
              <a:rPr lang="en-US" altLang="en-US" sz="1200">
                <a:solidFill>
                  <a:srgbClr val="898989"/>
                </a:solidFill>
              </a:rPr>
              <a:pPr>
                <a:spcBef>
                  <a:spcPct val="0"/>
                </a:spcBef>
                <a:buFontTx/>
                <a:buNone/>
              </a:pPr>
              <a:t>22</a:t>
            </a:fld>
            <a:endParaRPr lang="en-US" altLang="en-US" sz="1200">
              <a:solidFill>
                <a:srgbClr val="898989"/>
              </a:solidFill>
            </a:endParaRPr>
          </a:p>
        </p:txBody>
      </p:sp>
      <p:sp>
        <p:nvSpPr>
          <p:cNvPr id="7" name="Footer Placeholder 6"/>
          <p:cNvSpPr>
            <a:spLocks noGrp="1"/>
          </p:cNvSpPr>
          <p:nvPr>
            <p:ph type="ftr" sz="quarter" idx="11"/>
          </p:nvPr>
        </p:nvSpPr>
        <p:spPr/>
        <p:txBody>
          <a:bodyPr/>
          <a:lstStyle/>
          <a:p>
            <a:pPr>
              <a:defRPr/>
            </a:pPr>
            <a:r>
              <a:rPr lang="en-US" dirty="0"/>
              <a:t>M. </a:t>
            </a:r>
            <a:r>
              <a:rPr lang="en-US" dirty="0" err="1"/>
              <a:t>Molla</a:t>
            </a:r>
            <a:r>
              <a:rPr lang="en-US" dirty="0"/>
              <a:t>, SPIRHR</a:t>
            </a:r>
          </a:p>
          <a:p>
            <a:pPr>
              <a:defRPr/>
            </a:pPr>
            <a:endParaRPr lang="en-US" dirty="0"/>
          </a:p>
        </p:txBody>
      </p:sp>
      <p:pic>
        <p:nvPicPr>
          <p:cNvPr id="29703" name="Picture 13" descr="Chapter Week Making Sense Of Crim Data, 57% OFF"/>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6172201" y="1219200"/>
            <a:ext cx="4576763" cy="4953000"/>
          </a:xfrm>
          <a:noFill/>
        </p:spPr>
      </p:pic>
    </p:spTree>
    <p:extLst>
      <p:ext uri="{BB962C8B-B14F-4D97-AF65-F5344CB8AC3E}">
        <p14:creationId xmlns:p14="http://schemas.microsoft.com/office/powerpoint/2010/main" val="421678744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1981200" y="274638"/>
            <a:ext cx="8229600" cy="563562"/>
          </a:xfrm>
        </p:spPr>
        <p:txBody>
          <a:bodyPr/>
          <a:lstStyle/>
          <a:p>
            <a:r>
              <a:rPr lang="en-US" altLang="en-US" sz="3200">
                <a:latin typeface="Garamond" panose="02020404030301010803" pitchFamily="18" charset="0"/>
              </a:rPr>
              <a:t>Steps in Open Code</a:t>
            </a:r>
          </a:p>
        </p:txBody>
      </p:sp>
      <p:sp>
        <p:nvSpPr>
          <p:cNvPr id="30723" name="Content Placeholder 2"/>
          <p:cNvSpPr>
            <a:spLocks noGrp="1"/>
          </p:cNvSpPr>
          <p:nvPr>
            <p:ph sz="half" idx="1"/>
          </p:nvPr>
        </p:nvSpPr>
        <p:spPr>
          <a:xfrm>
            <a:off x="1752600" y="685800"/>
            <a:ext cx="4343400" cy="5638800"/>
          </a:xfrm>
        </p:spPr>
        <p:txBody>
          <a:bodyPr/>
          <a:lstStyle/>
          <a:p>
            <a:pPr>
              <a:buFont typeface="Arial" panose="020B0604020202020204" pitchFamily="34" charset="0"/>
              <a:buNone/>
            </a:pPr>
            <a:r>
              <a:rPr lang="en-GB" altLang="en-US" sz="2400" b="1">
                <a:latin typeface="Garamond" panose="02020404030301010803" pitchFamily="18" charset="0"/>
              </a:rPr>
              <a:t>Preliminary/common:</a:t>
            </a:r>
          </a:p>
          <a:p>
            <a:r>
              <a:rPr lang="en-GB" altLang="en-US" sz="2400">
                <a:latin typeface="Garamond" panose="02020404030301010803" pitchFamily="18" charset="0"/>
              </a:rPr>
              <a:t>Transcribe the interviews  using  a  word processing program</a:t>
            </a:r>
          </a:p>
          <a:p>
            <a:r>
              <a:rPr lang="en-GB" altLang="en-US" sz="2400">
                <a:latin typeface="Garamond" panose="02020404030301010803" pitchFamily="18" charset="0"/>
              </a:rPr>
              <a:t>Save the transcripts in text format</a:t>
            </a:r>
          </a:p>
          <a:p>
            <a:r>
              <a:rPr lang="en-GB" altLang="en-US" sz="2400">
                <a:latin typeface="Garamond" panose="02020404030301010803" pitchFamily="18" charset="0"/>
              </a:rPr>
              <a:t>Assign codes to segments of the text</a:t>
            </a:r>
          </a:p>
          <a:p>
            <a:r>
              <a:rPr lang="en-GB" altLang="en-US" sz="2400">
                <a:latin typeface="Garamond" panose="02020404030301010803" pitchFamily="18" charset="0"/>
              </a:rPr>
              <a:t>Produce lists showing frequency of use</a:t>
            </a:r>
          </a:p>
          <a:p>
            <a:r>
              <a:rPr lang="en-GB" altLang="en-US" sz="2400">
                <a:latin typeface="Garamond" panose="02020404030301010803" pitchFamily="18" charset="0"/>
              </a:rPr>
              <a:t>Search single cods or combined codes in the documents</a:t>
            </a:r>
          </a:p>
          <a:p>
            <a:r>
              <a:rPr lang="en-GB" altLang="en-US" sz="2400">
                <a:latin typeface="Garamond" panose="02020404030301010803" pitchFamily="18" charset="0"/>
              </a:rPr>
              <a:t>Produce lists of search results</a:t>
            </a:r>
          </a:p>
          <a:p>
            <a:r>
              <a:rPr lang="en-GB" altLang="en-US" sz="2400">
                <a:latin typeface="Garamond" panose="02020404030301010803" pitchFamily="18" charset="0"/>
              </a:rPr>
              <a:t>Print the results from any of the functions</a:t>
            </a:r>
          </a:p>
          <a:p>
            <a:endParaRPr lang="en-US" altLang="en-US" sz="2400"/>
          </a:p>
        </p:txBody>
      </p:sp>
      <p:sp>
        <p:nvSpPr>
          <p:cNvPr id="5" name="Date Placeholder 4"/>
          <p:cNvSpPr>
            <a:spLocks noGrp="1"/>
          </p:cNvSpPr>
          <p:nvPr>
            <p:ph type="dt" sz="quarter" idx="10"/>
          </p:nvPr>
        </p:nvSpPr>
        <p:spPr/>
        <p:txBody>
          <a:bodyPr/>
          <a:lstStyle/>
          <a:p>
            <a:pPr>
              <a:defRPr/>
            </a:pPr>
            <a:fld id="{EF01EAAF-3A52-4272-8D98-5C1607EA2A2B}" type="datetime1">
              <a:rPr lang="en-US"/>
              <a:pPr>
                <a:defRPr/>
              </a:pPr>
              <a:t>12/19/2025</a:t>
            </a:fld>
            <a:endParaRPr lang="en-US"/>
          </a:p>
        </p:txBody>
      </p:sp>
      <p:sp>
        <p:nvSpPr>
          <p:cNvPr id="6" name="Footer Placeholder 5"/>
          <p:cNvSpPr>
            <a:spLocks noGrp="1"/>
          </p:cNvSpPr>
          <p:nvPr>
            <p:ph type="ftr" sz="quarter" idx="11"/>
          </p:nvPr>
        </p:nvSpPr>
        <p:spPr/>
        <p:txBody>
          <a:bodyPr/>
          <a:lstStyle/>
          <a:p>
            <a:pPr>
              <a:defRPr/>
            </a:pPr>
            <a:r>
              <a:rPr lang="en-US" dirty="0"/>
              <a:t>M. </a:t>
            </a:r>
            <a:r>
              <a:rPr lang="en-US" dirty="0" err="1"/>
              <a:t>Molla</a:t>
            </a:r>
            <a:r>
              <a:rPr lang="en-US" dirty="0"/>
              <a:t>, SPIRHR</a:t>
            </a:r>
          </a:p>
          <a:p>
            <a:pPr>
              <a:defRPr/>
            </a:pPr>
            <a:endParaRPr lang="en-US" dirty="0"/>
          </a:p>
        </p:txBody>
      </p:sp>
      <p:sp>
        <p:nvSpPr>
          <p:cNvPr id="30726" name="Slide Number Placeholder 6"/>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B6ED4844-6109-4800-8EA0-7408EDAD9368}" type="slidenum">
              <a:rPr lang="en-US" altLang="en-US" sz="1200">
                <a:solidFill>
                  <a:srgbClr val="898989"/>
                </a:solidFill>
              </a:rPr>
              <a:pPr>
                <a:spcBef>
                  <a:spcPct val="0"/>
                </a:spcBef>
                <a:buFontTx/>
                <a:buNone/>
              </a:pPr>
              <a:t>23</a:t>
            </a:fld>
            <a:endParaRPr lang="en-US" altLang="en-US" sz="1200">
              <a:solidFill>
                <a:srgbClr val="898989"/>
              </a:solidFill>
            </a:endParaRPr>
          </a:p>
        </p:txBody>
      </p:sp>
      <p:pic>
        <p:nvPicPr>
          <p:cNvPr id="30727" name="Picture 13" descr="What is the easiest way to transcribe an interview?"/>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6111875" y="1828800"/>
            <a:ext cx="4495800" cy="4495800"/>
          </a:xfrm>
          <a:noFill/>
        </p:spPr>
      </p:pic>
    </p:spTree>
    <p:extLst>
      <p:ext uri="{BB962C8B-B14F-4D97-AF65-F5344CB8AC3E}">
        <p14:creationId xmlns:p14="http://schemas.microsoft.com/office/powerpoint/2010/main" val="89375224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p:txBody>
          <a:bodyPr/>
          <a:lstStyle/>
          <a:p>
            <a:r>
              <a:rPr lang="en-US" altLang="en-US" sz="3200">
                <a:latin typeface="Garamond" panose="02020404030301010803" pitchFamily="18" charset="0"/>
              </a:rPr>
              <a:t>Steps in Open Code</a:t>
            </a:r>
          </a:p>
        </p:txBody>
      </p:sp>
      <p:sp>
        <p:nvSpPr>
          <p:cNvPr id="3" name="Content Placeholder 2"/>
          <p:cNvSpPr>
            <a:spLocks noGrp="1"/>
          </p:cNvSpPr>
          <p:nvPr>
            <p:ph sz="half" idx="1"/>
          </p:nvPr>
        </p:nvSpPr>
        <p:spPr>
          <a:xfrm>
            <a:off x="1752600" y="1828800"/>
            <a:ext cx="4419600" cy="4495800"/>
          </a:xfrm>
        </p:spPr>
        <p:txBody>
          <a:bodyPr/>
          <a:lstStyle/>
          <a:p>
            <a:pPr marL="514350" indent="-514350">
              <a:buFont typeface="Arial" panose="020B0604020202020204" pitchFamily="34" charset="0"/>
              <a:buAutoNum type="romanUcPeriod"/>
              <a:defRPr/>
            </a:pPr>
            <a:r>
              <a:rPr lang="en-GB" sz="2400" b="1" dirty="0">
                <a:latin typeface="Garamond" pitchFamily="18" charset="0"/>
              </a:rPr>
              <a:t>Create a project: </a:t>
            </a:r>
          </a:p>
          <a:p>
            <a:pPr marL="914400" lvl="1" indent="-514350">
              <a:buFont typeface="Courier New" pitchFamily="49" charset="0"/>
              <a:buChar char="o"/>
              <a:defRPr/>
            </a:pPr>
            <a:r>
              <a:rPr lang="en-GB" dirty="0" smtClean="0">
                <a:latin typeface="Garamond" pitchFamily="18" charset="0"/>
              </a:rPr>
              <a:t> Define your project  with a level no more than 8 characters. </a:t>
            </a:r>
          </a:p>
          <a:p>
            <a:pPr marL="914400" lvl="1" indent="-514350">
              <a:buFont typeface="Courier New" pitchFamily="49" charset="0"/>
              <a:buChar char="o"/>
              <a:defRPr/>
            </a:pPr>
            <a:r>
              <a:rPr lang="en-GB" dirty="0" smtClean="0">
                <a:latin typeface="Garamond" pitchFamily="18" charset="0"/>
              </a:rPr>
              <a:t> An empty database will be created for each project </a:t>
            </a:r>
          </a:p>
          <a:p>
            <a:pPr marL="914400" lvl="1" indent="-514350">
              <a:buFont typeface="Courier New" pitchFamily="49" charset="0"/>
              <a:buChar char="o"/>
              <a:defRPr/>
            </a:pPr>
            <a:r>
              <a:rPr lang="en-GB" dirty="0" smtClean="0">
                <a:latin typeface="Garamond" pitchFamily="18" charset="0"/>
              </a:rPr>
              <a:t>All  your  documents belonging to the project will be  stored  with max. Size of one GB</a:t>
            </a:r>
          </a:p>
          <a:p>
            <a:pPr>
              <a:buFont typeface="Arial" charset="0"/>
              <a:buChar char="•"/>
              <a:defRPr/>
            </a:pPr>
            <a:endParaRPr lang="en-US" dirty="0"/>
          </a:p>
        </p:txBody>
      </p:sp>
      <p:sp>
        <p:nvSpPr>
          <p:cNvPr id="5" name="Date Placeholder 4"/>
          <p:cNvSpPr>
            <a:spLocks noGrp="1"/>
          </p:cNvSpPr>
          <p:nvPr>
            <p:ph type="dt" sz="quarter" idx="10"/>
          </p:nvPr>
        </p:nvSpPr>
        <p:spPr/>
        <p:txBody>
          <a:bodyPr/>
          <a:lstStyle/>
          <a:p>
            <a:pPr>
              <a:defRPr/>
            </a:pPr>
            <a:fld id="{962F678E-B345-49D2-AE9D-988AA40DFD29}" type="datetime1">
              <a:rPr lang="en-US"/>
              <a:pPr>
                <a:defRPr/>
              </a:pPr>
              <a:t>12/19/2025</a:t>
            </a:fld>
            <a:endParaRPr lang="en-US" dirty="0"/>
          </a:p>
        </p:txBody>
      </p:sp>
      <p:sp>
        <p:nvSpPr>
          <p:cNvPr id="6" name="Footer Placeholder 5"/>
          <p:cNvSpPr>
            <a:spLocks noGrp="1"/>
          </p:cNvSpPr>
          <p:nvPr>
            <p:ph type="ftr" sz="quarter" idx="11"/>
          </p:nvPr>
        </p:nvSpPr>
        <p:spPr/>
        <p:txBody>
          <a:bodyPr/>
          <a:lstStyle/>
          <a:p>
            <a:pPr>
              <a:defRPr/>
            </a:pPr>
            <a:r>
              <a:rPr lang="en-US" dirty="0"/>
              <a:t>M. </a:t>
            </a:r>
            <a:r>
              <a:rPr lang="en-US" dirty="0" err="1"/>
              <a:t>Molla</a:t>
            </a:r>
            <a:r>
              <a:rPr lang="en-US" dirty="0"/>
              <a:t>, SPIRHR</a:t>
            </a:r>
          </a:p>
          <a:p>
            <a:pPr>
              <a:defRPr/>
            </a:pPr>
            <a:endParaRPr lang="en-US" dirty="0"/>
          </a:p>
        </p:txBody>
      </p:sp>
      <p:sp>
        <p:nvSpPr>
          <p:cNvPr id="31750" name="Slide Number Placeholder 6"/>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90DC06A1-1764-4C7C-9DBF-5598D29850C2}" type="slidenum">
              <a:rPr lang="en-US" altLang="en-US" sz="1200">
                <a:solidFill>
                  <a:srgbClr val="898989"/>
                </a:solidFill>
              </a:rPr>
              <a:pPr>
                <a:spcBef>
                  <a:spcPct val="0"/>
                </a:spcBef>
                <a:buFontTx/>
                <a:buNone/>
              </a:pPr>
              <a:t>24</a:t>
            </a:fld>
            <a:endParaRPr lang="en-US" altLang="en-US" sz="1200">
              <a:solidFill>
                <a:srgbClr val="898989"/>
              </a:solidFill>
            </a:endParaRPr>
          </a:p>
        </p:txBody>
      </p:sp>
      <p:pic>
        <p:nvPicPr>
          <p:cNvPr id="31751" name="Picture 9" descr="OpenCode 4.0 Download (Free) - OpenCode 4.exe"/>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6477000" y="1417638"/>
            <a:ext cx="4038600" cy="5059362"/>
          </a:xfrm>
          <a:noFill/>
        </p:spPr>
      </p:pic>
    </p:spTree>
    <p:extLst>
      <p:ext uri="{BB962C8B-B14F-4D97-AF65-F5344CB8AC3E}">
        <p14:creationId xmlns:p14="http://schemas.microsoft.com/office/powerpoint/2010/main" val="133250622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n-US" altLang="en-US" sz="3200">
                <a:latin typeface="Times New Roman" panose="02020603050405020304" pitchFamily="18" charset="0"/>
                <a:cs typeface="Times New Roman" panose="02020603050405020304" pitchFamily="18" charset="0"/>
              </a:rPr>
              <a:t>Cont…</a:t>
            </a:r>
          </a:p>
        </p:txBody>
      </p:sp>
      <p:sp>
        <p:nvSpPr>
          <p:cNvPr id="3" name="Content Placeholder 2"/>
          <p:cNvSpPr>
            <a:spLocks noGrp="1"/>
          </p:cNvSpPr>
          <p:nvPr>
            <p:ph sz="half" idx="1"/>
          </p:nvPr>
        </p:nvSpPr>
        <p:spPr>
          <a:xfrm>
            <a:off x="1524000" y="1600200"/>
            <a:ext cx="4800600" cy="4572000"/>
          </a:xfrm>
        </p:spPr>
        <p:txBody>
          <a:bodyPr/>
          <a:lstStyle/>
          <a:p>
            <a:pPr marL="514350" indent="-514350">
              <a:buFont typeface="Arial" panose="020B0604020202020204" pitchFamily="34" charset="0"/>
              <a:buAutoNum type="romanUcPeriod" startAt="2"/>
              <a:defRPr/>
            </a:pPr>
            <a:r>
              <a:rPr lang="en-GB" sz="2400" b="1" dirty="0">
                <a:latin typeface="Garamond" pitchFamily="18" charset="0"/>
              </a:rPr>
              <a:t>Import documents:  </a:t>
            </a:r>
          </a:p>
          <a:p>
            <a:pPr marL="914400" lvl="1" indent="-514350">
              <a:buFont typeface="Courier New" pitchFamily="49" charset="0"/>
              <a:buChar char="o"/>
              <a:defRPr/>
            </a:pPr>
            <a:r>
              <a:rPr lang="en-GB" dirty="0" err="1" smtClean="0">
                <a:latin typeface="Garamond" pitchFamily="18" charset="0"/>
              </a:rPr>
              <a:t>OpenCode</a:t>
            </a:r>
            <a:r>
              <a:rPr lang="en-GB" dirty="0" smtClean="0">
                <a:latin typeface="Garamond" pitchFamily="18" charset="0"/>
              </a:rPr>
              <a:t> imports only documents of text files. </a:t>
            </a:r>
          </a:p>
          <a:p>
            <a:pPr marL="914400" lvl="1" indent="-514350">
              <a:buFont typeface="Courier New" pitchFamily="49" charset="0"/>
              <a:buChar char="o"/>
              <a:defRPr/>
            </a:pPr>
            <a:r>
              <a:rPr lang="en-GB" dirty="0" smtClean="0">
                <a:latin typeface="Garamond" pitchFamily="18" charset="0"/>
              </a:rPr>
              <a:t>The document should not be more than 1000 lines if more better to divide it</a:t>
            </a:r>
          </a:p>
          <a:p>
            <a:pPr marL="914400" lvl="1" indent="-514350">
              <a:buFont typeface="Courier New" pitchFamily="49" charset="0"/>
              <a:buChar char="o"/>
              <a:defRPr/>
            </a:pPr>
            <a:r>
              <a:rPr lang="en-GB" dirty="0" smtClean="0">
                <a:latin typeface="Garamond" pitchFamily="18" charset="0"/>
              </a:rPr>
              <a:t>Documents shall be edited and arranged in paragraphs before importing</a:t>
            </a:r>
          </a:p>
          <a:p>
            <a:pPr marL="914400" lvl="1" indent="-514350">
              <a:buFont typeface="Courier New" pitchFamily="49" charset="0"/>
              <a:buChar char="o"/>
              <a:defRPr/>
            </a:pPr>
            <a:r>
              <a:rPr lang="en-GB" dirty="0" smtClean="0">
                <a:latin typeface="Garamond" pitchFamily="18" charset="0"/>
              </a:rPr>
              <a:t>There is no possibility of changing once it is imported</a:t>
            </a:r>
          </a:p>
          <a:p>
            <a:pPr>
              <a:buFont typeface="Arial" charset="0"/>
              <a:buChar char="•"/>
              <a:defRPr/>
            </a:pPr>
            <a:endParaRPr lang="en-US" dirty="0"/>
          </a:p>
        </p:txBody>
      </p:sp>
      <p:sp>
        <p:nvSpPr>
          <p:cNvPr id="32772" name="Content Placeholder 3"/>
          <p:cNvSpPr>
            <a:spLocks noGrp="1"/>
          </p:cNvSpPr>
          <p:nvPr>
            <p:ph sz="half" idx="2"/>
          </p:nvPr>
        </p:nvSpPr>
        <p:spPr/>
        <p:txBody>
          <a:bodyPr/>
          <a:lstStyle/>
          <a:p>
            <a:pPr>
              <a:buFont typeface="Arial" panose="020B0604020202020204" pitchFamily="34" charset="0"/>
              <a:buNone/>
            </a:pPr>
            <a:r>
              <a:rPr lang="en-US" altLang="en-US" sz="2000" u="sng">
                <a:solidFill>
                  <a:srgbClr val="FF0000"/>
                </a:solidFill>
              </a:rPr>
              <a:t>Example of text file</a:t>
            </a:r>
          </a:p>
          <a:p>
            <a:r>
              <a:rPr lang="en-US" altLang="en-US" sz="2000">
                <a:solidFill>
                  <a:srgbClr val="7030A0"/>
                </a:solidFill>
              </a:rPr>
              <a:t>E001 ETHIOPIA 28TH FEB 2011</a:t>
            </a:r>
          </a:p>
          <a:p>
            <a:r>
              <a:rPr lang="en-US" altLang="en-US" sz="2000">
                <a:solidFill>
                  <a:srgbClr val="7030A0"/>
                </a:solidFill>
              </a:rPr>
              <a:t>Key:	Interviewer (Helen)</a:t>
            </a:r>
          </a:p>
          <a:p>
            <a:r>
              <a:rPr lang="en-US" altLang="en-US" sz="2000">
                <a:solidFill>
                  <a:srgbClr val="7030A0"/>
                </a:solidFill>
              </a:rPr>
              <a:t>	Interviewer (Male)</a:t>
            </a:r>
          </a:p>
          <a:p>
            <a:r>
              <a:rPr lang="en-US" altLang="en-US" sz="2000">
                <a:solidFill>
                  <a:srgbClr val="7030A0"/>
                </a:solidFill>
              </a:rPr>
              <a:t>	Interviewer (Female)</a:t>
            </a:r>
          </a:p>
          <a:p>
            <a:r>
              <a:rPr lang="en-US" altLang="en-US" sz="2000">
                <a:solidFill>
                  <a:srgbClr val="7030A0"/>
                </a:solidFill>
              </a:rPr>
              <a:t>	Interviewee</a:t>
            </a:r>
          </a:p>
          <a:p>
            <a:endParaRPr lang="en-US" altLang="en-US" sz="2000">
              <a:solidFill>
                <a:srgbClr val="7030A0"/>
              </a:solidFill>
            </a:endParaRPr>
          </a:p>
          <a:p>
            <a:r>
              <a:rPr lang="en-US" altLang="en-US" sz="2000">
                <a:solidFill>
                  <a:srgbClr val="7030A0"/>
                </a:solidFill>
              </a:rPr>
              <a:t>HB:	If I talk, can you just clarify a bit about your role, what you do here in your</a:t>
            </a:r>
            <a:r>
              <a:rPr lang="en-US" altLang="en-US" sz="2000"/>
              <a:t> </a:t>
            </a:r>
            <a:r>
              <a:rPr lang="en-US" altLang="en-US" sz="2000">
                <a:hlinkClick r:id="rId2" action="ppaction://hlinkfile"/>
              </a:rPr>
              <a:t>organisation</a:t>
            </a:r>
            <a:r>
              <a:rPr lang="en-US" altLang="en-US" sz="2000"/>
              <a:t>?</a:t>
            </a:r>
          </a:p>
        </p:txBody>
      </p:sp>
      <p:sp>
        <p:nvSpPr>
          <p:cNvPr id="5" name="Date Placeholder 4"/>
          <p:cNvSpPr>
            <a:spLocks noGrp="1"/>
          </p:cNvSpPr>
          <p:nvPr>
            <p:ph type="dt" sz="quarter" idx="10"/>
          </p:nvPr>
        </p:nvSpPr>
        <p:spPr/>
        <p:txBody>
          <a:bodyPr/>
          <a:lstStyle/>
          <a:p>
            <a:pPr>
              <a:defRPr/>
            </a:pPr>
            <a:fld id="{9F09AAB7-B171-4FBB-BC6A-F785E40BF494}" type="datetime1">
              <a:rPr lang="en-US"/>
              <a:pPr>
                <a:defRPr/>
              </a:pPr>
              <a:t>12/19/2025</a:t>
            </a:fld>
            <a:endParaRPr lang="en-US"/>
          </a:p>
        </p:txBody>
      </p:sp>
      <p:sp>
        <p:nvSpPr>
          <p:cNvPr id="6" name="Footer Placeholder 5"/>
          <p:cNvSpPr>
            <a:spLocks noGrp="1"/>
          </p:cNvSpPr>
          <p:nvPr>
            <p:ph type="ftr" sz="quarter" idx="11"/>
          </p:nvPr>
        </p:nvSpPr>
        <p:spPr/>
        <p:txBody>
          <a:bodyPr/>
          <a:lstStyle/>
          <a:p>
            <a:pPr>
              <a:defRPr/>
            </a:pPr>
            <a:r>
              <a:rPr lang="en-US" dirty="0"/>
              <a:t>M. </a:t>
            </a:r>
            <a:r>
              <a:rPr lang="en-US" dirty="0" err="1"/>
              <a:t>Molla</a:t>
            </a:r>
            <a:r>
              <a:rPr lang="en-US" dirty="0"/>
              <a:t>, SPIRHR</a:t>
            </a:r>
          </a:p>
          <a:p>
            <a:pPr>
              <a:defRPr/>
            </a:pPr>
            <a:endParaRPr lang="en-US" dirty="0"/>
          </a:p>
        </p:txBody>
      </p:sp>
      <p:sp>
        <p:nvSpPr>
          <p:cNvPr id="32775" name="Slide Number Placeholder 6"/>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687D9109-CBCC-45EF-9CF3-5FFE5389B560}" type="slidenum">
              <a:rPr lang="en-US" altLang="en-US" sz="1200">
                <a:solidFill>
                  <a:srgbClr val="898989"/>
                </a:solidFill>
              </a:rPr>
              <a:pPr>
                <a:spcBef>
                  <a:spcPct val="0"/>
                </a:spcBef>
                <a:buFontTx/>
                <a:buNone/>
              </a:pPr>
              <a:t>25</a:t>
            </a:fld>
            <a:endParaRPr lang="en-US" altLang="en-US" sz="1200">
              <a:solidFill>
                <a:srgbClr val="898989"/>
              </a:solidFill>
            </a:endParaRPr>
          </a:p>
        </p:txBody>
      </p:sp>
    </p:spTree>
    <p:extLst>
      <p:ext uri="{BB962C8B-B14F-4D97-AF65-F5344CB8AC3E}">
        <p14:creationId xmlns:p14="http://schemas.microsoft.com/office/powerpoint/2010/main" val="78972418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1981200" y="274638"/>
            <a:ext cx="8229600" cy="563562"/>
          </a:xfrm>
        </p:spPr>
        <p:txBody>
          <a:bodyPr/>
          <a:lstStyle/>
          <a:p>
            <a:r>
              <a:rPr lang="en-US" altLang="en-US" sz="3200">
                <a:latin typeface="Garamond" panose="02020404030301010803" pitchFamily="18" charset="0"/>
              </a:rPr>
              <a:t>Steps in Open Code analysis</a:t>
            </a:r>
          </a:p>
        </p:txBody>
      </p:sp>
      <p:sp>
        <p:nvSpPr>
          <p:cNvPr id="33795" name="Content Placeholder 2"/>
          <p:cNvSpPr>
            <a:spLocks noGrp="1"/>
          </p:cNvSpPr>
          <p:nvPr>
            <p:ph sz="half" idx="1"/>
          </p:nvPr>
        </p:nvSpPr>
        <p:spPr>
          <a:xfrm>
            <a:off x="1676400" y="1143000"/>
            <a:ext cx="4572000" cy="4800600"/>
          </a:xfrm>
        </p:spPr>
        <p:txBody>
          <a:bodyPr>
            <a:normAutofit lnSpcReduction="10000"/>
          </a:bodyPr>
          <a:lstStyle/>
          <a:p>
            <a:pPr>
              <a:buFont typeface="Arial" panose="020B0604020202020204" pitchFamily="34" charset="0"/>
              <a:buNone/>
            </a:pPr>
            <a:r>
              <a:rPr lang="en-GB" altLang="en-US" sz="2400" b="1">
                <a:latin typeface="Garamond" panose="02020404030301010803" pitchFamily="18" charset="0"/>
              </a:rPr>
              <a:t>III. Coding :</a:t>
            </a:r>
          </a:p>
          <a:p>
            <a:pPr>
              <a:buFont typeface="Wingdings" panose="05000000000000000000" pitchFamily="2" charset="2"/>
              <a:buChar char="q"/>
            </a:pPr>
            <a:r>
              <a:rPr lang="en-GB" altLang="en-US" sz="2400">
                <a:latin typeface="Garamond" panose="02020404030301010803" pitchFamily="18" charset="0"/>
              </a:rPr>
              <a:t>   Codes are assigned to segments of  the text as per the decision of the researcher</a:t>
            </a:r>
          </a:p>
          <a:p>
            <a:pPr>
              <a:buFont typeface="Wingdings" panose="05000000000000000000" pitchFamily="2" charset="2"/>
              <a:buChar char="q"/>
            </a:pPr>
            <a:r>
              <a:rPr lang="en-GB" altLang="en-US" sz="2400">
                <a:latin typeface="Garamond" panose="02020404030301010803" pitchFamily="18" charset="0"/>
              </a:rPr>
              <a:t>You may assign codes to a whole paragraph or to a sentence</a:t>
            </a:r>
          </a:p>
          <a:p>
            <a:pPr>
              <a:buFont typeface="Wingdings" panose="05000000000000000000" pitchFamily="2" charset="2"/>
              <a:buChar char="q"/>
            </a:pPr>
            <a:r>
              <a:rPr lang="en-GB" altLang="en-US" sz="2400">
                <a:latin typeface="Garamond" panose="02020404030301010803" pitchFamily="18" charset="0"/>
              </a:rPr>
              <a:t>Code should not contain blanks, commas or parentheses</a:t>
            </a:r>
          </a:p>
          <a:p>
            <a:pPr>
              <a:buFont typeface="Wingdings" panose="05000000000000000000" pitchFamily="2" charset="2"/>
              <a:buChar char="q"/>
            </a:pPr>
            <a:r>
              <a:rPr lang="en-GB" altLang="en-US" sz="2400">
                <a:latin typeface="Garamond" panose="02020404030301010803" pitchFamily="18" charset="0"/>
              </a:rPr>
              <a:t>If  your code consists of more than one code,  then you need to connect it with a hyphen</a:t>
            </a:r>
          </a:p>
          <a:p>
            <a:pPr>
              <a:buFont typeface="Wingdings" panose="05000000000000000000" pitchFamily="2" charset="2"/>
              <a:buChar char="q"/>
            </a:pPr>
            <a:r>
              <a:rPr lang="en-GB" altLang="en-US" sz="2400">
                <a:latin typeface="Garamond" panose="02020404030301010803" pitchFamily="18" charset="0"/>
              </a:rPr>
              <a:t>The maximum length of a code is 50charachters</a:t>
            </a:r>
          </a:p>
          <a:p>
            <a:pPr>
              <a:buFont typeface="Wingdings" panose="05000000000000000000" pitchFamily="2" charset="2"/>
              <a:buChar char="q"/>
            </a:pPr>
            <a:endParaRPr lang="en-GB" altLang="en-US" sz="2400">
              <a:latin typeface="Garamond" panose="02020404030301010803" pitchFamily="18" charset="0"/>
            </a:endParaRPr>
          </a:p>
          <a:p>
            <a:endParaRPr lang="en-US" altLang="en-US" sz="2400"/>
          </a:p>
        </p:txBody>
      </p:sp>
      <p:sp>
        <p:nvSpPr>
          <p:cNvPr id="5" name="Date Placeholder 4"/>
          <p:cNvSpPr>
            <a:spLocks noGrp="1"/>
          </p:cNvSpPr>
          <p:nvPr>
            <p:ph type="dt" sz="quarter" idx="10"/>
          </p:nvPr>
        </p:nvSpPr>
        <p:spPr/>
        <p:txBody>
          <a:bodyPr/>
          <a:lstStyle/>
          <a:p>
            <a:pPr>
              <a:defRPr/>
            </a:pPr>
            <a:fld id="{5D5F990D-2EAF-4783-86DA-CDF8C34AA1AE}" type="datetime1">
              <a:rPr lang="en-US"/>
              <a:pPr>
                <a:defRPr/>
              </a:pPr>
              <a:t>12/19/2025</a:t>
            </a:fld>
            <a:endParaRPr lang="en-US" dirty="0"/>
          </a:p>
        </p:txBody>
      </p:sp>
      <p:sp>
        <p:nvSpPr>
          <p:cNvPr id="6" name="Footer Placeholder 5"/>
          <p:cNvSpPr>
            <a:spLocks noGrp="1"/>
          </p:cNvSpPr>
          <p:nvPr>
            <p:ph type="ftr" sz="quarter" idx="11"/>
          </p:nvPr>
        </p:nvSpPr>
        <p:spPr/>
        <p:txBody>
          <a:bodyPr/>
          <a:lstStyle/>
          <a:p>
            <a:pPr>
              <a:defRPr/>
            </a:pPr>
            <a:r>
              <a:rPr lang="en-US" dirty="0"/>
              <a:t>M. </a:t>
            </a:r>
            <a:r>
              <a:rPr lang="en-US" dirty="0" err="1"/>
              <a:t>Molla</a:t>
            </a:r>
            <a:r>
              <a:rPr lang="en-US" dirty="0"/>
              <a:t>, SPIRHR</a:t>
            </a:r>
          </a:p>
          <a:p>
            <a:pPr>
              <a:defRPr/>
            </a:pPr>
            <a:endParaRPr lang="en-US" dirty="0"/>
          </a:p>
        </p:txBody>
      </p:sp>
      <p:sp>
        <p:nvSpPr>
          <p:cNvPr id="33798" name="Slide Number Placeholder 6"/>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C4428D8B-61CE-4CFC-9853-74E151826A5A}" type="slidenum">
              <a:rPr lang="en-US" altLang="en-US" sz="1200">
                <a:solidFill>
                  <a:srgbClr val="898989"/>
                </a:solidFill>
              </a:rPr>
              <a:pPr>
                <a:spcBef>
                  <a:spcPct val="0"/>
                </a:spcBef>
                <a:buFontTx/>
                <a:buNone/>
              </a:pPr>
              <a:t>26</a:t>
            </a:fld>
            <a:endParaRPr lang="en-US" altLang="en-US" sz="1200">
              <a:solidFill>
                <a:srgbClr val="898989"/>
              </a:solidFill>
            </a:endParaRPr>
          </a:p>
        </p:txBody>
      </p:sp>
      <p:sp>
        <p:nvSpPr>
          <p:cNvPr id="33799" name="Content Placeholder 1"/>
          <p:cNvSpPr>
            <a:spLocks noGrp="1"/>
          </p:cNvSpPr>
          <p:nvPr>
            <p:ph sz="half" idx="2"/>
          </p:nvPr>
        </p:nvSpPr>
        <p:spPr>
          <a:xfrm>
            <a:off x="6781800" y="1752601"/>
            <a:ext cx="3390900" cy="4373563"/>
          </a:xfrm>
        </p:spPr>
        <p:txBody>
          <a:bodyPr>
            <a:normAutofit lnSpcReduction="10000"/>
          </a:bodyPr>
          <a:lstStyle/>
          <a:p>
            <a:r>
              <a:rPr lang="en-GB" altLang="en-US" smtClean="0">
                <a:solidFill>
                  <a:srgbClr val="FF0000"/>
                </a:solidFill>
                <a:latin typeface="Garamond" panose="02020404030301010803" pitchFamily="18" charset="0"/>
              </a:rPr>
              <a:t>Feeling</a:t>
            </a:r>
          </a:p>
          <a:p>
            <a:r>
              <a:rPr lang="en-GB" altLang="en-US" smtClean="0">
                <a:latin typeface="Garamond" panose="02020404030301010803" pitchFamily="18" charset="0"/>
              </a:rPr>
              <a:t>Depression</a:t>
            </a:r>
          </a:p>
          <a:p>
            <a:r>
              <a:rPr lang="en-GB" altLang="en-US" smtClean="0">
                <a:solidFill>
                  <a:srgbClr val="00B0F0"/>
                </a:solidFill>
                <a:latin typeface="Garamond" panose="02020404030301010803" pitchFamily="18" charset="0"/>
              </a:rPr>
              <a:t>Happiness</a:t>
            </a:r>
          </a:p>
          <a:p>
            <a:r>
              <a:rPr lang="en-GB" altLang="en-US" smtClean="0">
                <a:latin typeface="Garamond" panose="02020404030301010803" pitchFamily="18" charset="0"/>
              </a:rPr>
              <a:t>Willingness</a:t>
            </a:r>
          </a:p>
          <a:p>
            <a:r>
              <a:rPr lang="en-GB" altLang="en-US" smtClean="0">
                <a:solidFill>
                  <a:srgbClr val="002060"/>
                </a:solidFill>
                <a:latin typeface="Garamond" panose="02020404030301010803" pitchFamily="18" charset="0"/>
              </a:rPr>
              <a:t>Compassion </a:t>
            </a:r>
          </a:p>
          <a:p>
            <a:r>
              <a:rPr lang="en-GB" altLang="en-US" smtClean="0">
                <a:latin typeface="Garamond" panose="02020404030301010803" pitchFamily="18" charset="0"/>
              </a:rPr>
              <a:t>Good-standing</a:t>
            </a:r>
          </a:p>
          <a:p>
            <a:r>
              <a:rPr lang="en-GB" altLang="en-US" smtClean="0">
                <a:latin typeface="Garamond" panose="02020404030301010803" pitchFamily="18" charset="0"/>
              </a:rPr>
              <a:t>…..</a:t>
            </a:r>
          </a:p>
        </p:txBody>
      </p:sp>
    </p:spTree>
    <p:extLst>
      <p:ext uri="{BB962C8B-B14F-4D97-AF65-F5344CB8AC3E}">
        <p14:creationId xmlns:p14="http://schemas.microsoft.com/office/powerpoint/2010/main" val="407778359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7"/>
          <p:cNvSpPr>
            <a:spLocks noGrp="1"/>
          </p:cNvSpPr>
          <p:nvPr>
            <p:ph type="title"/>
          </p:nvPr>
        </p:nvSpPr>
        <p:spPr/>
        <p:txBody>
          <a:bodyPr/>
          <a:lstStyle/>
          <a:p>
            <a:r>
              <a:rPr lang="en-US" altLang="en-US" sz="3200">
                <a:latin typeface="Times New Roman" panose="02020603050405020304" pitchFamily="18" charset="0"/>
                <a:cs typeface="Times New Roman" panose="02020603050405020304" pitchFamily="18" charset="0"/>
              </a:rPr>
              <a:t>Cont...</a:t>
            </a:r>
          </a:p>
        </p:txBody>
      </p:sp>
      <p:sp>
        <p:nvSpPr>
          <p:cNvPr id="34819" name="Content Placeholder 8"/>
          <p:cNvSpPr>
            <a:spLocks noGrp="1"/>
          </p:cNvSpPr>
          <p:nvPr>
            <p:ph idx="1"/>
          </p:nvPr>
        </p:nvSpPr>
        <p:spPr/>
        <p:txBody>
          <a:bodyPr/>
          <a:lstStyle/>
          <a:p>
            <a:pPr>
              <a:buFont typeface="Arial" panose="020B0604020202020204" pitchFamily="34" charset="0"/>
              <a:buNone/>
            </a:pPr>
            <a:r>
              <a:rPr lang="en-US" altLang="en-US" smtClean="0">
                <a:latin typeface="Garamond" panose="02020404030301010803" pitchFamily="18" charset="0"/>
              </a:rPr>
              <a:t>IV Categories/ synthesis </a:t>
            </a:r>
          </a:p>
          <a:p>
            <a:r>
              <a:rPr lang="en-US" altLang="en-US" sz="2400">
                <a:latin typeface="Garamond" panose="02020404030301010803" pitchFamily="18" charset="0"/>
              </a:rPr>
              <a:t>Create new category</a:t>
            </a:r>
          </a:p>
          <a:p>
            <a:r>
              <a:rPr lang="en-US" altLang="en-US" sz="2400">
                <a:latin typeface="Garamond" panose="02020404030301010803" pitchFamily="18" charset="0"/>
              </a:rPr>
              <a:t> A category should be meaningful</a:t>
            </a:r>
          </a:p>
          <a:p>
            <a:r>
              <a:rPr lang="en-US" altLang="en-US" sz="2400">
                <a:latin typeface="Garamond" panose="02020404030301010803" pitchFamily="18" charset="0"/>
              </a:rPr>
              <a:t>Once you create the category, you can move codes that represent the category</a:t>
            </a:r>
          </a:p>
          <a:p>
            <a:r>
              <a:rPr lang="en-US" altLang="en-US" sz="2400">
                <a:latin typeface="Garamond" panose="02020404030301010803" pitchFamily="18" charset="0"/>
              </a:rPr>
              <a:t>A code can go to more than one category/ but not common</a:t>
            </a:r>
          </a:p>
          <a:p>
            <a:r>
              <a:rPr lang="en-US" altLang="en-US" sz="2400">
                <a:latin typeface="Garamond" panose="02020404030301010803" pitchFamily="18" charset="0"/>
              </a:rPr>
              <a:t>Several categories can be created but  limiting to less than 10 is practical</a:t>
            </a:r>
          </a:p>
          <a:p>
            <a:pPr>
              <a:buFont typeface="Arial" panose="020B0604020202020204" pitchFamily="34" charset="0"/>
              <a:buNone/>
            </a:pPr>
            <a:endParaRPr lang="en-US" altLang="en-US" sz="2400">
              <a:latin typeface="Garamond" panose="02020404030301010803" pitchFamily="18" charset="0"/>
            </a:endParaRPr>
          </a:p>
        </p:txBody>
      </p:sp>
      <p:sp>
        <p:nvSpPr>
          <p:cNvPr id="5" name="Date Placeholder 4"/>
          <p:cNvSpPr>
            <a:spLocks noGrp="1"/>
          </p:cNvSpPr>
          <p:nvPr>
            <p:ph type="dt" sz="quarter" idx="4294967295"/>
          </p:nvPr>
        </p:nvSpPr>
        <p:spPr/>
        <p:txBody>
          <a:bodyPr/>
          <a:lstStyle/>
          <a:p>
            <a:pPr>
              <a:defRPr/>
            </a:pPr>
            <a:fld id="{8CAEFD4D-48A2-4BCE-A45E-4F80407A34A2}" type="datetime1">
              <a:rPr lang="en-US"/>
              <a:pPr>
                <a:defRPr/>
              </a:pPr>
              <a:t>12/19/2025</a:t>
            </a:fld>
            <a:endParaRPr lang="en-US"/>
          </a:p>
        </p:txBody>
      </p:sp>
      <p:sp>
        <p:nvSpPr>
          <p:cNvPr id="6" name="Footer Placeholder 5"/>
          <p:cNvSpPr>
            <a:spLocks noGrp="1"/>
          </p:cNvSpPr>
          <p:nvPr>
            <p:ph type="ftr" sz="quarter" idx="4294967295"/>
          </p:nvPr>
        </p:nvSpPr>
        <p:spPr/>
        <p:txBody>
          <a:bodyPr/>
          <a:lstStyle/>
          <a:p>
            <a:pPr>
              <a:defRPr/>
            </a:pPr>
            <a:r>
              <a:rPr lang="en-US" dirty="0"/>
              <a:t>M. </a:t>
            </a:r>
            <a:r>
              <a:rPr lang="en-US" dirty="0" err="1"/>
              <a:t>Molla</a:t>
            </a:r>
            <a:r>
              <a:rPr lang="en-US" dirty="0"/>
              <a:t>, SPIRHR</a:t>
            </a:r>
          </a:p>
          <a:p>
            <a:pPr>
              <a:defRPr/>
            </a:pPr>
            <a:endParaRPr lang="en-US" dirty="0"/>
          </a:p>
        </p:txBody>
      </p:sp>
      <p:sp>
        <p:nvSpPr>
          <p:cNvPr id="34822" name="Slide Number Placeholder 6"/>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F9F39559-BB2D-4972-89C2-16087E5BB16F}" type="slidenum">
              <a:rPr lang="en-US" altLang="en-US" sz="1200">
                <a:solidFill>
                  <a:srgbClr val="898989"/>
                </a:solidFill>
              </a:rPr>
              <a:pPr>
                <a:spcBef>
                  <a:spcPct val="0"/>
                </a:spcBef>
                <a:buFontTx/>
                <a:buNone/>
              </a:pPr>
              <a:t>27</a:t>
            </a:fld>
            <a:endParaRPr lang="en-US" altLang="en-US" sz="1200">
              <a:solidFill>
                <a:srgbClr val="898989"/>
              </a:solidFill>
            </a:endParaRPr>
          </a:p>
        </p:txBody>
      </p:sp>
    </p:spTree>
    <p:extLst>
      <p:ext uri="{BB962C8B-B14F-4D97-AF65-F5344CB8AC3E}">
        <p14:creationId xmlns:p14="http://schemas.microsoft.com/office/powerpoint/2010/main" val="162664762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lstStyle/>
          <a:p>
            <a:r>
              <a:rPr lang="en-US" altLang="en-US" sz="3200">
                <a:latin typeface="Garamond" panose="02020404030301010803" pitchFamily="18" charset="0"/>
              </a:rPr>
              <a:t>Steps in OpenCode</a:t>
            </a:r>
          </a:p>
        </p:txBody>
      </p:sp>
      <p:sp>
        <p:nvSpPr>
          <p:cNvPr id="35843" name="Content Placeholder 2"/>
          <p:cNvSpPr>
            <a:spLocks noGrp="1"/>
          </p:cNvSpPr>
          <p:nvPr>
            <p:ph idx="1"/>
          </p:nvPr>
        </p:nvSpPr>
        <p:spPr/>
        <p:txBody>
          <a:bodyPr/>
          <a:lstStyle/>
          <a:p>
            <a:pPr>
              <a:buFont typeface="Arial" panose="020B0604020202020204" pitchFamily="34" charset="0"/>
              <a:buNone/>
            </a:pPr>
            <a:r>
              <a:rPr lang="en-GB" altLang="en-US" sz="2400" b="1">
                <a:latin typeface="Garamond" panose="02020404030301010803" pitchFamily="18" charset="0"/>
              </a:rPr>
              <a:t>V. The code list</a:t>
            </a:r>
          </a:p>
          <a:p>
            <a:pPr>
              <a:buFont typeface="Courier New" panose="02070309020205020404" pitchFamily="49" charset="0"/>
              <a:buChar char="o"/>
            </a:pPr>
            <a:r>
              <a:rPr lang="en-GB" altLang="en-US" sz="2400">
                <a:latin typeface="Garamond" panose="02020404030301010803" pitchFamily="18" charset="0"/>
              </a:rPr>
              <a:t>OpenCode allows</a:t>
            </a:r>
          </a:p>
          <a:p>
            <a:pPr lvl="1">
              <a:buFont typeface="Courier New" panose="02070309020205020404" pitchFamily="49" charset="0"/>
              <a:buChar char="o"/>
            </a:pPr>
            <a:r>
              <a:rPr lang="en-GB" altLang="en-US" smtClean="0">
                <a:latin typeface="Garamond" panose="02020404030301010803" pitchFamily="18" charset="0"/>
              </a:rPr>
              <a:t>A list of all codes used in a document can be seen</a:t>
            </a:r>
          </a:p>
          <a:p>
            <a:pPr lvl="1">
              <a:buFont typeface="Courier New" panose="02070309020205020404" pitchFamily="49" charset="0"/>
              <a:buChar char="o"/>
            </a:pPr>
            <a:r>
              <a:rPr lang="en-GB" altLang="en-US" smtClean="0">
                <a:latin typeface="Garamond" panose="02020404030301010803" pitchFamily="18" charset="0"/>
              </a:rPr>
              <a:t>Frequencies can be calculated from the list</a:t>
            </a:r>
          </a:p>
          <a:p>
            <a:pPr lvl="1">
              <a:buFont typeface="Courier New" panose="02070309020205020404" pitchFamily="49" charset="0"/>
              <a:buChar char="o"/>
            </a:pPr>
            <a:r>
              <a:rPr lang="en-GB" altLang="en-US" smtClean="0">
                <a:latin typeface="Garamond" panose="02020404030301010803" pitchFamily="18" charset="0"/>
              </a:rPr>
              <a:t>This list makes the researcher to get an overall idea about the codes and the connectedness of the codes</a:t>
            </a:r>
          </a:p>
          <a:p>
            <a:pPr lvl="1">
              <a:buFont typeface="Courier New" panose="02070309020205020404" pitchFamily="49" charset="0"/>
              <a:buChar char="o"/>
            </a:pPr>
            <a:r>
              <a:rPr lang="en-GB" altLang="en-US" smtClean="0">
                <a:latin typeface="Garamond" panose="02020404030301010803" pitchFamily="18" charset="0"/>
              </a:rPr>
              <a:t>Can also give you  an overview  of your findings and helps to make decisions on changing or retaining the codes</a:t>
            </a:r>
          </a:p>
          <a:p>
            <a:endParaRPr lang="en-US" altLang="en-US" smtClean="0"/>
          </a:p>
        </p:txBody>
      </p:sp>
      <p:sp>
        <p:nvSpPr>
          <p:cNvPr id="5" name="Date Placeholder 4"/>
          <p:cNvSpPr>
            <a:spLocks noGrp="1"/>
          </p:cNvSpPr>
          <p:nvPr>
            <p:ph type="dt" sz="quarter" idx="4294967295"/>
          </p:nvPr>
        </p:nvSpPr>
        <p:spPr/>
        <p:txBody>
          <a:bodyPr/>
          <a:lstStyle/>
          <a:p>
            <a:pPr>
              <a:defRPr/>
            </a:pPr>
            <a:fld id="{5298D17E-C0DC-4CEB-AA62-6CFA90CD6ED3}" type="datetime1">
              <a:rPr lang="en-US"/>
              <a:pPr>
                <a:defRPr/>
              </a:pPr>
              <a:t>12/19/2025</a:t>
            </a:fld>
            <a:endParaRPr lang="en-US"/>
          </a:p>
        </p:txBody>
      </p:sp>
      <p:sp>
        <p:nvSpPr>
          <p:cNvPr id="6" name="Footer Placeholder 5"/>
          <p:cNvSpPr>
            <a:spLocks noGrp="1"/>
          </p:cNvSpPr>
          <p:nvPr>
            <p:ph type="ftr" sz="quarter" idx="4294967295"/>
          </p:nvPr>
        </p:nvSpPr>
        <p:spPr/>
        <p:txBody>
          <a:bodyPr/>
          <a:lstStyle/>
          <a:p>
            <a:pPr>
              <a:defRPr/>
            </a:pPr>
            <a:r>
              <a:rPr lang="en-US" dirty="0"/>
              <a:t>M. </a:t>
            </a:r>
            <a:r>
              <a:rPr lang="en-US" dirty="0" err="1"/>
              <a:t>Molla</a:t>
            </a:r>
            <a:r>
              <a:rPr lang="en-US" dirty="0"/>
              <a:t>, SPIRHR</a:t>
            </a:r>
          </a:p>
          <a:p>
            <a:pPr>
              <a:defRPr/>
            </a:pPr>
            <a:endParaRPr lang="en-US" dirty="0"/>
          </a:p>
        </p:txBody>
      </p:sp>
      <p:sp>
        <p:nvSpPr>
          <p:cNvPr id="35846" name="Slide Number Placeholder 6"/>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AD862586-1557-4051-A040-296546358D64}" type="slidenum">
              <a:rPr lang="en-US" altLang="en-US" sz="1200">
                <a:solidFill>
                  <a:srgbClr val="898989"/>
                </a:solidFill>
              </a:rPr>
              <a:pPr>
                <a:spcBef>
                  <a:spcPct val="0"/>
                </a:spcBef>
                <a:buFontTx/>
                <a:buNone/>
              </a:pPr>
              <a:t>28</a:t>
            </a:fld>
            <a:endParaRPr lang="en-US" altLang="en-US" sz="1200">
              <a:solidFill>
                <a:srgbClr val="898989"/>
              </a:solidFill>
            </a:endParaRPr>
          </a:p>
        </p:txBody>
      </p:sp>
    </p:spTree>
    <p:extLst>
      <p:ext uri="{BB962C8B-B14F-4D97-AF65-F5344CB8AC3E}">
        <p14:creationId xmlns:p14="http://schemas.microsoft.com/office/powerpoint/2010/main" val="754825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lstStyle/>
          <a:p>
            <a:r>
              <a:rPr lang="en-US" altLang="en-US" smtClean="0">
                <a:latin typeface="Garamond" panose="02020404030301010803" pitchFamily="18" charset="0"/>
              </a:rPr>
              <a:t>Steps in OpenCode</a:t>
            </a:r>
            <a:endParaRPr lang="en-US" altLang="en-US" smtClean="0"/>
          </a:p>
        </p:txBody>
      </p:sp>
      <p:sp>
        <p:nvSpPr>
          <p:cNvPr id="36867" name="Content Placeholder 2"/>
          <p:cNvSpPr>
            <a:spLocks noGrp="1"/>
          </p:cNvSpPr>
          <p:nvPr>
            <p:ph idx="1"/>
          </p:nvPr>
        </p:nvSpPr>
        <p:spPr/>
        <p:txBody>
          <a:bodyPr/>
          <a:lstStyle/>
          <a:p>
            <a:pPr>
              <a:buFont typeface="Arial" panose="020B0604020202020204" pitchFamily="34" charset="0"/>
              <a:buNone/>
            </a:pPr>
            <a:r>
              <a:rPr lang="en-GB" altLang="en-US" b="1" smtClean="0">
                <a:latin typeface="Garamond" panose="02020404030301010803" pitchFamily="18" charset="0"/>
              </a:rPr>
              <a:t>VI</a:t>
            </a:r>
            <a:r>
              <a:rPr lang="en-GB" altLang="en-US" sz="2400" b="1">
                <a:latin typeface="Garamond" panose="02020404030301010803" pitchFamily="18" charset="0"/>
              </a:rPr>
              <a:t>. Document information</a:t>
            </a:r>
          </a:p>
          <a:p>
            <a:pPr>
              <a:lnSpc>
                <a:spcPct val="150000"/>
              </a:lnSpc>
              <a:buFont typeface="Courier New" panose="02070309020205020404" pitchFamily="49" charset="0"/>
              <a:buChar char="o"/>
            </a:pPr>
            <a:r>
              <a:rPr lang="en-GB" altLang="en-US" sz="2400">
                <a:latin typeface="Garamond" panose="02020404030301010803" pitchFamily="18" charset="0"/>
              </a:rPr>
              <a:t>Here you can include identifiers for the document</a:t>
            </a:r>
          </a:p>
          <a:p>
            <a:pPr>
              <a:lnSpc>
                <a:spcPct val="150000"/>
              </a:lnSpc>
              <a:buFont typeface="Courier New" panose="02070309020205020404" pitchFamily="49" charset="0"/>
              <a:buChar char="o"/>
            </a:pPr>
            <a:r>
              <a:rPr lang="en-GB" altLang="en-US" sz="2400">
                <a:latin typeface="Garamond" panose="02020404030301010803" pitchFamily="18" charset="0"/>
              </a:rPr>
              <a:t>Take additional information or notes from other projects </a:t>
            </a:r>
          </a:p>
          <a:p>
            <a:pPr>
              <a:lnSpc>
                <a:spcPct val="150000"/>
              </a:lnSpc>
              <a:buFont typeface="Courier New" panose="02070309020205020404" pitchFamily="49" charset="0"/>
              <a:buChar char="o"/>
            </a:pPr>
            <a:r>
              <a:rPr lang="en-GB" altLang="en-US" sz="2400">
                <a:latin typeface="Garamond" panose="02020404030301010803" pitchFamily="18" charset="0"/>
              </a:rPr>
              <a:t>This is the place for summarizing , methodological and analytical notes that can accompany all documents</a:t>
            </a:r>
          </a:p>
          <a:p>
            <a:endParaRPr lang="en-US" altLang="en-US" sz="2400"/>
          </a:p>
        </p:txBody>
      </p:sp>
      <p:sp>
        <p:nvSpPr>
          <p:cNvPr id="5" name="Date Placeholder 4"/>
          <p:cNvSpPr>
            <a:spLocks noGrp="1"/>
          </p:cNvSpPr>
          <p:nvPr>
            <p:ph type="dt" sz="quarter" idx="4294967295"/>
          </p:nvPr>
        </p:nvSpPr>
        <p:spPr/>
        <p:txBody>
          <a:bodyPr/>
          <a:lstStyle/>
          <a:p>
            <a:pPr>
              <a:defRPr/>
            </a:pPr>
            <a:fld id="{7DCE6E8C-DE83-4FD8-B4F7-76B0746550BD}" type="datetime1">
              <a:rPr lang="en-US"/>
              <a:pPr>
                <a:defRPr/>
              </a:pPr>
              <a:t>12/19/2025</a:t>
            </a:fld>
            <a:endParaRPr lang="en-US"/>
          </a:p>
        </p:txBody>
      </p:sp>
      <p:sp>
        <p:nvSpPr>
          <p:cNvPr id="6" name="Footer Placeholder 5"/>
          <p:cNvSpPr>
            <a:spLocks noGrp="1"/>
          </p:cNvSpPr>
          <p:nvPr>
            <p:ph type="ftr" sz="quarter" idx="4294967295"/>
          </p:nvPr>
        </p:nvSpPr>
        <p:spPr/>
        <p:txBody>
          <a:bodyPr/>
          <a:lstStyle/>
          <a:p>
            <a:pPr>
              <a:defRPr/>
            </a:pPr>
            <a:r>
              <a:rPr lang="en-US" dirty="0"/>
              <a:t>M. </a:t>
            </a:r>
            <a:r>
              <a:rPr lang="en-US" dirty="0" err="1"/>
              <a:t>Molla</a:t>
            </a:r>
            <a:r>
              <a:rPr lang="en-US" dirty="0"/>
              <a:t>, SPIRHR</a:t>
            </a:r>
          </a:p>
          <a:p>
            <a:pPr>
              <a:defRPr/>
            </a:pPr>
            <a:endParaRPr lang="en-US" dirty="0"/>
          </a:p>
        </p:txBody>
      </p:sp>
      <p:sp>
        <p:nvSpPr>
          <p:cNvPr id="36870" name="Slide Number Placeholder 6"/>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8CDAF05F-8016-41E3-BE63-43E1BD8085EB}" type="slidenum">
              <a:rPr lang="en-US" altLang="en-US" sz="1200">
                <a:solidFill>
                  <a:srgbClr val="898989"/>
                </a:solidFill>
              </a:rPr>
              <a:pPr>
                <a:spcBef>
                  <a:spcPct val="0"/>
                </a:spcBef>
                <a:buFontTx/>
                <a:buNone/>
              </a:pPr>
              <a:t>29</a:t>
            </a:fld>
            <a:endParaRPr lang="en-US" altLang="en-US" sz="1200">
              <a:solidFill>
                <a:srgbClr val="898989"/>
              </a:solidFill>
            </a:endParaRPr>
          </a:p>
        </p:txBody>
      </p:sp>
    </p:spTree>
    <p:extLst>
      <p:ext uri="{BB962C8B-B14F-4D97-AF65-F5344CB8AC3E}">
        <p14:creationId xmlns:p14="http://schemas.microsoft.com/office/powerpoint/2010/main" val="24420667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1981200" y="274638"/>
            <a:ext cx="8229600" cy="792162"/>
          </a:xfrm>
        </p:spPr>
        <p:txBody>
          <a:bodyPr/>
          <a:lstStyle/>
          <a:p>
            <a:r>
              <a:rPr lang="en-US" altLang="en-US" sz="3200">
                <a:latin typeface="Garamond" panose="02020404030301010803" pitchFamily="18" charset="0"/>
              </a:rPr>
              <a:t>Cont…</a:t>
            </a:r>
          </a:p>
        </p:txBody>
      </p:sp>
      <p:sp>
        <p:nvSpPr>
          <p:cNvPr id="12291" name="Content Placeholder 2"/>
          <p:cNvSpPr>
            <a:spLocks noGrp="1"/>
          </p:cNvSpPr>
          <p:nvPr>
            <p:ph idx="1"/>
          </p:nvPr>
        </p:nvSpPr>
        <p:spPr>
          <a:xfrm>
            <a:off x="1981200" y="1066800"/>
            <a:ext cx="8229600" cy="4876800"/>
          </a:xfrm>
        </p:spPr>
        <p:txBody>
          <a:bodyPr>
            <a:normAutofit fontScale="92500"/>
          </a:bodyPr>
          <a:lstStyle/>
          <a:p>
            <a:pPr>
              <a:lnSpc>
                <a:spcPct val="150000"/>
              </a:lnSpc>
              <a:defRPr/>
            </a:pPr>
            <a:r>
              <a:rPr lang="en-US" altLang="en-US" sz="2400" dirty="0">
                <a:latin typeface="Garamond" panose="02020404030301010803" pitchFamily="18" charset="0"/>
              </a:rPr>
              <a:t>Know then this: The complete analysis isn’t </a:t>
            </a:r>
          </a:p>
          <a:p>
            <a:pPr lvl="1">
              <a:lnSpc>
                <a:spcPct val="150000"/>
              </a:lnSpc>
              <a:defRPr/>
            </a:pPr>
            <a:r>
              <a:rPr lang="en-US" altLang="en-US" dirty="0">
                <a:solidFill>
                  <a:srgbClr val="FF0000"/>
                </a:solidFill>
                <a:latin typeface="Garamond" panose="02020404030301010803" pitchFamily="18" charset="0"/>
              </a:rPr>
              <a:t>Analysis finally makes it clear what would have been most important to study if only we had known beforehand</a:t>
            </a:r>
          </a:p>
          <a:p>
            <a:pPr>
              <a:lnSpc>
                <a:spcPct val="150000"/>
              </a:lnSpc>
              <a:defRPr/>
            </a:pPr>
            <a:r>
              <a:rPr lang="en-US" altLang="en-US" sz="2400" dirty="0">
                <a:latin typeface="Garamond" panose="02020404030301010803" pitchFamily="18" charset="0"/>
              </a:rPr>
              <a:t>Analysis brings moments of terror, that nothing sensible will emerge and or </a:t>
            </a:r>
            <a:r>
              <a:rPr lang="en-US" altLang="en-US" sz="2400" dirty="0">
                <a:solidFill>
                  <a:srgbClr val="FF0000"/>
                </a:solidFill>
                <a:latin typeface="Garamond" panose="02020404030301010803" pitchFamily="18" charset="0"/>
              </a:rPr>
              <a:t>times of exhalation from certainty of having discovered ultimate truth. </a:t>
            </a:r>
          </a:p>
          <a:p>
            <a:pPr>
              <a:lnSpc>
                <a:spcPct val="150000"/>
              </a:lnSpc>
              <a:defRPr/>
            </a:pPr>
            <a:r>
              <a:rPr lang="en-US" altLang="en-US" sz="2400" dirty="0">
                <a:latin typeface="Garamond" panose="02020404030301010803" pitchFamily="18" charset="0"/>
              </a:rPr>
              <a:t>In between are long periods  of hard work, deep thinking and weight lifting voluminous work  </a:t>
            </a:r>
          </a:p>
          <a:p>
            <a:pPr>
              <a:buFont typeface="Arial" panose="020B0604020202020204" pitchFamily="34" charset="0"/>
              <a:buNone/>
              <a:defRPr/>
            </a:pPr>
            <a:r>
              <a:rPr lang="en-US" altLang="en-US" sz="2400" i="1" dirty="0">
                <a:latin typeface="Garamond" panose="02020404030301010803" pitchFamily="18" charset="0"/>
              </a:rPr>
              <a:t>From </a:t>
            </a:r>
            <a:r>
              <a:rPr lang="en-US" altLang="en-US" sz="2400" i="1" dirty="0" err="1">
                <a:latin typeface="Garamond" panose="02020404030301010803" pitchFamily="18" charset="0"/>
              </a:rPr>
              <a:t>Halcolm’s</a:t>
            </a:r>
            <a:r>
              <a:rPr lang="en-US" altLang="en-US" sz="2400" i="1" dirty="0">
                <a:latin typeface="Garamond" panose="02020404030301010803" pitchFamily="18" charset="0"/>
              </a:rPr>
              <a:t> Iron </a:t>
            </a:r>
            <a:r>
              <a:rPr lang="en-US" altLang="en-US" sz="1200" dirty="0">
                <a:solidFill>
                  <a:schemeClr val="tx1">
                    <a:tint val="75000"/>
                  </a:schemeClr>
                </a:solidFill>
              </a:rPr>
              <a:t>laws</a:t>
            </a:r>
            <a:r>
              <a:rPr lang="en-US" altLang="en-US" sz="2400" i="1" dirty="0">
                <a:latin typeface="Garamond" panose="02020404030301010803" pitchFamily="18" charset="0"/>
              </a:rPr>
              <a:t> of evaluation research </a:t>
            </a:r>
          </a:p>
        </p:txBody>
      </p:sp>
      <p:sp>
        <p:nvSpPr>
          <p:cNvPr id="4" name="Date Placeholder 3"/>
          <p:cNvSpPr>
            <a:spLocks noGrp="1"/>
          </p:cNvSpPr>
          <p:nvPr>
            <p:ph type="dt" sz="quarter" idx="4294967295"/>
          </p:nvPr>
        </p:nvSpPr>
        <p:spPr/>
        <p:txBody>
          <a:bodyPr/>
          <a:lstStyle/>
          <a:p>
            <a:pPr>
              <a:defRPr/>
            </a:pPr>
            <a:fld id="{A90B3378-ABD2-4FF7-8D0F-0E268CDC0F96}" type="datetime1">
              <a:rPr lang="en-US"/>
              <a:pPr>
                <a:defRPr/>
              </a:pPr>
              <a:t>12/19/2025</a:t>
            </a:fld>
            <a:endParaRPr lang="en-US" dirty="0"/>
          </a:p>
        </p:txBody>
      </p:sp>
      <p:sp>
        <p:nvSpPr>
          <p:cNvPr id="5" name="Footer Placeholder 4"/>
          <p:cNvSpPr>
            <a:spLocks noGrp="1"/>
          </p:cNvSpPr>
          <p:nvPr>
            <p:ph type="ftr" sz="quarter" idx="4294967295"/>
          </p:nvPr>
        </p:nvSpPr>
        <p:spPr/>
        <p:txBody>
          <a:bodyPr/>
          <a:lstStyle/>
          <a:p>
            <a:pPr>
              <a:defRPr/>
            </a:pPr>
            <a:r>
              <a:rPr lang="en-US" dirty="0"/>
              <a:t>M. </a:t>
            </a:r>
            <a:r>
              <a:rPr lang="en-US" dirty="0" err="1"/>
              <a:t>Molla</a:t>
            </a:r>
            <a:r>
              <a:rPr lang="en-US" dirty="0"/>
              <a:t>, SPIRHR</a:t>
            </a:r>
          </a:p>
          <a:p>
            <a:pPr>
              <a:defRPr/>
            </a:pPr>
            <a:endParaRPr lang="en-US" dirty="0"/>
          </a:p>
        </p:txBody>
      </p:sp>
      <p:sp>
        <p:nvSpPr>
          <p:cNvPr id="9222"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0EF2D4D6-5861-40D9-81DB-8E7B8DC95091}" type="slidenum">
              <a:rPr lang="en-US" altLang="en-US" sz="1200">
                <a:solidFill>
                  <a:srgbClr val="898989"/>
                </a:solidFill>
              </a:rPr>
              <a:pPr>
                <a:spcBef>
                  <a:spcPct val="0"/>
                </a:spcBef>
                <a:buFontTx/>
                <a:buNone/>
              </a:pPr>
              <a:t>3</a:t>
            </a:fld>
            <a:endParaRPr lang="en-US" altLang="en-US" sz="1200">
              <a:solidFill>
                <a:srgbClr val="898989"/>
              </a:solidFill>
            </a:endParaRPr>
          </a:p>
        </p:txBody>
      </p:sp>
    </p:spTree>
    <p:extLst>
      <p:ext uri="{BB962C8B-B14F-4D97-AF65-F5344CB8AC3E}">
        <p14:creationId xmlns:p14="http://schemas.microsoft.com/office/powerpoint/2010/main" val="94558556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p:txBody>
          <a:bodyPr/>
          <a:lstStyle/>
          <a:p>
            <a:r>
              <a:rPr lang="en-US" altLang="en-US" smtClean="0">
                <a:latin typeface="Garamond" panose="02020404030301010803" pitchFamily="18" charset="0"/>
              </a:rPr>
              <a:t>Steps in OpenCode</a:t>
            </a:r>
            <a:endParaRPr lang="en-US" altLang="en-US" smtClean="0"/>
          </a:p>
        </p:txBody>
      </p:sp>
      <p:sp>
        <p:nvSpPr>
          <p:cNvPr id="37891" name="Content Placeholder 2"/>
          <p:cNvSpPr>
            <a:spLocks noGrp="1"/>
          </p:cNvSpPr>
          <p:nvPr>
            <p:ph sz="half" idx="1"/>
          </p:nvPr>
        </p:nvSpPr>
        <p:spPr/>
        <p:txBody>
          <a:bodyPr/>
          <a:lstStyle/>
          <a:p>
            <a:pPr>
              <a:buFont typeface="Arial" panose="020B0604020202020204" pitchFamily="34" charset="0"/>
              <a:buNone/>
            </a:pPr>
            <a:r>
              <a:rPr lang="en-GB" altLang="en-US" b="1" smtClean="0">
                <a:latin typeface="Garamond" panose="02020404030301010803" pitchFamily="18" charset="0"/>
              </a:rPr>
              <a:t>VII. Search: </a:t>
            </a:r>
          </a:p>
          <a:p>
            <a:pPr>
              <a:buFont typeface="Courier New" panose="02070309020205020404" pitchFamily="49" charset="0"/>
              <a:buChar char="o"/>
            </a:pPr>
            <a:r>
              <a:rPr lang="en-GB" altLang="en-US" smtClean="0">
                <a:latin typeface="Garamond" panose="02020404030301010803" pitchFamily="18" charset="0"/>
              </a:rPr>
              <a:t>The possibility of quick search of your data is the main advantage of coding </a:t>
            </a:r>
          </a:p>
          <a:p>
            <a:pPr>
              <a:buFont typeface="Courier New" panose="02070309020205020404" pitchFamily="49" charset="0"/>
              <a:buChar char="o"/>
            </a:pPr>
            <a:r>
              <a:rPr lang="en-GB" altLang="en-US" smtClean="0">
                <a:latin typeface="Garamond" panose="02020404030301010803" pitchFamily="18" charset="0"/>
              </a:rPr>
              <a:t>You can search the codes and the texts related to it</a:t>
            </a:r>
          </a:p>
          <a:p>
            <a:pPr>
              <a:buFont typeface="Courier New" panose="02070309020205020404" pitchFamily="49" charset="0"/>
              <a:buChar char="o"/>
            </a:pPr>
            <a:r>
              <a:rPr lang="en-GB" altLang="en-US" smtClean="0">
                <a:latin typeface="Garamond" panose="02020404030301010803" pitchFamily="18" charset="0"/>
              </a:rPr>
              <a:t>Can be done for specific documents  or for all</a:t>
            </a:r>
          </a:p>
          <a:p>
            <a:endParaRPr lang="en-US" altLang="en-US" smtClean="0"/>
          </a:p>
        </p:txBody>
      </p:sp>
      <p:sp>
        <p:nvSpPr>
          <p:cNvPr id="37892" name="Content Placeholder 3"/>
          <p:cNvSpPr>
            <a:spLocks noGrp="1"/>
          </p:cNvSpPr>
          <p:nvPr>
            <p:ph sz="half" idx="2"/>
          </p:nvPr>
        </p:nvSpPr>
        <p:spPr>
          <a:xfrm>
            <a:off x="6172200" y="1600201"/>
            <a:ext cx="4495800" cy="4525963"/>
          </a:xfrm>
        </p:spPr>
        <p:txBody>
          <a:bodyPr/>
          <a:lstStyle/>
          <a:p>
            <a:pPr>
              <a:buFont typeface="Arial" panose="020B0604020202020204" pitchFamily="34" charset="0"/>
              <a:buNone/>
            </a:pPr>
            <a:r>
              <a:rPr lang="en-US" altLang="en-US" smtClean="0"/>
              <a:t>VIII. Memos</a:t>
            </a:r>
          </a:p>
          <a:p>
            <a:r>
              <a:rPr lang="en-US" altLang="en-US" smtClean="0">
                <a:latin typeface="Garamond" panose="02020404030301010803" pitchFamily="18" charset="0"/>
              </a:rPr>
              <a:t>Help to assign any reminder for later analysis and interpretation</a:t>
            </a:r>
          </a:p>
          <a:p>
            <a:r>
              <a:rPr lang="en-US" altLang="en-US" smtClean="0">
                <a:latin typeface="Garamond" panose="02020404030301010803" pitchFamily="18" charset="0"/>
              </a:rPr>
              <a:t>Go to memos</a:t>
            </a:r>
          </a:p>
          <a:p>
            <a:r>
              <a:rPr lang="en-US" altLang="en-US" smtClean="0">
                <a:latin typeface="Garamond" panose="02020404030301010803" pitchFamily="18" charset="0"/>
              </a:rPr>
              <a:t>Assign number may be starting from 3 digits</a:t>
            </a:r>
          </a:p>
          <a:p>
            <a:r>
              <a:rPr lang="en-US" altLang="en-US" smtClean="0">
                <a:latin typeface="Garamond" panose="02020404030301010803" pitchFamily="18" charset="0"/>
              </a:rPr>
              <a:t>You can retrieve it later  </a:t>
            </a:r>
          </a:p>
          <a:p>
            <a:endParaRPr lang="en-US" altLang="en-US" smtClean="0">
              <a:latin typeface="Garamond" panose="02020404030301010803" pitchFamily="18" charset="0"/>
            </a:endParaRPr>
          </a:p>
        </p:txBody>
      </p:sp>
      <p:sp>
        <p:nvSpPr>
          <p:cNvPr id="5" name="Date Placeholder 4"/>
          <p:cNvSpPr>
            <a:spLocks noGrp="1"/>
          </p:cNvSpPr>
          <p:nvPr>
            <p:ph type="dt" sz="quarter" idx="10"/>
          </p:nvPr>
        </p:nvSpPr>
        <p:spPr/>
        <p:txBody>
          <a:bodyPr/>
          <a:lstStyle/>
          <a:p>
            <a:pPr>
              <a:defRPr/>
            </a:pPr>
            <a:fld id="{A6763458-1494-4D02-ABDD-3B18556242C8}" type="datetime1">
              <a:rPr lang="en-US"/>
              <a:pPr>
                <a:defRPr/>
              </a:pPr>
              <a:t>12/19/2025</a:t>
            </a:fld>
            <a:endParaRPr lang="en-US"/>
          </a:p>
        </p:txBody>
      </p:sp>
      <p:sp>
        <p:nvSpPr>
          <p:cNvPr id="6" name="Footer Placeholder 5"/>
          <p:cNvSpPr>
            <a:spLocks noGrp="1"/>
          </p:cNvSpPr>
          <p:nvPr>
            <p:ph type="ftr" sz="quarter" idx="11"/>
          </p:nvPr>
        </p:nvSpPr>
        <p:spPr/>
        <p:txBody>
          <a:bodyPr/>
          <a:lstStyle/>
          <a:p>
            <a:pPr>
              <a:defRPr/>
            </a:pPr>
            <a:r>
              <a:rPr lang="en-US" dirty="0"/>
              <a:t>M. </a:t>
            </a:r>
            <a:r>
              <a:rPr lang="en-US" dirty="0" err="1"/>
              <a:t>Molla</a:t>
            </a:r>
            <a:r>
              <a:rPr lang="en-US" dirty="0"/>
              <a:t>, SPIRHR</a:t>
            </a:r>
          </a:p>
          <a:p>
            <a:pPr>
              <a:defRPr/>
            </a:pPr>
            <a:endParaRPr lang="en-US" dirty="0"/>
          </a:p>
        </p:txBody>
      </p:sp>
      <p:sp>
        <p:nvSpPr>
          <p:cNvPr id="37895" name="Slide Number Placeholder 6"/>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E46EFDA2-6B82-451E-AF59-ACC3BA167C80}" type="slidenum">
              <a:rPr lang="en-US" altLang="en-US" sz="1200">
                <a:solidFill>
                  <a:srgbClr val="898989"/>
                </a:solidFill>
              </a:rPr>
              <a:pPr>
                <a:spcBef>
                  <a:spcPct val="0"/>
                </a:spcBef>
                <a:buFontTx/>
                <a:buNone/>
              </a:pPr>
              <a:t>30</a:t>
            </a:fld>
            <a:endParaRPr lang="en-US" altLang="en-US" sz="1200">
              <a:solidFill>
                <a:srgbClr val="898989"/>
              </a:solidFill>
            </a:endParaRPr>
          </a:p>
        </p:txBody>
      </p:sp>
    </p:spTree>
    <p:extLst>
      <p:ext uri="{BB962C8B-B14F-4D97-AF65-F5344CB8AC3E}">
        <p14:creationId xmlns:p14="http://schemas.microsoft.com/office/powerpoint/2010/main" val="81762885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a:xfrm>
            <a:off x="1981200" y="274638"/>
            <a:ext cx="8229600" cy="639762"/>
          </a:xfrm>
        </p:spPr>
        <p:txBody>
          <a:bodyPr/>
          <a:lstStyle/>
          <a:p>
            <a:pPr eaLnBrk="1" hangingPunct="1"/>
            <a:r>
              <a:rPr lang="en-US" altLang="en-US" sz="3200">
                <a:latin typeface="Garamond" panose="02020404030301010803" pitchFamily="18" charset="0"/>
              </a:rPr>
              <a:t>Approaches to analysis</a:t>
            </a:r>
          </a:p>
        </p:txBody>
      </p:sp>
      <p:sp>
        <p:nvSpPr>
          <p:cNvPr id="3" name="Content Placeholder 2"/>
          <p:cNvSpPr>
            <a:spLocks noGrp="1"/>
          </p:cNvSpPr>
          <p:nvPr>
            <p:ph sz="half" idx="1"/>
          </p:nvPr>
        </p:nvSpPr>
        <p:spPr>
          <a:xfrm>
            <a:off x="1828800" y="990600"/>
            <a:ext cx="4191000" cy="5562600"/>
          </a:xfrm>
        </p:spPr>
        <p:txBody>
          <a:bodyPr rtlCol="0">
            <a:normAutofit fontScale="92500" lnSpcReduction="10000"/>
          </a:bodyPr>
          <a:lstStyle/>
          <a:p>
            <a:pPr>
              <a:lnSpc>
                <a:spcPct val="200000"/>
              </a:lnSpc>
              <a:defRPr/>
            </a:pPr>
            <a:r>
              <a:rPr lang="en-GB" sz="2400" dirty="0">
                <a:latin typeface="Garamond" pitchFamily="18" charset="0"/>
              </a:rPr>
              <a:t>Analysis of qualitative data relies on both rigour and imagination</a:t>
            </a:r>
          </a:p>
          <a:p>
            <a:pPr>
              <a:lnSpc>
                <a:spcPct val="200000"/>
              </a:lnSpc>
              <a:defRPr/>
            </a:pPr>
            <a:r>
              <a:rPr lang="en-GB" sz="2400" dirty="0">
                <a:latin typeface="Garamond" pitchFamily="18" charset="0"/>
              </a:rPr>
              <a:t>In health research,  the method of analysis  shall be transparent</a:t>
            </a:r>
          </a:p>
          <a:p>
            <a:pPr>
              <a:lnSpc>
                <a:spcPct val="200000"/>
              </a:lnSpc>
              <a:defRPr/>
            </a:pPr>
            <a:r>
              <a:rPr lang="en-GB" sz="2400" dirty="0">
                <a:latin typeface="Garamond" pitchFamily="18" charset="0"/>
              </a:rPr>
              <a:t>However,  many of the classical studies  that have an impact on health, lacks information about how  data  were analysed </a:t>
            </a:r>
          </a:p>
          <a:p>
            <a:pPr>
              <a:lnSpc>
                <a:spcPct val="150000"/>
              </a:lnSpc>
              <a:defRPr/>
            </a:pPr>
            <a:endParaRPr lang="en-GB" sz="2400" dirty="0">
              <a:latin typeface="Garamond" pitchFamily="18" charset="0"/>
            </a:endParaRPr>
          </a:p>
          <a:p>
            <a:pPr>
              <a:defRPr/>
            </a:pPr>
            <a:endParaRPr lang="en-GB" sz="2400" dirty="0"/>
          </a:p>
          <a:p>
            <a:pPr>
              <a:defRPr/>
            </a:pPr>
            <a:endParaRPr lang="en-GB" sz="2400" dirty="0"/>
          </a:p>
          <a:p>
            <a:pPr>
              <a:defRPr/>
            </a:pPr>
            <a:endParaRPr lang="en-GB" sz="2400" dirty="0"/>
          </a:p>
          <a:p>
            <a:pPr>
              <a:defRPr/>
            </a:pPr>
            <a:endParaRPr lang="en-GB" sz="2400" dirty="0"/>
          </a:p>
          <a:p>
            <a:pPr>
              <a:defRPr/>
            </a:pPr>
            <a:endParaRPr lang="en-GB" sz="2400" dirty="0"/>
          </a:p>
          <a:p>
            <a:pPr>
              <a:defRPr/>
            </a:pPr>
            <a:endParaRPr lang="en-GB" sz="2400" dirty="0"/>
          </a:p>
        </p:txBody>
      </p:sp>
      <p:sp>
        <p:nvSpPr>
          <p:cNvPr id="4" name="Date Placeholder 3"/>
          <p:cNvSpPr>
            <a:spLocks noGrp="1"/>
          </p:cNvSpPr>
          <p:nvPr>
            <p:ph type="dt" sz="quarter" idx="10"/>
          </p:nvPr>
        </p:nvSpPr>
        <p:spPr/>
        <p:txBody>
          <a:bodyPr/>
          <a:lstStyle/>
          <a:p>
            <a:pPr>
              <a:defRPr/>
            </a:pPr>
            <a:fld id="{29967854-191D-45D7-933C-1BF71C7FAAB6}" type="datetime1">
              <a:rPr lang="en-US"/>
              <a:pPr>
                <a:defRPr/>
              </a:pPr>
              <a:t>12/19/2025</a:t>
            </a:fld>
            <a:endParaRPr lang="en-US"/>
          </a:p>
        </p:txBody>
      </p:sp>
      <p:sp>
        <p:nvSpPr>
          <p:cNvPr id="6" name="Footer Placeholder 5"/>
          <p:cNvSpPr>
            <a:spLocks noGrp="1"/>
          </p:cNvSpPr>
          <p:nvPr>
            <p:ph type="ftr" sz="quarter" idx="11"/>
          </p:nvPr>
        </p:nvSpPr>
        <p:spPr/>
        <p:txBody>
          <a:bodyPr/>
          <a:lstStyle/>
          <a:p>
            <a:pPr>
              <a:defRPr/>
            </a:pPr>
            <a:r>
              <a:rPr lang="en-US" dirty="0"/>
              <a:t>M. </a:t>
            </a:r>
            <a:r>
              <a:rPr lang="en-US" dirty="0" err="1"/>
              <a:t>Molla</a:t>
            </a:r>
            <a:r>
              <a:rPr lang="en-US" dirty="0"/>
              <a:t>, SPIRHR</a:t>
            </a:r>
          </a:p>
          <a:p>
            <a:pPr>
              <a:defRPr/>
            </a:pPr>
            <a:endParaRPr lang="en-US" dirty="0"/>
          </a:p>
        </p:txBody>
      </p:sp>
      <p:sp>
        <p:nvSpPr>
          <p:cNvPr id="38918"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7A7771A1-115E-4A0C-B70C-5118A9579904}" type="slidenum">
              <a:rPr lang="en-US" altLang="en-US" sz="1200">
                <a:solidFill>
                  <a:srgbClr val="898989"/>
                </a:solidFill>
              </a:rPr>
              <a:pPr>
                <a:spcBef>
                  <a:spcPct val="0"/>
                </a:spcBef>
                <a:buFontTx/>
                <a:buNone/>
              </a:pPr>
              <a:t>31</a:t>
            </a:fld>
            <a:endParaRPr lang="en-US" altLang="en-US" sz="1200">
              <a:solidFill>
                <a:srgbClr val="898989"/>
              </a:solidFill>
            </a:endParaRPr>
          </a:p>
        </p:txBody>
      </p:sp>
      <p:pic>
        <p:nvPicPr>
          <p:cNvPr id="38919" name="Content Placeholder 4" descr="https://encrypted-tbn3.gstatic.com/images?q=tbn:ANd9GcR5tw3Gmw4uReBPkDosIBpD8emuy4Fq5dXiyUfs4iTwgnNOWTbtlg">
            <a:hlinkClick r:id="rId2"/>
          </p:cNvPr>
          <p:cNvPicPr>
            <a:picLocks noGrp="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5867400" y="1035050"/>
            <a:ext cx="4724400" cy="5365750"/>
          </a:xfrm>
        </p:spPr>
      </p:pic>
    </p:spTree>
    <p:extLst>
      <p:ext uri="{BB962C8B-B14F-4D97-AF65-F5344CB8AC3E}">
        <p14:creationId xmlns:p14="http://schemas.microsoft.com/office/powerpoint/2010/main" val="54516141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7"/>
          <p:cNvSpPr>
            <a:spLocks noGrp="1"/>
          </p:cNvSpPr>
          <p:nvPr>
            <p:ph type="title"/>
          </p:nvPr>
        </p:nvSpPr>
        <p:spPr/>
        <p:txBody>
          <a:bodyPr/>
          <a:lstStyle/>
          <a:p>
            <a:r>
              <a:rPr lang="en-US" altLang="en-US" smtClean="0">
                <a:latin typeface="Garamond" panose="02020404030301010803" pitchFamily="18" charset="0"/>
              </a:rPr>
              <a:t>Cont…</a:t>
            </a:r>
            <a:endParaRPr lang="en-US" altLang="en-US" smtClean="0"/>
          </a:p>
        </p:txBody>
      </p:sp>
      <p:sp>
        <p:nvSpPr>
          <p:cNvPr id="39939" name="Content Placeholder 2"/>
          <p:cNvSpPr>
            <a:spLocks noGrp="1"/>
          </p:cNvSpPr>
          <p:nvPr>
            <p:ph idx="1"/>
          </p:nvPr>
        </p:nvSpPr>
        <p:spPr/>
        <p:txBody>
          <a:bodyPr/>
          <a:lstStyle/>
          <a:p>
            <a:pPr eaLnBrk="1" hangingPunct="1">
              <a:lnSpc>
                <a:spcPct val="150000"/>
              </a:lnSpc>
            </a:pPr>
            <a:r>
              <a:rPr lang="en-GB" altLang="en-US" sz="2400">
                <a:latin typeface="Garamond" panose="02020404030301010803" pitchFamily="18" charset="0"/>
              </a:rPr>
              <a:t>Most works were also theoretical with few empirical findings</a:t>
            </a:r>
          </a:p>
          <a:p>
            <a:pPr eaLnBrk="1" hangingPunct="1">
              <a:lnSpc>
                <a:spcPct val="150000"/>
              </a:lnSpc>
            </a:pPr>
            <a:r>
              <a:rPr lang="en-GB" altLang="en-US" sz="2400">
                <a:latin typeface="Garamond" panose="02020404030301010803" pitchFamily="18" charset="0"/>
              </a:rPr>
              <a:t>Even those with empirical works, the process of analysis is rarely described</a:t>
            </a:r>
          </a:p>
          <a:p>
            <a:pPr>
              <a:lnSpc>
                <a:spcPct val="150000"/>
              </a:lnSpc>
            </a:pPr>
            <a:r>
              <a:rPr lang="en-GB" altLang="en-US" sz="2400">
                <a:latin typeface="Garamond" panose="02020404030301010803" pitchFamily="18" charset="0"/>
              </a:rPr>
              <a:t>Currently, with the growing market of peer reviewed journals, as outlets for qualitative  research findings, there has been a substantial increase in attention to the practice of analysis</a:t>
            </a:r>
          </a:p>
          <a:p>
            <a:endParaRPr lang="en-US" altLang="en-US" smtClean="0"/>
          </a:p>
        </p:txBody>
      </p:sp>
      <p:sp>
        <p:nvSpPr>
          <p:cNvPr id="5" name="Date Placeholder 4"/>
          <p:cNvSpPr>
            <a:spLocks noGrp="1"/>
          </p:cNvSpPr>
          <p:nvPr>
            <p:ph type="dt" sz="quarter" idx="4294967295"/>
          </p:nvPr>
        </p:nvSpPr>
        <p:spPr/>
        <p:txBody>
          <a:bodyPr/>
          <a:lstStyle/>
          <a:p>
            <a:pPr>
              <a:defRPr/>
            </a:pPr>
            <a:fld id="{FF1DF7C9-9649-4685-BB01-56496603F414}" type="datetime1">
              <a:rPr lang="en-US"/>
              <a:pPr>
                <a:defRPr/>
              </a:pPr>
              <a:t>12/19/2025</a:t>
            </a:fld>
            <a:endParaRPr lang="en-US"/>
          </a:p>
        </p:txBody>
      </p:sp>
      <p:sp>
        <p:nvSpPr>
          <p:cNvPr id="6" name="Footer Placeholder 5"/>
          <p:cNvSpPr>
            <a:spLocks noGrp="1"/>
          </p:cNvSpPr>
          <p:nvPr>
            <p:ph type="ftr" sz="quarter" idx="4294967295"/>
          </p:nvPr>
        </p:nvSpPr>
        <p:spPr/>
        <p:txBody>
          <a:bodyPr/>
          <a:lstStyle/>
          <a:p>
            <a:pPr>
              <a:defRPr/>
            </a:pPr>
            <a:r>
              <a:rPr lang="en-US" dirty="0"/>
              <a:t>M. </a:t>
            </a:r>
            <a:r>
              <a:rPr lang="en-US" dirty="0" err="1"/>
              <a:t>Molla</a:t>
            </a:r>
            <a:r>
              <a:rPr lang="en-US" dirty="0"/>
              <a:t>, SPIRHR</a:t>
            </a:r>
          </a:p>
          <a:p>
            <a:pPr>
              <a:defRPr/>
            </a:pPr>
            <a:endParaRPr lang="en-US" dirty="0"/>
          </a:p>
        </p:txBody>
      </p:sp>
      <p:sp>
        <p:nvSpPr>
          <p:cNvPr id="39942" name="Slide Number Placeholder 6"/>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AB8BB6F3-E2F5-40FA-A6DC-6AF3DC0B2C63}" type="slidenum">
              <a:rPr lang="en-US" altLang="en-US" sz="1200">
                <a:solidFill>
                  <a:srgbClr val="898989"/>
                </a:solidFill>
              </a:rPr>
              <a:pPr>
                <a:spcBef>
                  <a:spcPct val="0"/>
                </a:spcBef>
                <a:buFontTx/>
                <a:buNone/>
              </a:pPr>
              <a:t>32</a:t>
            </a:fld>
            <a:endParaRPr lang="en-US" altLang="en-US" sz="1200">
              <a:solidFill>
                <a:srgbClr val="898989"/>
              </a:solidFill>
            </a:endParaRPr>
          </a:p>
        </p:txBody>
      </p:sp>
    </p:spTree>
    <p:extLst>
      <p:ext uri="{BB962C8B-B14F-4D97-AF65-F5344CB8AC3E}">
        <p14:creationId xmlns:p14="http://schemas.microsoft.com/office/powerpoint/2010/main" val="108387876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p:txBody>
          <a:bodyPr/>
          <a:lstStyle/>
          <a:p>
            <a:pPr eaLnBrk="1" hangingPunct="1"/>
            <a:r>
              <a:rPr lang="en-US" altLang="en-US" sz="3200">
                <a:latin typeface="Garamond" panose="02020404030301010803" pitchFamily="18" charset="0"/>
              </a:rPr>
              <a:t>Cont...</a:t>
            </a:r>
            <a:endParaRPr lang="en-GB" altLang="en-US" sz="3200"/>
          </a:p>
        </p:txBody>
      </p:sp>
      <p:sp>
        <p:nvSpPr>
          <p:cNvPr id="40963" name="Content Placeholder 2"/>
          <p:cNvSpPr>
            <a:spLocks noGrp="1"/>
          </p:cNvSpPr>
          <p:nvPr>
            <p:ph idx="1"/>
          </p:nvPr>
        </p:nvSpPr>
        <p:spPr>
          <a:xfrm>
            <a:off x="1981200" y="1295400"/>
            <a:ext cx="8229600" cy="5105400"/>
          </a:xfrm>
        </p:spPr>
        <p:txBody>
          <a:bodyPr/>
          <a:lstStyle/>
          <a:p>
            <a:pPr eaLnBrk="1" hangingPunct="1">
              <a:lnSpc>
                <a:spcPct val="150000"/>
              </a:lnSpc>
            </a:pPr>
            <a:r>
              <a:rPr lang="en-GB" altLang="en-US" sz="2400">
                <a:latin typeface="Garamond" panose="02020404030301010803" pitchFamily="18" charset="0"/>
              </a:rPr>
              <a:t>For  readers who are less familiar with social science writing,  researchers had to be more explicit in what they do with the data</a:t>
            </a:r>
          </a:p>
          <a:p>
            <a:pPr eaLnBrk="1" hangingPunct="1">
              <a:lnSpc>
                <a:spcPct val="150000"/>
              </a:lnSpc>
            </a:pPr>
            <a:r>
              <a:rPr lang="en-GB" altLang="en-US" sz="2400">
                <a:latin typeface="Garamond" panose="02020404030301010803" pitchFamily="18" charset="0"/>
              </a:rPr>
              <a:t>And also how their conclusion is built up from their interpretation</a:t>
            </a:r>
          </a:p>
          <a:p>
            <a:pPr eaLnBrk="1" hangingPunct="1">
              <a:lnSpc>
                <a:spcPct val="150000"/>
              </a:lnSpc>
            </a:pPr>
            <a:r>
              <a:rPr lang="en-GB" altLang="en-US" sz="2400">
                <a:latin typeface="Garamond" panose="02020404030301010803" pitchFamily="18" charset="0"/>
              </a:rPr>
              <a:t>This also prove the rigour, validity and comprehensiveness of the work  </a:t>
            </a:r>
          </a:p>
        </p:txBody>
      </p:sp>
      <p:sp>
        <p:nvSpPr>
          <p:cNvPr id="4" name="Date Placeholder 3"/>
          <p:cNvSpPr>
            <a:spLocks noGrp="1"/>
          </p:cNvSpPr>
          <p:nvPr>
            <p:ph type="dt" sz="quarter" idx="4294967295"/>
          </p:nvPr>
        </p:nvSpPr>
        <p:spPr/>
        <p:txBody>
          <a:bodyPr/>
          <a:lstStyle/>
          <a:p>
            <a:pPr>
              <a:defRPr/>
            </a:pPr>
            <a:fld id="{706E81C0-1949-44CE-BEFC-62704636DE7F}" type="datetime1">
              <a:rPr lang="en-US"/>
              <a:pPr>
                <a:defRPr/>
              </a:pPr>
              <a:t>12/19/2025</a:t>
            </a:fld>
            <a:endParaRPr lang="en-US"/>
          </a:p>
        </p:txBody>
      </p:sp>
      <p:sp>
        <p:nvSpPr>
          <p:cNvPr id="40965"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60FD8ED6-DFEB-4753-93DE-6F1498A49F22}" type="slidenum">
              <a:rPr lang="en-US" altLang="en-US" sz="1200">
                <a:solidFill>
                  <a:srgbClr val="898989"/>
                </a:solidFill>
              </a:rPr>
              <a:pPr>
                <a:spcBef>
                  <a:spcPct val="0"/>
                </a:spcBef>
                <a:buFontTx/>
                <a:buNone/>
              </a:pPr>
              <a:t>33</a:t>
            </a:fld>
            <a:endParaRPr lang="en-US" altLang="en-US" sz="1200">
              <a:solidFill>
                <a:srgbClr val="898989"/>
              </a:solidFill>
            </a:endParaRPr>
          </a:p>
        </p:txBody>
      </p:sp>
      <p:sp>
        <p:nvSpPr>
          <p:cNvPr id="6" name="Footer Placeholder 5"/>
          <p:cNvSpPr>
            <a:spLocks noGrp="1"/>
          </p:cNvSpPr>
          <p:nvPr>
            <p:ph type="ftr" sz="quarter" idx="4294967295"/>
          </p:nvPr>
        </p:nvSpPr>
        <p:spPr/>
        <p:txBody>
          <a:bodyPr/>
          <a:lstStyle/>
          <a:p>
            <a:pPr>
              <a:defRPr/>
            </a:pPr>
            <a:r>
              <a:rPr lang="en-US" dirty="0"/>
              <a:t>M. </a:t>
            </a:r>
            <a:r>
              <a:rPr lang="en-US" dirty="0" err="1"/>
              <a:t>Molla</a:t>
            </a:r>
            <a:r>
              <a:rPr lang="en-US" dirty="0"/>
              <a:t>, SPIRHR</a:t>
            </a:r>
          </a:p>
          <a:p>
            <a:pPr>
              <a:defRPr/>
            </a:pPr>
            <a:endParaRPr lang="en-US" dirty="0"/>
          </a:p>
        </p:txBody>
      </p:sp>
    </p:spTree>
    <p:extLst>
      <p:ext uri="{BB962C8B-B14F-4D97-AF65-F5344CB8AC3E}">
        <p14:creationId xmlns:p14="http://schemas.microsoft.com/office/powerpoint/2010/main" val="61972646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a:xfrm>
            <a:off x="1981200" y="274638"/>
            <a:ext cx="8229600" cy="1096962"/>
          </a:xfrm>
        </p:spPr>
        <p:txBody>
          <a:bodyPr/>
          <a:lstStyle/>
          <a:p>
            <a:pPr eaLnBrk="1" hangingPunct="1"/>
            <a:r>
              <a:rPr lang="en-US" altLang="en-US" sz="3200">
                <a:latin typeface="Garamond" panose="02020404030301010803" pitchFamily="18" charset="0"/>
              </a:rPr>
              <a:t>Cont….</a:t>
            </a:r>
            <a:endParaRPr lang="en-GB" altLang="en-US" sz="3200"/>
          </a:p>
        </p:txBody>
      </p:sp>
      <p:sp>
        <p:nvSpPr>
          <p:cNvPr id="41987" name="Content Placeholder 2"/>
          <p:cNvSpPr>
            <a:spLocks noGrp="1"/>
          </p:cNvSpPr>
          <p:nvPr>
            <p:ph idx="1"/>
          </p:nvPr>
        </p:nvSpPr>
        <p:spPr>
          <a:xfrm>
            <a:off x="2590800" y="1447800"/>
            <a:ext cx="7620000" cy="4419600"/>
          </a:xfrm>
        </p:spPr>
        <p:txBody>
          <a:bodyPr/>
          <a:lstStyle/>
          <a:p>
            <a:pPr eaLnBrk="1" hangingPunct="1">
              <a:lnSpc>
                <a:spcPct val="150000"/>
              </a:lnSpc>
            </a:pPr>
            <a:r>
              <a:rPr lang="en-GB" altLang="en-US" sz="2400">
                <a:latin typeface="Garamond" panose="02020404030301010803" pitchFamily="18" charset="0"/>
              </a:rPr>
              <a:t>However, it is impossible to reduce the task of analysing qualitative data to a set of tools that can be applied in a mechanistic way</a:t>
            </a:r>
          </a:p>
          <a:p>
            <a:pPr eaLnBrk="1" hangingPunct="1">
              <a:lnSpc>
                <a:spcPct val="150000"/>
              </a:lnSpc>
            </a:pPr>
            <a:r>
              <a:rPr lang="en-GB" altLang="en-US" sz="2400">
                <a:latin typeface="Garamond" panose="02020404030301010803" pitchFamily="18" charset="0"/>
              </a:rPr>
              <a:t>Good analysis needs to draw knowledge from the social sciences</a:t>
            </a:r>
          </a:p>
          <a:p>
            <a:pPr eaLnBrk="1" hangingPunct="1">
              <a:lnSpc>
                <a:spcPct val="150000"/>
              </a:lnSpc>
            </a:pPr>
            <a:r>
              <a:rPr lang="en-GB" altLang="en-US" sz="2400">
                <a:latin typeface="Garamond" panose="02020404030301010803" pitchFamily="18" charset="0"/>
              </a:rPr>
              <a:t>Locate a the particular findings form one study to the broader context </a:t>
            </a:r>
          </a:p>
        </p:txBody>
      </p:sp>
      <p:sp>
        <p:nvSpPr>
          <p:cNvPr id="4" name="Date Placeholder 3"/>
          <p:cNvSpPr>
            <a:spLocks noGrp="1"/>
          </p:cNvSpPr>
          <p:nvPr>
            <p:ph type="dt" sz="quarter" idx="4294967295"/>
          </p:nvPr>
        </p:nvSpPr>
        <p:spPr/>
        <p:txBody>
          <a:bodyPr/>
          <a:lstStyle/>
          <a:p>
            <a:pPr>
              <a:defRPr/>
            </a:pPr>
            <a:fld id="{CE5CB122-2BFB-4F54-B364-D033CA674667}" type="datetime1">
              <a:rPr lang="en-US"/>
              <a:pPr>
                <a:defRPr/>
              </a:pPr>
              <a:t>12/19/2025</a:t>
            </a:fld>
            <a:endParaRPr lang="en-US"/>
          </a:p>
        </p:txBody>
      </p:sp>
      <p:sp>
        <p:nvSpPr>
          <p:cNvPr id="41989"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381A595E-D380-4CB2-AB99-015BF131DC1D}" type="slidenum">
              <a:rPr lang="en-US" altLang="en-US" sz="1200">
                <a:solidFill>
                  <a:srgbClr val="898989"/>
                </a:solidFill>
              </a:rPr>
              <a:pPr>
                <a:spcBef>
                  <a:spcPct val="0"/>
                </a:spcBef>
                <a:buFontTx/>
                <a:buNone/>
              </a:pPr>
              <a:t>34</a:t>
            </a:fld>
            <a:endParaRPr lang="en-US" altLang="en-US" sz="1200">
              <a:solidFill>
                <a:srgbClr val="898989"/>
              </a:solidFill>
            </a:endParaRPr>
          </a:p>
        </p:txBody>
      </p:sp>
      <p:sp>
        <p:nvSpPr>
          <p:cNvPr id="6" name="Footer Placeholder 5"/>
          <p:cNvSpPr>
            <a:spLocks noGrp="1"/>
          </p:cNvSpPr>
          <p:nvPr>
            <p:ph type="ftr" sz="quarter" idx="4294967295"/>
          </p:nvPr>
        </p:nvSpPr>
        <p:spPr/>
        <p:txBody>
          <a:bodyPr/>
          <a:lstStyle/>
          <a:p>
            <a:pPr>
              <a:defRPr/>
            </a:pPr>
            <a:r>
              <a:rPr lang="en-US" dirty="0"/>
              <a:t>M. </a:t>
            </a:r>
            <a:r>
              <a:rPr lang="en-US" dirty="0" err="1"/>
              <a:t>Molla</a:t>
            </a:r>
            <a:r>
              <a:rPr lang="en-US" dirty="0"/>
              <a:t>, SPIRHR</a:t>
            </a:r>
          </a:p>
          <a:p>
            <a:pPr>
              <a:defRPr/>
            </a:pPr>
            <a:endParaRPr lang="en-US" dirty="0"/>
          </a:p>
        </p:txBody>
      </p:sp>
    </p:spTree>
    <p:extLst>
      <p:ext uri="{BB962C8B-B14F-4D97-AF65-F5344CB8AC3E}">
        <p14:creationId xmlns:p14="http://schemas.microsoft.com/office/powerpoint/2010/main" val="399567983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p:txBody>
          <a:bodyPr/>
          <a:lstStyle/>
          <a:p>
            <a:pPr eaLnBrk="1" hangingPunct="1"/>
            <a:r>
              <a:rPr lang="en-US" altLang="en-US" smtClean="0">
                <a:latin typeface="Garamond" panose="02020404030301010803" pitchFamily="18" charset="0"/>
              </a:rPr>
              <a:t>Cont…</a:t>
            </a:r>
            <a:endParaRPr lang="en-GB" altLang="en-US" smtClean="0"/>
          </a:p>
        </p:txBody>
      </p:sp>
      <p:sp>
        <p:nvSpPr>
          <p:cNvPr id="43011" name="Content Placeholder 2"/>
          <p:cNvSpPr>
            <a:spLocks noGrp="1"/>
          </p:cNvSpPr>
          <p:nvPr>
            <p:ph idx="1"/>
          </p:nvPr>
        </p:nvSpPr>
        <p:spPr/>
        <p:txBody>
          <a:bodyPr/>
          <a:lstStyle/>
          <a:p>
            <a:pPr eaLnBrk="1" hangingPunct="1">
              <a:lnSpc>
                <a:spcPct val="150000"/>
              </a:lnSpc>
            </a:pPr>
            <a:r>
              <a:rPr lang="en-GB" altLang="en-US" sz="2400">
                <a:latin typeface="Garamond" panose="02020404030301010803" pitchFamily="18" charset="0"/>
              </a:rPr>
              <a:t>This is described as sociological imagination i.e.,</a:t>
            </a:r>
          </a:p>
          <a:p>
            <a:pPr lvl="1" eaLnBrk="1" hangingPunct="1">
              <a:lnSpc>
                <a:spcPct val="150000"/>
              </a:lnSpc>
            </a:pPr>
            <a:r>
              <a:rPr lang="en-GB" altLang="en-US">
                <a:latin typeface="Garamond" panose="02020404030301010803" pitchFamily="18" charset="0"/>
              </a:rPr>
              <a:t>An ability to shift  from one perspective to another  and make the links between them(Wright Mills 1959)</a:t>
            </a:r>
          </a:p>
          <a:p>
            <a:pPr lvl="1" eaLnBrk="1" hangingPunct="1">
              <a:lnSpc>
                <a:spcPct val="150000"/>
              </a:lnSpc>
            </a:pPr>
            <a:r>
              <a:rPr lang="en-GB" altLang="en-US">
                <a:latin typeface="Garamond" panose="02020404030301010803" pitchFamily="18" charset="0"/>
              </a:rPr>
              <a:t>Thus it is rarely sufficient to focus purely on data collected  when doing analysis </a:t>
            </a:r>
          </a:p>
          <a:p>
            <a:pPr eaLnBrk="1" hangingPunct="1"/>
            <a:endParaRPr lang="en-GB" altLang="en-US" smtClean="0"/>
          </a:p>
        </p:txBody>
      </p:sp>
      <p:sp>
        <p:nvSpPr>
          <p:cNvPr id="4" name="Date Placeholder 3"/>
          <p:cNvSpPr>
            <a:spLocks noGrp="1"/>
          </p:cNvSpPr>
          <p:nvPr>
            <p:ph type="dt" sz="quarter" idx="4294967295"/>
          </p:nvPr>
        </p:nvSpPr>
        <p:spPr/>
        <p:txBody>
          <a:bodyPr/>
          <a:lstStyle/>
          <a:p>
            <a:pPr>
              <a:defRPr/>
            </a:pPr>
            <a:fld id="{264A292E-758E-4B64-92B7-7D4D3E62E218}" type="datetime1">
              <a:rPr lang="en-US"/>
              <a:pPr>
                <a:defRPr/>
              </a:pPr>
              <a:t>12/19/2025</a:t>
            </a:fld>
            <a:endParaRPr lang="en-US"/>
          </a:p>
        </p:txBody>
      </p:sp>
      <p:sp>
        <p:nvSpPr>
          <p:cNvPr id="5" name="Footer Placeholder 4"/>
          <p:cNvSpPr>
            <a:spLocks noGrp="1"/>
          </p:cNvSpPr>
          <p:nvPr>
            <p:ph type="ftr" sz="quarter" idx="4294967295"/>
          </p:nvPr>
        </p:nvSpPr>
        <p:spPr/>
        <p:txBody>
          <a:bodyPr/>
          <a:lstStyle/>
          <a:p>
            <a:pPr>
              <a:defRPr/>
            </a:pPr>
            <a:r>
              <a:rPr lang="en-US" dirty="0"/>
              <a:t>M. </a:t>
            </a:r>
            <a:r>
              <a:rPr lang="en-US" dirty="0" err="1"/>
              <a:t>Molla</a:t>
            </a:r>
            <a:r>
              <a:rPr lang="en-US" dirty="0"/>
              <a:t>, SPIRHR</a:t>
            </a:r>
          </a:p>
          <a:p>
            <a:pPr>
              <a:defRPr/>
            </a:pPr>
            <a:endParaRPr lang="en-US" dirty="0"/>
          </a:p>
        </p:txBody>
      </p:sp>
      <p:sp>
        <p:nvSpPr>
          <p:cNvPr id="43014"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5440689A-4F55-4746-B079-89D8869B36D8}" type="slidenum">
              <a:rPr lang="en-US" altLang="en-US" sz="1200">
                <a:solidFill>
                  <a:srgbClr val="898989"/>
                </a:solidFill>
              </a:rPr>
              <a:pPr>
                <a:spcBef>
                  <a:spcPct val="0"/>
                </a:spcBef>
                <a:buFontTx/>
                <a:buNone/>
              </a:pPr>
              <a:t>35</a:t>
            </a:fld>
            <a:endParaRPr lang="en-US" altLang="en-US" sz="1200">
              <a:solidFill>
                <a:srgbClr val="898989"/>
              </a:solidFill>
            </a:endParaRPr>
          </a:p>
        </p:txBody>
      </p:sp>
    </p:spTree>
    <p:extLst>
      <p:ext uri="{BB962C8B-B14F-4D97-AF65-F5344CB8AC3E}">
        <p14:creationId xmlns:p14="http://schemas.microsoft.com/office/powerpoint/2010/main" val="185533150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xfrm>
            <a:off x="1981200" y="274638"/>
            <a:ext cx="8229600" cy="715962"/>
          </a:xfrm>
        </p:spPr>
        <p:txBody>
          <a:bodyPr/>
          <a:lstStyle/>
          <a:p>
            <a:pPr eaLnBrk="1" hangingPunct="1"/>
            <a:r>
              <a:rPr lang="en-US" altLang="en-US" sz="3200">
                <a:latin typeface="Garamond" panose="02020404030301010803" pitchFamily="18" charset="0"/>
              </a:rPr>
              <a:t>Cont….</a:t>
            </a:r>
            <a:endParaRPr lang="en-GB" altLang="en-US" sz="3200"/>
          </a:p>
        </p:txBody>
      </p:sp>
      <p:sp>
        <p:nvSpPr>
          <p:cNvPr id="3" name="Content Placeholder 2"/>
          <p:cNvSpPr>
            <a:spLocks noGrp="1"/>
          </p:cNvSpPr>
          <p:nvPr>
            <p:ph idx="1"/>
          </p:nvPr>
        </p:nvSpPr>
        <p:spPr>
          <a:xfrm>
            <a:off x="1981200" y="990600"/>
            <a:ext cx="8229600" cy="5562600"/>
          </a:xfrm>
        </p:spPr>
        <p:txBody>
          <a:bodyPr rtlCol="0">
            <a:normAutofit fontScale="85000" lnSpcReduction="10000"/>
          </a:bodyPr>
          <a:lstStyle/>
          <a:p>
            <a:pPr>
              <a:lnSpc>
                <a:spcPct val="160000"/>
              </a:lnSpc>
              <a:defRPr/>
            </a:pPr>
            <a:r>
              <a:rPr lang="en-GB" sz="2600" dirty="0">
                <a:latin typeface="Garamond" pitchFamily="18" charset="0"/>
              </a:rPr>
              <a:t>Understanding of the ‘meaning’ of data properly involves a broader perspective on </a:t>
            </a:r>
          </a:p>
          <a:p>
            <a:pPr lvl="1">
              <a:lnSpc>
                <a:spcPct val="160000"/>
              </a:lnSpc>
              <a:defRPr/>
            </a:pPr>
            <a:r>
              <a:rPr lang="en-GB" sz="2600" dirty="0">
                <a:latin typeface="Garamond" pitchFamily="18" charset="0"/>
              </a:rPr>
              <a:t>  history, social structures and comparative cases and </a:t>
            </a:r>
          </a:p>
          <a:p>
            <a:pPr lvl="1">
              <a:lnSpc>
                <a:spcPct val="170000"/>
              </a:lnSpc>
              <a:defRPr/>
            </a:pPr>
            <a:r>
              <a:rPr lang="en-GB" sz="2600" dirty="0">
                <a:latin typeface="Garamond" pitchFamily="18" charset="0"/>
              </a:rPr>
              <a:t>an in-depth grasp of the particularities of the dataset</a:t>
            </a:r>
          </a:p>
          <a:p>
            <a:pPr>
              <a:lnSpc>
                <a:spcPct val="160000"/>
              </a:lnSpc>
              <a:defRPr/>
            </a:pPr>
            <a:r>
              <a:rPr lang="en-GB" sz="2600" dirty="0">
                <a:latin typeface="Garamond" pitchFamily="18" charset="0"/>
              </a:rPr>
              <a:t>Integrating the more contextual and theoretical insights constitutes: </a:t>
            </a:r>
          </a:p>
          <a:p>
            <a:pPr lvl="1">
              <a:lnSpc>
                <a:spcPct val="160000"/>
              </a:lnSpc>
              <a:defRPr/>
            </a:pPr>
            <a:r>
              <a:rPr lang="en-GB" sz="2600" dirty="0">
                <a:latin typeface="Garamond" pitchFamily="18" charset="0"/>
              </a:rPr>
              <a:t> The art of qualitative analysis, utilizing imagination (the ability to make links) as well as a very broad knowledge base to draw upon</a:t>
            </a:r>
          </a:p>
          <a:p>
            <a:pPr lvl="1">
              <a:lnSpc>
                <a:spcPct val="160000"/>
              </a:lnSpc>
              <a:defRPr/>
            </a:pPr>
            <a:r>
              <a:rPr lang="en-GB" sz="2600" dirty="0">
                <a:latin typeface="Garamond" pitchFamily="18" charset="0"/>
              </a:rPr>
              <a:t>Norman </a:t>
            </a:r>
            <a:r>
              <a:rPr lang="en-GB" sz="2600" dirty="0" err="1">
                <a:latin typeface="Garamond" pitchFamily="18" charset="0"/>
              </a:rPr>
              <a:t>Denzin</a:t>
            </a:r>
            <a:r>
              <a:rPr lang="en-GB" sz="2600" dirty="0">
                <a:latin typeface="Garamond" pitchFamily="18" charset="0"/>
              </a:rPr>
              <a:t> , 1994 argues that this art can only be learned by doing</a:t>
            </a:r>
          </a:p>
          <a:p>
            <a:pPr>
              <a:defRPr/>
            </a:pPr>
            <a:endParaRPr lang="en-GB" sz="2400" dirty="0">
              <a:latin typeface="Garamond" pitchFamily="18" charset="0"/>
            </a:endParaRPr>
          </a:p>
          <a:p>
            <a:pPr>
              <a:defRPr/>
            </a:pPr>
            <a:endParaRPr lang="en-GB" sz="2400" dirty="0">
              <a:latin typeface="Garamond" pitchFamily="18" charset="0"/>
            </a:endParaRPr>
          </a:p>
        </p:txBody>
      </p:sp>
      <p:sp>
        <p:nvSpPr>
          <p:cNvPr id="4" name="Date Placeholder 3"/>
          <p:cNvSpPr>
            <a:spLocks noGrp="1"/>
          </p:cNvSpPr>
          <p:nvPr>
            <p:ph type="dt" sz="quarter" idx="4294967295"/>
          </p:nvPr>
        </p:nvSpPr>
        <p:spPr/>
        <p:txBody>
          <a:bodyPr/>
          <a:lstStyle/>
          <a:p>
            <a:pPr>
              <a:defRPr/>
            </a:pPr>
            <a:fld id="{82014AC4-54DB-4661-B661-613BF9C31DB0}" type="datetime1">
              <a:rPr lang="en-US"/>
              <a:pPr>
                <a:defRPr/>
              </a:pPr>
              <a:t>12/19/2025</a:t>
            </a:fld>
            <a:endParaRPr lang="en-US"/>
          </a:p>
        </p:txBody>
      </p:sp>
      <p:sp>
        <p:nvSpPr>
          <p:cNvPr id="44037"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DEC1179B-6B76-4269-A1D5-081FF625E0CB}" type="slidenum">
              <a:rPr lang="en-US" altLang="en-US" sz="1200">
                <a:solidFill>
                  <a:srgbClr val="898989"/>
                </a:solidFill>
              </a:rPr>
              <a:pPr>
                <a:spcBef>
                  <a:spcPct val="0"/>
                </a:spcBef>
                <a:buFontTx/>
                <a:buNone/>
              </a:pPr>
              <a:t>36</a:t>
            </a:fld>
            <a:endParaRPr lang="en-US" altLang="en-US" sz="1200">
              <a:solidFill>
                <a:srgbClr val="898989"/>
              </a:solidFill>
            </a:endParaRPr>
          </a:p>
        </p:txBody>
      </p:sp>
      <p:sp>
        <p:nvSpPr>
          <p:cNvPr id="6" name="Footer Placeholder 5"/>
          <p:cNvSpPr>
            <a:spLocks noGrp="1"/>
          </p:cNvSpPr>
          <p:nvPr>
            <p:ph type="ftr" sz="quarter" idx="4294967295"/>
          </p:nvPr>
        </p:nvSpPr>
        <p:spPr/>
        <p:txBody>
          <a:bodyPr/>
          <a:lstStyle/>
          <a:p>
            <a:pPr>
              <a:defRPr/>
            </a:pPr>
            <a:r>
              <a:rPr lang="en-US" dirty="0"/>
              <a:t>M. </a:t>
            </a:r>
            <a:r>
              <a:rPr lang="en-US" dirty="0" err="1"/>
              <a:t>Molla</a:t>
            </a:r>
            <a:r>
              <a:rPr lang="en-US" dirty="0"/>
              <a:t>, SPIRHR</a:t>
            </a:r>
          </a:p>
          <a:p>
            <a:pPr>
              <a:defRPr/>
            </a:pPr>
            <a:endParaRPr lang="en-US" dirty="0"/>
          </a:p>
        </p:txBody>
      </p:sp>
    </p:spTree>
    <p:extLst>
      <p:ext uri="{BB962C8B-B14F-4D97-AF65-F5344CB8AC3E}">
        <p14:creationId xmlns:p14="http://schemas.microsoft.com/office/powerpoint/2010/main" val="304355250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a:xfrm>
            <a:off x="1981200" y="274638"/>
            <a:ext cx="8229600" cy="792162"/>
          </a:xfrm>
        </p:spPr>
        <p:txBody>
          <a:bodyPr/>
          <a:lstStyle/>
          <a:p>
            <a:pPr eaLnBrk="1" hangingPunct="1"/>
            <a:r>
              <a:rPr lang="en-US" altLang="en-US" sz="3200">
                <a:latin typeface="Garamond" panose="02020404030301010803" pitchFamily="18" charset="0"/>
              </a:rPr>
              <a:t>Cont...</a:t>
            </a:r>
            <a:endParaRPr lang="en-GB" altLang="en-US" sz="3200"/>
          </a:p>
        </p:txBody>
      </p:sp>
      <p:sp>
        <p:nvSpPr>
          <p:cNvPr id="45059" name="Content Placeholder 2"/>
          <p:cNvSpPr>
            <a:spLocks noGrp="1"/>
          </p:cNvSpPr>
          <p:nvPr>
            <p:ph idx="1"/>
          </p:nvPr>
        </p:nvSpPr>
        <p:spPr>
          <a:xfrm>
            <a:off x="1981200" y="914400"/>
            <a:ext cx="8229600" cy="5562600"/>
          </a:xfrm>
        </p:spPr>
        <p:txBody>
          <a:bodyPr/>
          <a:lstStyle/>
          <a:p>
            <a:pPr eaLnBrk="1" hangingPunct="1">
              <a:lnSpc>
                <a:spcPct val="150000"/>
              </a:lnSpc>
            </a:pPr>
            <a:r>
              <a:rPr lang="en-GB" altLang="en-US" sz="2400">
                <a:latin typeface="Garamond" panose="02020404030301010803" pitchFamily="18" charset="0"/>
              </a:rPr>
              <a:t>Is imagination same us that qualitative study is just ‘made up’?</a:t>
            </a:r>
          </a:p>
          <a:p>
            <a:pPr lvl="1" eaLnBrk="1" hangingPunct="1">
              <a:lnSpc>
                <a:spcPct val="150000"/>
              </a:lnSpc>
            </a:pPr>
            <a:r>
              <a:rPr lang="en-GB" altLang="en-US">
                <a:latin typeface="Garamond" panose="02020404030301010803" pitchFamily="18" charset="0"/>
              </a:rPr>
              <a:t>Qualitative study should be rigorous as well as imaginative</a:t>
            </a:r>
          </a:p>
          <a:p>
            <a:pPr lvl="1" eaLnBrk="1" hangingPunct="1">
              <a:lnSpc>
                <a:spcPct val="150000"/>
              </a:lnSpc>
            </a:pPr>
            <a:r>
              <a:rPr lang="en-GB" altLang="en-US">
                <a:latin typeface="Garamond" panose="02020404030301010803" pitchFamily="18" charset="0"/>
              </a:rPr>
              <a:t>The requirement of thoroughness, reliability, and attention to validity provide  a necessary if not sufficient condition for conducting good and useful work in health research.</a:t>
            </a:r>
          </a:p>
          <a:p>
            <a:pPr lvl="1" eaLnBrk="1" hangingPunct="1">
              <a:lnSpc>
                <a:spcPct val="150000"/>
              </a:lnSpc>
            </a:pPr>
            <a:r>
              <a:rPr lang="en-GB" altLang="en-US">
                <a:latin typeface="Garamond" panose="02020404030301010803" pitchFamily="18" charset="0"/>
              </a:rPr>
              <a:t>The interpretation made by the researcher have to be credible, and the links  between the empirical data and the claims made about them clear</a:t>
            </a:r>
          </a:p>
        </p:txBody>
      </p:sp>
      <p:sp>
        <p:nvSpPr>
          <p:cNvPr id="4" name="Date Placeholder 3"/>
          <p:cNvSpPr>
            <a:spLocks noGrp="1"/>
          </p:cNvSpPr>
          <p:nvPr>
            <p:ph type="dt" sz="quarter" idx="4294967295"/>
          </p:nvPr>
        </p:nvSpPr>
        <p:spPr/>
        <p:txBody>
          <a:bodyPr/>
          <a:lstStyle/>
          <a:p>
            <a:pPr>
              <a:defRPr/>
            </a:pPr>
            <a:fld id="{9EFE6BC7-6279-495E-A6C9-BEA121D5AE99}" type="datetime1">
              <a:rPr lang="en-US"/>
              <a:pPr>
                <a:defRPr/>
              </a:pPr>
              <a:t>12/19/2025</a:t>
            </a:fld>
            <a:endParaRPr lang="en-US"/>
          </a:p>
        </p:txBody>
      </p:sp>
      <p:sp>
        <p:nvSpPr>
          <p:cNvPr id="45061"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94CC71B8-4E0E-4321-966F-E7BF50DC12B7}" type="slidenum">
              <a:rPr lang="en-US" altLang="en-US" sz="1200">
                <a:solidFill>
                  <a:srgbClr val="898989"/>
                </a:solidFill>
              </a:rPr>
              <a:pPr>
                <a:spcBef>
                  <a:spcPct val="0"/>
                </a:spcBef>
                <a:buFontTx/>
                <a:buNone/>
              </a:pPr>
              <a:t>37</a:t>
            </a:fld>
            <a:endParaRPr lang="en-US" altLang="en-US" sz="1200">
              <a:solidFill>
                <a:srgbClr val="898989"/>
              </a:solidFill>
            </a:endParaRPr>
          </a:p>
        </p:txBody>
      </p:sp>
      <p:sp>
        <p:nvSpPr>
          <p:cNvPr id="6" name="Footer Placeholder 5"/>
          <p:cNvSpPr>
            <a:spLocks noGrp="1"/>
          </p:cNvSpPr>
          <p:nvPr>
            <p:ph type="ftr" sz="quarter" idx="4294967295"/>
          </p:nvPr>
        </p:nvSpPr>
        <p:spPr/>
        <p:txBody>
          <a:bodyPr/>
          <a:lstStyle/>
          <a:p>
            <a:pPr>
              <a:defRPr/>
            </a:pPr>
            <a:r>
              <a:rPr lang="en-US" dirty="0"/>
              <a:t>M. </a:t>
            </a:r>
            <a:r>
              <a:rPr lang="en-US" dirty="0" err="1"/>
              <a:t>Molla</a:t>
            </a:r>
            <a:r>
              <a:rPr lang="en-US" dirty="0"/>
              <a:t>, SPIRHR</a:t>
            </a:r>
          </a:p>
          <a:p>
            <a:pPr>
              <a:defRPr/>
            </a:pPr>
            <a:endParaRPr lang="en-US" dirty="0"/>
          </a:p>
        </p:txBody>
      </p:sp>
    </p:spTree>
    <p:extLst>
      <p:ext uri="{BB962C8B-B14F-4D97-AF65-F5344CB8AC3E}">
        <p14:creationId xmlns:p14="http://schemas.microsoft.com/office/powerpoint/2010/main" val="250214730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p:txBody>
          <a:bodyPr/>
          <a:lstStyle/>
          <a:p>
            <a:pPr eaLnBrk="1" hangingPunct="1"/>
            <a:r>
              <a:rPr lang="en-US" altLang="en-US" smtClean="0">
                <a:latin typeface="Garamond" panose="02020404030301010803" pitchFamily="18" charset="0"/>
              </a:rPr>
              <a:t>Cont...</a:t>
            </a:r>
            <a:endParaRPr lang="en-GB" altLang="en-US" smtClean="0"/>
          </a:p>
        </p:txBody>
      </p:sp>
      <p:sp>
        <p:nvSpPr>
          <p:cNvPr id="46083" name="Content Placeholder 2"/>
          <p:cNvSpPr>
            <a:spLocks noGrp="1"/>
          </p:cNvSpPr>
          <p:nvPr>
            <p:ph idx="1"/>
          </p:nvPr>
        </p:nvSpPr>
        <p:spPr/>
        <p:txBody>
          <a:bodyPr/>
          <a:lstStyle/>
          <a:p>
            <a:pPr marL="342900" lvl="1" indent="-342900">
              <a:lnSpc>
                <a:spcPct val="150000"/>
              </a:lnSpc>
            </a:pPr>
            <a:r>
              <a:rPr lang="en-GB" altLang="en-US">
                <a:latin typeface="Garamond" panose="02020404030301010803" pitchFamily="18" charset="0"/>
              </a:rPr>
              <a:t>Outlining guidelines for the creative aspects of the analysis is more difficult</a:t>
            </a:r>
          </a:p>
          <a:p>
            <a:pPr marL="342900" lvl="1" indent="-342900">
              <a:lnSpc>
                <a:spcPct val="150000"/>
              </a:lnSpc>
            </a:pPr>
            <a:r>
              <a:rPr lang="en-GB" altLang="en-US">
                <a:latin typeface="Garamond" panose="02020404030301010803" pitchFamily="18" charset="0"/>
              </a:rPr>
              <a:t>Creativity is  intuitive which can be developed by experience, but it is one that can be developed with experience and the cultivation of inquiring approach</a:t>
            </a:r>
          </a:p>
          <a:p>
            <a:pPr eaLnBrk="1" hangingPunct="1"/>
            <a:endParaRPr lang="en-GB" altLang="en-US" smtClean="0"/>
          </a:p>
        </p:txBody>
      </p:sp>
      <p:sp>
        <p:nvSpPr>
          <p:cNvPr id="4" name="Date Placeholder 3"/>
          <p:cNvSpPr>
            <a:spLocks noGrp="1"/>
          </p:cNvSpPr>
          <p:nvPr>
            <p:ph type="dt" sz="quarter" idx="4294967295"/>
          </p:nvPr>
        </p:nvSpPr>
        <p:spPr/>
        <p:txBody>
          <a:bodyPr/>
          <a:lstStyle/>
          <a:p>
            <a:pPr>
              <a:defRPr/>
            </a:pPr>
            <a:fld id="{F8BD4134-955A-439D-90B3-E35586E2EFFC}" type="datetime1">
              <a:rPr lang="en-US"/>
              <a:pPr>
                <a:defRPr/>
              </a:pPr>
              <a:t>12/19/2025</a:t>
            </a:fld>
            <a:endParaRPr lang="en-US"/>
          </a:p>
        </p:txBody>
      </p:sp>
      <p:sp>
        <p:nvSpPr>
          <p:cNvPr id="46085"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0C95AEAB-2135-4F5A-A556-8764154C9B95}" type="slidenum">
              <a:rPr lang="en-US" altLang="en-US" sz="1200">
                <a:solidFill>
                  <a:srgbClr val="898989"/>
                </a:solidFill>
              </a:rPr>
              <a:pPr>
                <a:spcBef>
                  <a:spcPct val="0"/>
                </a:spcBef>
                <a:buFontTx/>
                <a:buNone/>
              </a:pPr>
              <a:t>38</a:t>
            </a:fld>
            <a:endParaRPr lang="en-US" altLang="en-US" sz="1200">
              <a:solidFill>
                <a:srgbClr val="898989"/>
              </a:solidFill>
            </a:endParaRPr>
          </a:p>
        </p:txBody>
      </p:sp>
      <p:sp>
        <p:nvSpPr>
          <p:cNvPr id="6" name="Footer Placeholder 5"/>
          <p:cNvSpPr>
            <a:spLocks noGrp="1"/>
          </p:cNvSpPr>
          <p:nvPr>
            <p:ph type="ftr" sz="quarter" idx="4294967295"/>
          </p:nvPr>
        </p:nvSpPr>
        <p:spPr/>
        <p:txBody>
          <a:bodyPr/>
          <a:lstStyle/>
          <a:p>
            <a:pPr>
              <a:defRPr/>
            </a:pPr>
            <a:r>
              <a:rPr lang="en-US" dirty="0"/>
              <a:t>M. </a:t>
            </a:r>
            <a:r>
              <a:rPr lang="en-US" dirty="0" err="1"/>
              <a:t>Molla</a:t>
            </a:r>
            <a:r>
              <a:rPr lang="en-US" dirty="0"/>
              <a:t>, SPIRHR</a:t>
            </a:r>
          </a:p>
          <a:p>
            <a:pPr>
              <a:defRPr/>
            </a:pPr>
            <a:endParaRPr lang="en-US" dirty="0"/>
          </a:p>
        </p:txBody>
      </p:sp>
    </p:spTree>
    <p:extLst>
      <p:ext uri="{BB962C8B-B14F-4D97-AF65-F5344CB8AC3E}">
        <p14:creationId xmlns:p14="http://schemas.microsoft.com/office/powerpoint/2010/main" val="201559643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a:xfrm>
            <a:off x="1981200" y="0"/>
            <a:ext cx="8229600" cy="914400"/>
          </a:xfrm>
        </p:spPr>
        <p:txBody>
          <a:bodyPr/>
          <a:lstStyle/>
          <a:p>
            <a:pPr eaLnBrk="1" hangingPunct="1"/>
            <a:r>
              <a:rPr lang="en-GB" altLang="en-US" sz="3200">
                <a:latin typeface="Garamond" panose="02020404030301010803" pitchFamily="18" charset="0"/>
              </a:rPr>
              <a:t>Relating analysis to the aims of studies</a:t>
            </a:r>
          </a:p>
        </p:txBody>
      </p:sp>
      <p:sp>
        <p:nvSpPr>
          <p:cNvPr id="3" name="Content Placeholder 2"/>
          <p:cNvSpPr>
            <a:spLocks noGrp="1"/>
          </p:cNvSpPr>
          <p:nvPr>
            <p:ph idx="1"/>
          </p:nvPr>
        </p:nvSpPr>
        <p:spPr>
          <a:xfrm>
            <a:off x="2286000" y="990600"/>
            <a:ext cx="7924800" cy="5105400"/>
          </a:xfrm>
        </p:spPr>
        <p:txBody>
          <a:bodyPr rtlCol="0">
            <a:normAutofit lnSpcReduction="10000"/>
          </a:bodyPr>
          <a:lstStyle/>
          <a:p>
            <a:pPr>
              <a:lnSpc>
                <a:spcPct val="150000"/>
              </a:lnSpc>
              <a:defRPr/>
            </a:pPr>
            <a:r>
              <a:rPr lang="en-GB" sz="2400" dirty="0">
                <a:latin typeface="Garamond" pitchFamily="18" charset="0"/>
              </a:rPr>
              <a:t>One influence on the kind of analysis would be what the findings are intended to do with :</a:t>
            </a:r>
          </a:p>
          <a:p>
            <a:pPr lvl="1">
              <a:lnSpc>
                <a:spcPct val="150000"/>
              </a:lnSpc>
              <a:defRPr/>
            </a:pPr>
            <a:r>
              <a:rPr lang="en-GB" dirty="0">
                <a:latin typeface="Garamond" pitchFamily="18" charset="0"/>
              </a:rPr>
              <a:t>Developing conceptual definitions </a:t>
            </a:r>
            <a:r>
              <a:rPr lang="en-GB" dirty="0" err="1">
                <a:latin typeface="Garamond" pitchFamily="18" charset="0"/>
              </a:rPr>
              <a:t>eg</a:t>
            </a:r>
            <a:r>
              <a:rPr lang="en-GB" dirty="0">
                <a:latin typeface="Garamond" pitchFamily="18" charset="0"/>
              </a:rPr>
              <a:t>.  stigma</a:t>
            </a:r>
          </a:p>
          <a:p>
            <a:pPr lvl="1">
              <a:lnSpc>
                <a:spcPct val="150000"/>
              </a:lnSpc>
              <a:defRPr/>
            </a:pPr>
            <a:r>
              <a:rPr lang="en-GB" dirty="0">
                <a:latin typeface="Garamond" pitchFamily="18" charset="0"/>
              </a:rPr>
              <a:t>Developing typologies and definitions </a:t>
            </a:r>
            <a:r>
              <a:rPr lang="en-GB" dirty="0" err="1">
                <a:latin typeface="Garamond" pitchFamily="18" charset="0"/>
              </a:rPr>
              <a:t>eg</a:t>
            </a:r>
            <a:r>
              <a:rPr lang="en-GB" dirty="0">
                <a:latin typeface="Garamond" pitchFamily="18" charset="0"/>
              </a:rPr>
              <a:t>. accepting and denial</a:t>
            </a:r>
          </a:p>
          <a:p>
            <a:pPr lvl="1">
              <a:lnSpc>
                <a:spcPct val="150000"/>
              </a:lnSpc>
              <a:defRPr/>
            </a:pPr>
            <a:r>
              <a:rPr lang="en-GB" dirty="0">
                <a:latin typeface="Garamond" pitchFamily="18" charset="0"/>
              </a:rPr>
              <a:t>Exploring associations between attitudes, behaviours and experiences</a:t>
            </a:r>
          </a:p>
          <a:p>
            <a:pPr lvl="1">
              <a:lnSpc>
                <a:spcPct val="150000"/>
              </a:lnSpc>
              <a:defRPr/>
            </a:pPr>
            <a:r>
              <a:rPr lang="en-GB" dirty="0">
                <a:latin typeface="Garamond" pitchFamily="18" charset="0"/>
              </a:rPr>
              <a:t>Developing explanations of phenomenon</a:t>
            </a:r>
          </a:p>
          <a:p>
            <a:pPr lvl="1">
              <a:lnSpc>
                <a:spcPct val="150000"/>
              </a:lnSpc>
              <a:defRPr/>
            </a:pPr>
            <a:r>
              <a:rPr lang="en-GB" dirty="0">
                <a:latin typeface="Garamond" pitchFamily="18" charset="0"/>
              </a:rPr>
              <a:t>Generating new ideas and theories</a:t>
            </a:r>
          </a:p>
          <a:p>
            <a:pPr lvl="1">
              <a:lnSpc>
                <a:spcPct val="150000"/>
              </a:lnSpc>
              <a:defRPr/>
            </a:pPr>
            <a:endParaRPr lang="en-GB" dirty="0">
              <a:latin typeface="Garamond" pitchFamily="18" charset="0"/>
            </a:endParaRPr>
          </a:p>
        </p:txBody>
      </p:sp>
      <p:sp>
        <p:nvSpPr>
          <p:cNvPr id="4" name="Date Placeholder 3"/>
          <p:cNvSpPr>
            <a:spLocks noGrp="1"/>
          </p:cNvSpPr>
          <p:nvPr>
            <p:ph type="dt" sz="quarter" idx="4294967295"/>
          </p:nvPr>
        </p:nvSpPr>
        <p:spPr/>
        <p:txBody>
          <a:bodyPr/>
          <a:lstStyle/>
          <a:p>
            <a:pPr>
              <a:defRPr/>
            </a:pPr>
            <a:fld id="{F1DBDA73-DBF0-49C9-8212-75BE2EE9D3CC}" type="datetime1">
              <a:rPr lang="en-US"/>
              <a:pPr>
                <a:defRPr/>
              </a:pPr>
              <a:t>12/19/2025</a:t>
            </a:fld>
            <a:endParaRPr lang="en-US"/>
          </a:p>
        </p:txBody>
      </p:sp>
      <p:sp>
        <p:nvSpPr>
          <p:cNvPr id="47109"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6BA6E64A-7C63-4E55-B1F1-674E42B0553E}" type="slidenum">
              <a:rPr lang="en-US" altLang="en-US" sz="1200">
                <a:solidFill>
                  <a:srgbClr val="898989"/>
                </a:solidFill>
              </a:rPr>
              <a:pPr>
                <a:spcBef>
                  <a:spcPct val="0"/>
                </a:spcBef>
                <a:buFontTx/>
                <a:buNone/>
              </a:pPr>
              <a:t>39</a:t>
            </a:fld>
            <a:endParaRPr lang="en-US" altLang="en-US" sz="1200">
              <a:solidFill>
                <a:srgbClr val="898989"/>
              </a:solidFill>
            </a:endParaRPr>
          </a:p>
        </p:txBody>
      </p:sp>
      <p:sp>
        <p:nvSpPr>
          <p:cNvPr id="6" name="Footer Placeholder 5"/>
          <p:cNvSpPr>
            <a:spLocks noGrp="1"/>
          </p:cNvSpPr>
          <p:nvPr>
            <p:ph type="ftr" sz="quarter" idx="4294967295"/>
          </p:nvPr>
        </p:nvSpPr>
        <p:spPr/>
        <p:txBody>
          <a:bodyPr/>
          <a:lstStyle/>
          <a:p>
            <a:pPr>
              <a:defRPr/>
            </a:pPr>
            <a:r>
              <a:rPr lang="en-US" dirty="0"/>
              <a:t>M. </a:t>
            </a:r>
            <a:r>
              <a:rPr lang="en-US" dirty="0" err="1"/>
              <a:t>Molla</a:t>
            </a:r>
            <a:r>
              <a:rPr lang="en-US" dirty="0"/>
              <a:t>, SPIRHR</a:t>
            </a:r>
          </a:p>
          <a:p>
            <a:pPr>
              <a:defRPr/>
            </a:pPr>
            <a:endParaRPr lang="en-US" dirty="0"/>
          </a:p>
        </p:txBody>
      </p:sp>
    </p:spTree>
    <p:extLst>
      <p:ext uri="{BB962C8B-B14F-4D97-AF65-F5344CB8AC3E}">
        <p14:creationId xmlns:p14="http://schemas.microsoft.com/office/powerpoint/2010/main" val="29324254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endParaRPr lang="en-US" altLang="en-US" smtClean="0"/>
          </a:p>
        </p:txBody>
      </p:sp>
      <p:sp>
        <p:nvSpPr>
          <p:cNvPr id="10243" name="Content Placeholder 2"/>
          <p:cNvSpPr>
            <a:spLocks noGrp="1"/>
          </p:cNvSpPr>
          <p:nvPr>
            <p:ph idx="1"/>
          </p:nvPr>
        </p:nvSpPr>
        <p:spPr/>
        <p:txBody>
          <a:bodyPr/>
          <a:lstStyle/>
          <a:p>
            <a:endParaRPr lang="en-US" altLang="en-US" smtClean="0"/>
          </a:p>
        </p:txBody>
      </p:sp>
      <p:sp>
        <p:nvSpPr>
          <p:cNvPr id="4" name="Date Placeholder 3"/>
          <p:cNvSpPr>
            <a:spLocks noGrp="1"/>
          </p:cNvSpPr>
          <p:nvPr>
            <p:ph type="dt" sz="quarter" idx="4294967295"/>
          </p:nvPr>
        </p:nvSpPr>
        <p:spPr/>
        <p:txBody>
          <a:bodyPr/>
          <a:lstStyle/>
          <a:p>
            <a:pPr>
              <a:defRPr/>
            </a:pPr>
            <a:fld id="{834E0E35-5015-4263-A3AF-137FD5D1B77C}" type="datetime1">
              <a:rPr lang="en-US"/>
              <a:pPr>
                <a:defRPr/>
              </a:pPr>
              <a:t>12/19/2025</a:t>
            </a:fld>
            <a:endParaRPr lang="en-US"/>
          </a:p>
        </p:txBody>
      </p:sp>
      <p:sp>
        <p:nvSpPr>
          <p:cNvPr id="5" name="Footer Placeholder 4"/>
          <p:cNvSpPr>
            <a:spLocks noGrp="1"/>
          </p:cNvSpPr>
          <p:nvPr>
            <p:ph type="ftr" sz="quarter" idx="4294967295"/>
          </p:nvPr>
        </p:nvSpPr>
        <p:spPr/>
        <p:txBody>
          <a:bodyPr/>
          <a:lstStyle/>
          <a:p>
            <a:pPr>
              <a:defRPr/>
            </a:pPr>
            <a:r>
              <a:rPr lang="en-US" dirty="0"/>
              <a:t>M. </a:t>
            </a:r>
            <a:r>
              <a:rPr lang="en-US" dirty="0" err="1"/>
              <a:t>Molla</a:t>
            </a:r>
            <a:r>
              <a:rPr lang="en-US" dirty="0"/>
              <a:t>, SPIRHR</a:t>
            </a:r>
          </a:p>
          <a:p>
            <a:pPr>
              <a:defRPr/>
            </a:pPr>
            <a:endParaRPr lang="en-US" dirty="0"/>
          </a:p>
        </p:txBody>
      </p:sp>
      <p:sp>
        <p:nvSpPr>
          <p:cNvPr id="10246"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52AC8985-7EC6-4D73-AE80-06D2C42CC4D9}" type="slidenum">
              <a:rPr lang="en-US" altLang="en-US" sz="1200">
                <a:solidFill>
                  <a:srgbClr val="898989"/>
                </a:solidFill>
              </a:rPr>
              <a:pPr>
                <a:spcBef>
                  <a:spcPct val="0"/>
                </a:spcBef>
                <a:buFontTx/>
                <a:buNone/>
              </a:pPr>
              <a:t>4</a:t>
            </a:fld>
            <a:endParaRPr lang="en-US" altLang="en-US" sz="1200">
              <a:solidFill>
                <a:srgbClr val="898989"/>
              </a:solidFill>
            </a:endParaRPr>
          </a:p>
        </p:txBody>
      </p:sp>
      <p:pic>
        <p:nvPicPr>
          <p:cNvPr id="10247"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752600" y="188914"/>
            <a:ext cx="8610600" cy="6302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101184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p:txBody>
          <a:bodyPr/>
          <a:lstStyle/>
          <a:p>
            <a:pPr eaLnBrk="1" hangingPunct="1"/>
            <a:r>
              <a:rPr lang="en-GB" altLang="en-US" sz="3200">
                <a:latin typeface="Garamond" panose="02020404030301010803" pitchFamily="18" charset="0"/>
              </a:rPr>
              <a:t>Principles of different approaches</a:t>
            </a:r>
          </a:p>
        </p:txBody>
      </p:sp>
      <p:sp>
        <p:nvSpPr>
          <p:cNvPr id="3" name="Content Placeholder 2"/>
          <p:cNvSpPr>
            <a:spLocks noGrp="1"/>
          </p:cNvSpPr>
          <p:nvPr>
            <p:ph idx="1"/>
          </p:nvPr>
        </p:nvSpPr>
        <p:spPr/>
        <p:txBody>
          <a:bodyPr rtlCol="0">
            <a:normAutofit lnSpcReduction="10000"/>
          </a:bodyPr>
          <a:lstStyle/>
          <a:p>
            <a:pPr>
              <a:buNone/>
              <a:defRPr/>
            </a:pPr>
            <a:r>
              <a:rPr lang="en-GB" sz="2400" dirty="0">
                <a:latin typeface="Garamond" pitchFamily="18" charset="0"/>
              </a:rPr>
              <a:t>In practice most researchers use pragmatic mixture of approaches to analysis  within a particular study</a:t>
            </a:r>
          </a:p>
          <a:p>
            <a:pPr>
              <a:buNone/>
              <a:defRPr/>
            </a:pPr>
            <a:r>
              <a:rPr lang="en-GB" sz="2400" dirty="0">
                <a:latin typeface="Garamond" pitchFamily="18" charset="0"/>
              </a:rPr>
              <a:t>Common  approaches for analysing health research</a:t>
            </a:r>
          </a:p>
          <a:p>
            <a:pPr marL="514350" indent="-514350">
              <a:buFont typeface="Arial" panose="020B0604020202020204" pitchFamily="34" charset="0"/>
              <a:buAutoNum type="romanUcPeriod"/>
              <a:defRPr/>
            </a:pPr>
            <a:r>
              <a:rPr lang="en-GB" sz="2400" b="1" dirty="0">
                <a:solidFill>
                  <a:srgbClr val="0070C0"/>
                </a:solidFill>
                <a:latin typeface="Garamond" pitchFamily="18" charset="0"/>
              </a:rPr>
              <a:t>Thematic analysis:</a:t>
            </a:r>
          </a:p>
          <a:p>
            <a:pPr marL="514350" indent="-514350">
              <a:defRPr/>
            </a:pPr>
            <a:r>
              <a:rPr lang="en-GB" sz="2400" dirty="0">
                <a:latin typeface="Garamond" pitchFamily="18" charset="0"/>
              </a:rPr>
              <a:t>Most  basic type of analysis that examines the content of the data to categorize the recurrent or common themes</a:t>
            </a:r>
          </a:p>
          <a:p>
            <a:pPr marL="514350" indent="-514350">
              <a:defRPr/>
            </a:pPr>
            <a:r>
              <a:rPr lang="en-GB" sz="2400" dirty="0">
                <a:latin typeface="Garamond" pitchFamily="18" charset="0"/>
              </a:rPr>
              <a:t>Good for novice researchers</a:t>
            </a:r>
          </a:p>
          <a:p>
            <a:pPr marL="514350" indent="-514350">
              <a:defRPr/>
            </a:pPr>
            <a:r>
              <a:rPr lang="en-GB" sz="2400" dirty="0">
                <a:latin typeface="Garamond" pitchFamily="18" charset="0"/>
              </a:rPr>
              <a:t>It is  a useful approach for identifying typical responses</a:t>
            </a:r>
          </a:p>
          <a:p>
            <a:pPr marL="514350" indent="-514350">
              <a:defRPr/>
            </a:pPr>
            <a:r>
              <a:rPr lang="en-GB" sz="2400" dirty="0">
                <a:latin typeface="Garamond" pitchFamily="18" charset="0"/>
              </a:rPr>
              <a:t>It is a comparative process of identifying recurrent themes</a:t>
            </a:r>
          </a:p>
          <a:p>
            <a:pPr marL="514350" indent="-514350">
              <a:defRPr/>
            </a:pPr>
            <a:r>
              <a:rPr lang="en-GB" sz="2400" dirty="0">
                <a:latin typeface="Garamond" pitchFamily="18" charset="0"/>
              </a:rPr>
              <a:t>The best way to do this is using computer software or</a:t>
            </a:r>
          </a:p>
          <a:p>
            <a:pPr marL="514350" indent="-514350">
              <a:defRPr/>
            </a:pPr>
            <a:r>
              <a:rPr lang="en-GB" sz="2400" dirty="0">
                <a:latin typeface="Garamond" pitchFamily="18" charset="0"/>
              </a:rPr>
              <a:t>You use cut and past similar items  </a:t>
            </a:r>
          </a:p>
          <a:p>
            <a:pPr>
              <a:defRPr/>
            </a:pPr>
            <a:endParaRPr lang="en-GB" sz="2400" dirty="0">
              <a:latin typeface="Garamond" pitchFamily="18" charset="0"/>
            </a:endParaRPr>
          </a:p>
        </p:txBody>
      </p:sp>
      <p:sp>
        <p:nvSpPr>
          <p:cNvPr id="4" name="Date Placeholder 3"/>
          <p:cNvSpPr>
            <a:spLocks noGrp="1"/>
          </p:cNvSpPr>
          <p:nvPr>
            <p:ph type="dt" sz="quarter" idx="4294967295"/>
          </p:nvPr>
        </p:nvSpPr>
        <p:spPr/>
        <p:txBody>
          <a:bodyPr/>
          <a:lstStyle/>
          <a:p>
            <a:pPr>
              <a:defRPr/>
            </a:pPr>
            <a:fld id="{A66F6AED-74D5-4AB0-B999-0BA00B2402A9}" type="datetime1">
              <a:rPr lang="en-US"/>
              <a:pPr>
                <a:defRPr/>
              </a:pPr>
              <a:t>12/19/2025</a:t>
            </a:fld>
            <a:endParaRPr lang="en-US" dirty="0"/>
          </a:p>
        </p:txBody>
      </p:sp>
      <p:sp>
        <p:nvSpPr>
          <p:cNvPr id="48133"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0F9FFDB0-3F9C-467C-885E-D3F34BC92160}" type="slidenum">
              <a:rPr lang="en-US" altLang="en-US" sz="1200">
                <a:solidFill>
                  <a:srgbClr val="898989"/>
                </a:solidFill>
              </a:rPr>
              <a:pPr>
                <a:spcBef>
                  <a:spcPct val="0"/>
                </a:spcBef>
                <a:buFontTx/>
                <a:buNone/>
              </a:pPr>
              <a:t>40</a:t>
            </a:fld>
            <a:endParaRPr lang="en-US" altLang="en-US" sz="1200">
              <a:solidFill>
                <a:srgbClr val="898989"/>
              </a:solidFill>
            </a:endParaRPr>
          </a:p>
        </p:txBody>
      </p:sp>
      <p:sp>
        <p:nvSpPr>
          <p:cNvPr id="6" name="Footer Placeholder 5"/>
          <p:cNvSpPr>
            <a:spLocks noGrp="1"/>
          </p:cNvSpPr>
          <p:nvPr>
            <p:ph type="ftr" sz="quarter" idx="4294967295"/>
          </p:nvPr>
        </p:nvSpPr>
        <p:spPr/>
        <p:txBody>
          <a:bodyPr/>
          <a:lstStyle/>
          <a:p>
            <a:pPr>
              <a:defRPr/>
            </a:pPr>
            <a:r>
              <a:rPr lang="en-US" dirty="0"/>
              <a:t>M. </a:t>
            </a:r>
            <a:r>
              <a:rPr lang="en-US" dirty="0" err="1"/>
              <a:t>Molla</a:t>
            </a:r>
            <a:r>
              <a:rPr lang="en-US" dirty="0"/>
              <a:t>, SPIRHR</a:t>
            </a:r>
          </a:p>
          <a:p>
            <a:pPr>
              <a:defRPr/>
            </a:pPr>
            <a:endParaRPr lang="en-US" dirty="0"/>
          </a:p>
        </p:txBody>
      </p:sp>
    </p:spTree>
    <p:extLst>
      <p:ext uri="{BB962C8B-B14F-4D97-AF65-F5344CB8AC3E}">
        <p14:creationId xmlns:p14="http://schemas.microsoft.com/office/powerpoint/2010/main" val="3799597689"/>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p:txBody>
          <a:bodyPr/>
          <a:lstStyle/>
          <a:p>
            <a:r>
              <a:rPr lang="en-US" altLang="en-US" smtClean="0"/>
              <a:t>Cont…</a:t>
            </a:r>
          </a:p>
        </p:txBody>
      </p:sp>
      <p:sp>
        <p:nvSpPr>
          <p:cNvPr id="49155" name="Content Placeholder 2"/>
          <p:cNvSpPr>
            <a:spLocks noGrp="1"/>
          </p:cNvSpPr>
          <p:nvPr>
            <p:ph idx="1"/>
          </p:nvPr>
        </p:nvSpPr>
        <p:spPr/>
        <p:txBody>
          <a:bodyPr/>
          <a:lstStyle/>
          <a:p>
            <a:pPr>
              <a:buFont typeface="Arial" panose="020B0604020202020204" pitchFamily="34" charset="0"/>
              <a:buNone/>
            </a:pPr>
            <a:r>
              <a:rPr lang="en-US" altLang="en-US" sz="2400">
                <a:solidFill>
                  <a:srgbClr val="0070C0"/>
                </a:solidFill>
                <a:latin typeface="Garamond" panose="02020404030301010803" pitchFamily="18" charset="0"/>
              </a:rPr>
              <a:t> Content analysis</a:t>
            </a:r>
          </a:p>
          <a:p>
            <a:r>
              <a:rPr lang="en-US" altLang="en-US" sz="2400">
                <a:latin typeface="Garamond" panose="02020404030301010803" pitchFamily="18" charset="0"/>
              </a:rPr>
              <a:t>A basic issue in conducting content analysis is to decide whether the analysis should focus on  the manifest content  or latent content of the text</a:t>
            </a:r>
          </a:p>
          <a:p>
            <a:r>
              <a:rPr lang="en-US" altLang="en-US" sz="2400">
                <a:latin typeface="Garamond" panose="02020404030301010803" pitchFamily="18" charset="0"/>
              </a:rPr>
              <a:t>An analysis of what the test says deals with the content aspect which is obvious   components referred to as the manifest  content </a:t>
            </a:r>
          </a:p>
          <a:p>
            <a:r>
              <a:rPr lang="en-US" altLang="en-US" sz="2400">
                <a:latin typeface="Garamond" panose="02020404030301010803" pitchFamily="18" charset="0"/>
              </a:rPr>
              <a:t>In contrast, analysis of what the text talks about deals with the relationship aspect and involves an interpretation of underlying meaning of the text, referred to as the latent content</a:t>
            </a:r>
          </a:p>
          <a:p>
            <a:r>
              <a:rPr lang="en-US" altLang="en-US" sz="2400">
                <a:latin typeface="Garamond" panose="02020404030301010803" pitchFamily="18" charset="0"/>
                <a:hlinkClick r:id="rId2" action="ppaction://hlinkfile"/>
              </a:rPr>
              <a:t>..\content analysis.pdf</a:t>
            </a:r>
            <a:endParaRPr lang="en-US" altLang="en-US" sz="2400">
              <a:latin typeface="Garamond" panose="02020404030301010803" pitchFamily="18" charset="0"/>
            </a:endParaRPr>
          </a:p>
          <a:p>
            <a:pPr>
              <a:buFont typeface="Arial" panose="020B0604020202020204" pitchFamily="34" charset="0"/>
              <a:buNone/>
            </a:pPr>
            <a:endParaRPr lang="en-US" altLang="en-US" sz="2400">
              <a:latin typeface="Garamond" panose="02020404030301010803" pitchFamily="18" charset="0"/>
            </a:endParaRPr>
          </a:p>
        </p:txBody>
      </p:sp>
      <p:sp>
        <p:nvSpPr>
          <p:cNvPr id="4" name="Date Placeholder 3"/>
          <p:cNvSpPr>
            <a:spLocks noGrp="1"/>
          </p:cNvSpPr>
          <p:nvPr>
            <p:ph type="dt" sz="quarter" idx="4294967295"/>
          </p:nvPr>
        </p:nvSpPr>
        <p:spPr/>
        <p:txBody>
          <a:bodyPr/>
          <a:lstStyle/>
          <a:p>
            <a:pPr>
              <a:defRPr/>
            </a:pPr>
            <a:fld id="{5EF8C80D-40EF-472A-B86B-0411C5C50134}" type="datetime1">
              <a:rPr lang="en-US" smtClean="0"/>
              <a:pPr>
                <a:defRPr/>
              </a:pPr>
              <a:t>12/19/2025</a:t>
            </a:fld>
            <a:endParaRPr lang="en-US"/>
          </a:p>
        </p:txBody>
      </p:sp>
      <p:sp>
        <p:nvSpPr>
          <p:cNvPr id="5" name="Footer Placeholder 4"/>
          <p:cNvSpPr>
            <a:spLocks noGrp="1"/>
          </p:cNvSpPr>
          <p:nvPr>
            <p:ph type="ftr" sz="quarter" idx="4294967295"/>
          </p:nvPr>
        </p:nvSpPr>
        <p:spPr/>
        <p:txBody>
          <a:bodyPr/>
          <a:lstStyle/>
          <a:p>
            <a:pPr>
              <a:defRPr/>
            </a:pPr>
            <a:r>
              <a:rPr lang="en-US" dirty="0"/>
              <a:t>M. </a:t>
            </a:r>
            <a:r>
              <a:rPr lang="en-US" dirty="0" err="1"/>
              <a:t>Molla</a:t>
            </a:r>
            <a:r>
              <a:rPr lang="en-US" dirty="0"/>
              <a:t>, SPIRHR</a:t>
            </a:r>
          </a:p>
          <a:p>
            <a:pPr>
              <a:defRPr/>
            </a:pPr>
            <a:endParaRPr lang="en-US" dirty="0"/>
          </a:p>
        </p:txBody>
      </p:sp>
      <p:sp>
        <p:nvSpPr>
          <p:cNvPr id="49158"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3AF7F886-2D5A-4D2A-98BB-381B3E3CD18C}" type="slidenum">
              <a:rPr lang="en-US" altLang="en-US" sz="1200">
                <a:solidFill>
                  <a:srgbClr val="898989"/>
                </a:solidFill>
              </a:rPr>
              <a:pPr>
                <a:spcBef>
                  <a:spcPct val="0"/>
                </a:spcBef>
                <a:buFontTx/>
                <a:buNone/>
              </a:pPr>
              <a:t>41</a:t>
            </a:fld>
            <a:endParaRPr lang="en-US" altLang="en-US" sz="1200">
              <a:solidFill>
                <a:srgbClr val="898989"/>
              </a:solidFill>
            </a:endParaRPr>
          </a:p>
        </p:txBody>
      </p:sp>
    </p:spTree>
    <p:extLst>
      <p:ext uri="{BB962C8B-B14F-4D97-AF65-F5344CB8AC3E}">
        <p14:creationId xmlns:p14="http://schemas.microsoft.com/office/powerpoint/2010/main" val="2573141810"/>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a:xfrm>
            <a:off x="1981200" y="274638"/>
            <a:ext cx="8229600" cy="563562"/>
          </a:xfrm>
        </p:spPr>
        <p:txBody>
          <a:bodyPr/>
          <a:lstStyle/>
          <a:p>
            <a:pPr eaLnBrk="1" hangingPunct="1"/>
            <a:r>
              <a:rPr lang="en-GB" altLang="en-US" sz="3200">
                <a:latin typeface="Garamond" panose="02020404030301010803" pitchFamily="18" charset="0"/>
              </a:rPr>
              <a:t>Principles of different approaches</a:t>
            </a:r>
            <a:endParaRPr lang="en-GB" altLang="en-US" sz="3200"/>
          </a:p>
        </p:txBody>
      </p:sp>
      <p:sp>
        <p:nvSpPr>
          <p:cNvPr id="3" name="Content Placeholder 2"/>
          <p:cNvSpPr>
            <a:spLocks noGrp="1"/>
          </p:cNvSpPr>
          <p:nvPr>
            <p:ph idx="1"/>
          </p:nvPr>
        </p:nvSpPr>
        <p:spPr>
          <a:xfrm>
            <a:off x="1981200" y="990600"/>
            <a:ext cx="8229600" cy="5562600"/>
          </a:xfrm>
        </p:spPr>
        <p:txBody>
          <a:bodyPr rtlCol="0">
            <a:normAutofit fontScale="92500"/>
          </a:bodyPr>
          <a:lstStyle/>
          <a:p>
            <a:pPr>
              <a:buNone/>
              <a:defRPr/>
            </a:pPr>
            <a:r>
              <a:rPr lang="en-GB" sz="2400" dirty="0">
                <a:solidFill>
                  <a:srgbClr val="0070C0"/>
                </a:solidFill>
                <a:latin typeface="Garamond" pitchFamily="18" charset="0"/>
              </a:rPr>
              <a:t>II. Framework analysis</a:t>
            </a:r>
          </a:p>
          <a:p>
            <a:pPr>
              <a:lnSpc>
                <a:spcPct val="150000"/>
              </a:lnSpc>
              <a:defRPr/>
            </a:pPr>
            <a:r>
              <a:rPr lang="en-GB" sz="2400" dirty="0">
                <a:latin typeface="Garamond" pitchFamily="18" charset="0"/>
              </a:rPr>
              <a:t>Is developed by the National Centre for Social  Research (http:/www.scpr.ac.uk) is explicitly geared towards generating policy- and practice oriented findings, and is popular with many health and social researchers</a:t>
            </a:r>
          </a:p>
          <a:p>
            <a:pPr>
              <a:lnSpc>
                <a:spcPct val="150000"/>
              </a:lnSpc>
              <a:defRPr/>
            </a:pPr>
            <a:r>
              <a:rPr lang="en-GB" sz="2400" dirty="0">
                <a:latin typeface="Garamond" pitchFamily="18" charset="0"/>
              </a:rPr>
              <a:t>A key difference between this and grounded theory is that ‘framework analysis’  maintains the integrity of individual respondent accounts is  preserved throughout the analysis</a:t>
            </a:r>
          </a:p>
          <a:p>
            <a:pPr>
              <a:lnSpc>
                <a:spcPct val="150000"/>
              </a:lnSpc>
              <a:defRPr/>
            </a:pPr>
            <a:r>
              <a:rPr lang="en-GB" sz="2400" dirty="0">
                <a:latin typeface="Garamond" pitchFamily="18" charset="0"/>
              </a:rPr>
              <a:t>While a  deliberate attempt  to fracture  the data in order to open up new avenue for analysis is done in GT </a:t>
            </a:r>
            <a:r>
              <a:rPr lang="en-GB" sz="2400" dirty="0">
                <a:latin typeface="Garamond" pitchFamily="18" charset="0"/>
                <a:hlinkClick r:id="rId2" action="ppaction://hlinkfile"/>
              </a:rPr>
              <a:t>..\framework analysis (1).pdf</a:t>
            </a:r>
            <a:endParaRPr lang="en-GB" sz="2400" dirty="0">
              <a:latin typeface="Garamond" pitchFamily="18" charset="0"/>
            </a:endParaRPr>
          </a:p>
          <a:p>
            <a:pPr>
              <a:defRPr/>
            </a:pPr>
            <a:endParaRPr lang="en-GB" sz="2400" dirty="0">
              <a:latin typeface="Garamond" pitchFamily="18" charset="0"/>
            </a:endParaRPr>
          </a:p>
          <a:p>
            <a:pPr>
              <a:defRPr/>
            </a:pPr>
            <a:endParaRPr lang="en-GB" sz="2400" dirty="0">
              <a:solidFill>
                <a:srgbClr val="0070C0"/>
              </a:solidFill>
              <a:latin typeface="Garamond" pitchFamily="18" charset="0"/>
            </a:endParaRPr>
          </a:p>
          <a:p>
            <a:pPr>
              <a:buNone/>
              <a:defRPr/>
            </a:pPr>
            <a:endParaRPr lang="en-GB" sz="2400" dirty="0">
              <a:solidFill>
                <a:srgbClr val="0070C0"/>
              </a:solidFill>
            </a:endParaRPr>
          </a:p>
        </p:txBody>
      </p:sp>
      <p:sp>
        <p:nvSpPr>
          <p:cNvPr id="4" name="Date Placeholder 3"/>
          <p:cNvSpPr>
            <a:spLocks noGrp="1"/>
          </p:cNvSpPr>
          <p:nvPr>
            <p:ph type="dt" sz="quarter" idx="4294967295"/>
          </p:nvPr>
        </p:nvSpPr>
        <p:spPr/>
        <p:txBody>
          <a:bodyPr/>
          <a:lstStyle/>
          <a:p>
            <a:pPr>
              <a:defRPr/>
            </a:pPr>
            <a:fld id="{C8937A97-942E-4A5E-880F-12CD1EDAD7D1}" type="datetime1">
              <a:rPr lang="en-US"/>
              <a:pPr>
                <a:defRPr/>
              </a:pPr>
              <a:t>12/19/2025</a:t>
            </a:fld>
            <a:endParaRPr lang="en-US"/>
          </a:p>
        </p:txBody>
      </p:sp>
      <p:sp>
        <p:nvSpPr>
          <p:cNvPr id="50181"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F42E4318-5A67-426D-8DC2-9DFA2B97169B}" type="slidenum">
              <a:rPr lang="en-US" altLang="en-US" sz="1200">
                <a:solidFill>
                  <a:srgbClr val="898989"/>
                </a:solidFill>
              </a:rPr>
              <a:pPr>
                <a:spcBef>
                  <a:spcPct val="0"/>
                </a:spcBef>
                <a:buFontTx/>
                <a:buNone/>
              </a:pPr>
              <a:t>42</a:t>
            </a:fld>
            <a:endParaRPr lang="en-US" altLang="en-US" sz="1200">
              <a:solidFill>
                <a:srgbClr val="898989"/>
              </a:solidFill>
            </a:endParaRPr>
          </a:p>
        </p:txBody>
      </p:sp>
      <p:sp>
        <p:nvSpPr>
          <p:cNvPr id="6" name="Footer Placeholder 5"/>
          <p:cNvSpPr>
            <a:spLocks noGrp="1"/>
          </p:cNvSpPr>
          <p:nvPr>
            <p:ph type="ftr" sz="quarter" idx="4294967295"/>
          </p:nvPr>
        </p:nvSpPr>
        <p:spPr/>
        <p:txBody>
          <a:bodyPr/>
          <a:lstStyle/>
          <a:p>
            <a:pPr>
              <a:defRPr/>
            </a:pPr>
            <a:r>
              <a:rPr lang="en-US" dirty="0"/>
              <a:t>M. </a:t>
            </a:r>
            <a:r>
              <a:rPr lang="en-US" dirty="0" err="1"/>
              <a:t>Molla</a:t>
            </a:r>
            <a:r>
              <a:rPr lang="en-US" dirty="0"/>
              <a:t>, SPIRHR</a:t>
            </a:r>
          </a:p>
          <a:p>
            <a:pPr>
              <a:defRPr/>
            </a:pPr>
            <a:endParaRPr lang="en-US" dirty="0"/>
          </a:p>
        </p:txBody>
      </p:sp>
    </p:spTree>
    <p:extLst>
      <p:ext uri="{BB962C8B-B14F-4D97-AF65-F5344CB8AC3E}">
        <p14:creationId xmlns:p14="http://schemas.microsoft.com/office/powerpoint/2010/main" val="2820461520"/>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8229600" cy="411162"/>
          </a:xfrm>
        </p:spPr>
        <p:txBody>
          <a:bodyPr rtlCol="0">
            <a:normAutofit fontScale="90000"/>
          </a:bodyPr>
          <a:lstStyle/>
          <a:p>
            <a:pPr>
              <a:defRPr/>
            </a:pPr>
            <a:r>
              <a:rPr lang="en-GB" dirty="0" smtClean="0">
                <a:latin typeface="Garamond" pitchFamily="18" charset="0"/>
              </a:rPr>
              <a:t>Principles of different approaches</a:t>
            </a:r>
            <a:endParaRPr lang="en-GB" dirty="0"/>
          </a:p>
        </p:txBody>
      </p:sp>
      <p:sp>
        <p:nvSpPr>
          <p:cNvPr id="51203" name="Content Placeholder 2"/>
          <p:cNvSpPr>
            <a:spLocks noGrp="1"/>
          </p:cNvSpPr>
          <p:nvPr>
            <p:ph idx="1"/>
          </p:nvPr>
        </p:nvSpPr>
        <p:spPr>
          <a:xfrm>
            <a:off x="1981200" y="762000"/>
            <a:ext cx="8229600" cy="5791200"/>
          </a:xfrm>
        </p:spPr>
        <p:txBody>
          <a:bodyPr/>
          <a:lstStyle/>
          <a:p>
            <a:pPr eaLnBrk="1" hangingPunct="1">
              <a:lnSpc>
                <a:spcPct val="150000"/>
              </a:lnSpc>
            </a:pPr>
            <a:r>
              <a:rPr lang="en-GB" altLang="en-US" sz="2400">
                <a:latin typeface="Garamond" panose="02020404030301010803" pitchFamily="18" charset="0"/>
              </a:rPr>
              <a:t>The firs step in FA is familiarization with the data</a:t>
            </a:r>
          </a:p>
          <a:p>
            <a:pPr lvl="1" eaLnBrk="1" hangingPunct="1">
              <a:lnSpc>
                <a:spcPct val="150000"/>
              </a:lnSpc>
            </a:pPr>
            <a:r>
              <a:rPr lang="en-GB" altLang="en-US">
                <a:latin typeface="Garamond" panose="02020404030301010803" pitchFamily="18" charset="0"/>
              </a:rPr>
              <a:t> listening to the tapes  and re-reading the field notes or transcripts until the researchers are familiar with its entirety</a:t>
            </a:r>
          </a:p>
          <a:p>
            <a:pPr eaLnBrk="1" hangingPunct="1">
              <a:lnSpc>
                <a:spcPct val="150000"/>
              </a:lnSpc>
            </a:pPr>
            <a:r>
              <a:rPr lang="en-GB" altLang="en-US" sz="2400">
                <a:latin typeface="Garamond" panose="02020404030301010803" pitchFamily="18" charset="0"/>
              </a:rPr>
              <a:t>Second step is thematic analysis to develop a coding scheme</a:t>
            </a:r>
          </a:p>
          <a:p>
            <a:pPr lvl="1" eaLnBrk="1" hangingPunct="1">
              <a:lnSpc>
                <a:spcPct val="150000"/>
              </a:lnSpc>
            </a:pPr>
            <a:r>
              <a:rPr lang="en-GB" altLang="en-US">
                <a:latin typeface="Garamond" panose="02020404030301010803" pitchFamily="18" charset="0"/>
              </a:rPr>
              <a:t>The themes in the data became the labels for the codes </a:t>
            </a:r>
          </a:p>
          <a:p>
            <a:pPr eaLnBrk="1" hangingPunct="1">
              <a:lnSpc>
                <a:spcPct val="150000"/>
              </a:lnSpc>
            </a:pPr>
            <a:r>
              <a:rPr lang="en-GB" altLang="en-US" sz="2400">
                <a:latin typeface="Garamond" panose="02020404030301010803" pitchFamily="18" charset="0"/>
              </a:rPr>
              <a:t>The third step is indexing (the process of applying codes to the whole data set in a systematic way) </a:t>
            </a:r>
          </a:p>
          <a:p>
            <a:pPr lvl="1" eaLnBrk="1" hangingPunct="1">
              <a:lnSpc>
                <a:spcPct val="150000"/>
              </a:lnSpc>
            </a:pPr>
            <a:r>
              <a:rPr lang="en-GB" altLang="en-US">
                <a:latin typeface="Garamond" panose="02020404030301010803" pitchFamily="18" charset="0"/>
              </a:rPr>
              <a:t>Like TA, comparison is involved in framework analysis both between and with in cases </a:t>
            </a:r>
          </a:p>
        </p:txBody>
      </p:sp>
      <p:sp>
        <p:nvSpPr>
          <p:cNvPr id="4" name="Date Placeholder 3"/>
          <p:cNvSpPr>
            <a:spLocks noGrp="1"/>
          </p:cNvSpPr>
          <p:nvPr>
            <p:ph type="dt" sz="quarter" idx="4294967295"/>
          </p:nvPr>
        </p:nvSpPr>
        <p:spPr/>
        <p:txBody>
          <a:bodyPr/>
          <a:lstStyle/>
          <a:p>
            <a:pPr>
              <a:defRPr/>
            </a:pPr>
            <a:fld id="{55813804-BAF0-4CB4-9195-2CDEB7337ACD}" type="datetime1">
              <a:rPr lang="en-US"/>
              <a:pPr>
                <a:defRPr/>
              </a:pPr>
              <a:t>12/19/2025</a:t>
            </a:fld>
            <a:endParaRPr lang="en-US"/>
          </a:p>
        </p:txBody>
      </p:sp>
      <p:sp>
        <p:nvSpPr>
          <p:cNvPr id="51205"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7C138407-A439-4768-BB06-1FDE9968AD4C}" type="slidenum">
              <a:rPr lang="en-US" altLang="en-US" sz="1200">
                <a:solidFill>
                  <a:srgbClr val="898989"/>
                </a:solidFill>
              </a:rPr>
              <a:pPr>
                <a:spcBef>
                  <a:spcPct val="0"/>
                </a:spcBef>
                <a:buFontTx/>
                <a:buNone/>
              </a:pPr>
              <a:t>43</a:t>
            </a:fld>
            <a:endParaRPr lang="en-US" altLang="en-US" sz="1200">
              <a:solidFill>
                <a:srgbClr val="898989"/>
              </a:solidFill>
            </a:endParaRPr>
          </a:p>
        </p:txBody>
      </p:sp>
      <p:sp>
        <p:nvSpPr>
          <p:cNvPr id="6" name="Footer Placeholder 5"/>
          <p:cNvSpPr>
            <a:spLocks noGrp="1"/>
          </p:cNvSpPr>
          <p:nvPr>
            <p:ph type="ftr" sz="quarter" idx="4294967295"/>
          </p:nvPr>
        </p:nvSpPr>
        <p:spPr/>
        <p:txBody>
          <a:bodyPr/>
          <a:lstStyle/>
          <a:p>
            <a:pPr>
              <a:defRPr/>
            </a:pPr>
            <a:r>
              <a:rPr lang="en-US" dirty="0"/>
              <a:t>M. </a:t>
            </a:r>
            <a:r>
              <a:rPr lang="en-US" dirty="0" err="1"/>
              <a:t>Molla</a:t>
            </a:r>
            <a:r>
              <a:rPr lang="en-US" dirty="0"/>
              <a:t>, SPIRHR</a:t>
            </a:r>
          </a:p>
          <a:p>
            <a:pPr>
              <a:defRPr/>
            </a:pPr>
            <a:endParaRPr lang="en-US" dirty="0"/>
          </a:p>
        </p:txBody>
      </p:sp>
    </p:spTree>
    <p:extLst>
      <p:ext uri="{BB962C8B-B14F-4D97-AF65-F5344CB8AC3E}">
        <p14:creationId xmlns:p14="http://schemas.microsoft.com/office/powerpoint/2010/main" val="271463977"/>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8229600" cy="563562"/>
          </a:xfrm>
        </p:spPr>
        <p:txBody>
          <a:bodyPr rtlCol="0">
            <a:normAutofit/>
          </a:bodyPr>
          <a:lstStyle/>
          <a:p>
            <a:pPr>
              <a:defRPr/>
            </a:pPr>
            <a:r>
              <a:rPr lang="en-GB" sz="3200" dirty="0">
                <a:latin typeface="Garamond" pitchFamily="18" charset="0"/>
              </a:rPr>
              <a:t>Principles of different approaches</a:t>
            </a:r>
            <a:endParaRPr lang="en-GB" sz="3200" dirty="0"/>
          </a:p>
        </p:txBody>
      </p:sp>
      <p:sp>
        <p:nvSpPr>
          <p:cNvPr id="3" name="Content Placeholder 2"/>
          <p:cNvSpPr>
            <a:spLocks noGrp="1"/>
          </p:cNvSpPr>
          <p:nvPr>
            <p:ph idx="1"/>
          </p:nvPr>
        </p:nvSpPr>
        <p:spPr>
          <a:xfrm>
            <a:off x="1981200" y="990600"/>
            <a:ext cx="8229600" cy="5638800"/>
          </a:xfrm>
        </p:spPr>
        <p:txBody>
          <a:bodyPr rtlCol="0">
            <a:normAutofit fontScale="92500"/>
          </a:bodyPr>
          <a:lstStyle/>
          <a:p>
            <a:pPr>
              <a:lnSpc>
                <a:spcPct val="150000"/>
              </a:lnSpc>
              <a:defRPr/>
            </a:pPr>
            <a:r>
              <a:rPr lang="en-GB" sz="2400" dirty="0">
                <a:latin typeface="Garamond" pitchFamily="18" charset="0"/>
              </a:rPr>
              <a:t>The forth step is charting, which involves the rearrangement  of data according to thematic content either case by case or by theme</a:t>
            </a:r>
          </a:p>
          <a:p>
            <a:pPr>
              <a:lnSpc>
                <a:spcPct val="150000"/>
              </a:lnSpc>
              <a:defRPr/>
            </a:pPr>
            <a:r>
              <a:rPr lang="en-GB" sz="2400" dirty="0">
                <a:latin typeface="Garamond" pitchFamily="18" charset="0"/>
              </a:rPr>
              <a:t>These  charts contain only summarized data and hence enable the researcher to see cases across  and under themes </a:t>
            </a:r>
          </a:p>
          <a:p>
            <a:pPr>
              <a:lnSpc>
                <a:spcPct val="150000"/>
              </a:lnSpc>
              <a:defRPr/>
            </a:pPr>
            <a:r>
              <a:rPr lang="en-GB" sz="2400" dirty="0">
                <a:latin typeface="Garamond" pitchFamily="18" charset="0"/>
              </a:rPr>
              <a:t>The final stage  is looking at relationships  between the codes </a:t>
            </a:r>
          </a:p>
          <a:p>
            <a:pPr>
              <a:lnSpc>
                <a:spcPct val="150000"/>
              </a:lnSpc>
              <a:defRPr/>
            </a:pPr>
            <a:r>
              <a:rPr lang="en-GB" sz="2400" dirty="0">
                <a:latin typeface="Garamond" pitchFamily="18" charset="0"/>
              </a:rPr>
              <a:t>This is called ‘Mapping and Interpretation’ </a:t>
            </a:r>
          </a:p>
          <a:p>
            <a:pPr>
              <a:lnSpc>
                <a:spcPct val="150000"/>
              </a:lnSpc>
              <a:defRPr/>
            </a:pPr>
            <a:r>
              <a:rPr lang="en-GB" sz="2400" dirty="0">
                <a:latin typeface="Garamond" pitchFamily="18" charset="0"/>
              </a:rPr>
              <a:t>A  key tactic  to use diagrams and tables  to explore the  relationships between the concepts typologies  developed from them and the associations between the concepts</a:t>
            </a:r>
          </a:p>
          <a:p>
            <a:pPr>
              <a:defRPr/>
            </a:pPr>
            <a:endParaRPr lang="en-GB" dirty="0"/>
          </a:p>
        </p:txBody>
      </p:sp>
      <p:sp>
        <p:nvSpPr>
          <p:cNvPr id="4" name="Date Placeholder 3"/>
          <p:cNvSpPr>
            <a:spLocks noGrp="1"/>
          </p:cNvSpPr>
          <p:nvPr>
            <p:ph type="dt" sz="quarter" idx="4294967295"/>
          </p:nvPr>
        </p:nvSpPr>
        <p:spPr/>
        <p:txBody>
          <a:bodyPr/>
          <a:lstStyle/>
          <a:p>
            <a:pPr>
              <a:defRPr/>
            </a:pPr>
            <a:fld id="{65F7222A-9F10-45B6-9981-7B826F893067}" type="datetime1">
              <a:rPr lang="en-US"/>
              <a:pPr>
                <a:defRPr/>
              </a:pPr>
              <a:t>12/19/2025</a:t>
            </a:fld>
            <a:endParaRPr lang="en-US"/>
          </a:p>
        </p:txBody>
      </p:sp>
      <p:sp>
        <p:nvSpPr>
          <p:cNvPr id="52229"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8E486C30-AB18-4BA3-8955-0B84054ED101}" type="slidenum">
              <a:rPr lang="en-US" altLang="en-US" sz="1200">
                <a:solidFill>
                  <a:srgbClr val="898989"/>
                </a:solidFill>
              </a:rPr>
              <a:pPr>
                <a:spcBef>
                  <a:spcPct val="0"/>
                </a:spcBef>
                <a:buFontTx/>
                <a:buNone/>
              </a:pPr>
              <a:t>44</a:t>
            </a:fld>
            <a:endParaRPr lang="en-US" altLang="en-US" sz="1200">
              <a:solidFill>
                <a:srgbClr val="898989"/>
              </a:solidFill>
            </a:endParaRPr>
          </a:p>
        </p:txBody>
      </p:sp>
      <p:sp>
        <p:nvSpPr>
          <p:cNvPr id="6" name="Footer Placeholder 5"/>
          <p:cNvSpPr>
            <a:spLocks noGrp="1"/>
          </p:cNvSpPr>
          <p:nvPr>
            <p:ph type="ftr" sz="quarter" idx="4294967295"/>
          </p:nvPr>
        </p:nvSpPr>
        <p:spPr/>
        <p:txBody>
          <a:bodyPr/>
          <a:lstStyle/>
          <a:p>
            <a:pPr>
              <a:defRPr/>
            </a:pPr>
            <a:r>
              <a:rPr lang="en-US" dirty="0"/>
              <a:t>M. </a:t>
            </a:r>
            <a:r>
              <a:rPr lang="en-US" dirty="0" err="1"/>
              <a:t>Molla</a:t>
            </a:r>
            <a:r>
              <a:rPr lang="en-US" dirty="0"/>
              <a:t>, SPIRHR</a:t>
            </a:r>
          </a:p>
          <a:p>
            <a:pPr>
              <a:defRPr/>
            </a:pPr>
            <a:endParaRPr lang="en-US" dirty="0"/>
          </a:p>
        </p:txBody>
      </p:sp>
    </p:spTree>
    <p:extLst>
      <p:ext uri="{BB962C8B-B14F-4D97-AF65-F5344CB8AC3E}">
        <p14:creationId xmlns:p14="http://schemas.microsoft.com/office/powerpoint/2010/main" val="546937084"/>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35934E06-7826-4494-9CBC-C38E2FF7831B}" type="slidenum">
              <a:rPr lang="en-GB" altLang="en-US" sz="1200">
                <a:solidFill>
                  <a:srgbClr val="898989"/>
                </a:solidFill>
              </a:rPr>
              <a:pPr>
                <a:spcBef>
                  <a:spcPct val="0"/>
                </a:spcBef>
                <a:buFontTx/>
                <a:buNone/>
              </a:pPr>
              <a:t>45</a:t>
            </a:fld>
            <a:endParaRPr lang="en-GB" altLang="en-US" sz="1200">
              <a:solidFill>
                <a:srgbClr val="898989"/>
              </a:solidFill>
            </a:endParaRPr>
          </a:p>
        </p:txBody>
      </p:sp>
      <p:sp>
        <p:nvSpPr>
          <p:cNvPr id="53251" name="Rectangle 2"/>
          <p:cNvSpPr>
            <a:spLocks noGrp="1" noChangeArrowheads="1"/>
          </p:cNvSpPr>
          <p:nvPr>
            <p:ph type="title"/>
          </p:nvPr>
        </p:nvSpPr>
        <p:spPr>
          <a:xfrm>
            <a:off x="1981200" y="277814"/>
            <a:ext cx="8229600" cy="769937"/>
          </a:xfrm>
        </p:spPr>
        <p:txBody>
          <a:bodyPr/>
          <a:lstStyle/>
          <a:p>
            <a:pPr eaLnBrk="1" hangingPunct="1"/>
            <a:r>
              <a:rPr lang="en-GB" altLang="en-US" smtClean="0">
                <a:latin typeface="Garamond" panose="02020404030301010803" pitchFamily="18" charset="0"/>
              </a:rPr>
              <a:t>Principles of different approaches</a:t>
            </a:r>
            <a:endParaRPr lang="en-GB" altLang="en-US" b="1" smtClean="0"/>
          </a:p>
        </p:txBody>
      </p:sp>
      <p:sp>
        <p:nvSpPr>
          <p:cNvPr id="53252" name="Rectangle 3"/>
          <p:cNvSpPr>
            <a:spLocks noGrp="1" noChangeArrowheads="1"/>
          </p:cNvSpPr>
          <p:nvPr>
            <p:ph type="body" idx="1"/>
          </p:nvPr>
        </p:nvSpPr>
        <p:spPr>
          <a:xfrm>
            <a:off x="1981200" y="1135064"/>
            <a:ext cx="8686800" cy="5106987"/>
          </a:xfrm>
        </p:spPr>
        <p:txBody>
          <a:bodyPr/>
          <a:lstStyle/>
          <a:p>
            <a:pPr eaLnBrk="1" hangingPunct="1">
              <a:lnSpc>
                <a:spcPct val="150000"/>
              </a:lnSpc>
              <a:buFont typeface="Arial" panose="020B0604020202020204" pitchFamily="34" charset="0"/>
              <a:buNone/>
            </a:pPr>
            <a:r>
              <a:rPr lang="en-US" altLang="en-US" b="1" smtClean="0">
                <a:solidFill>
                  <a:srgbClr val="0070C0"/>
                </a:solidFill>
              </a:rPr>
              <a:t>III. </a:t>
            </a:r>
            <a:r>
              <a:rPr lang="en-US" altLang="en-US" sz="2400" b="1">
                <a:solidFill>
                  <a:srgbClr val="0070C0"/>
                </a:solidFill>
                <a:latin typeface="Garamond" panose="02020404030301010803" pitchFamily="18" charset="0"/>
              </a:rPr>
              <a:t>Grounded theory (GT)</a:t>
            </a:r>
            <a:endParaRPr lang="en-NZ" altLang="en-US" sz="2400">
              <a:solidFill>
                <a:srgbClr val="0070C0"/>
              </a:solidFill>
              <a:latin typeface="Garamond" panose="02020404030301010803" pitchFamily="18" charset="0"/>
            </a:endParaRPr>
          </a:p>
          <a:p>
            <a:pPr eaLnBrk="1" hangingPunct="1">
              <a:lnSpc>
                <a:spcPct val="150000"/>
              </a:lnSpc>
            </a:pPr>
            <a:r>
              <a:rPr lang="en-NZ" altLang="en-US" sz="2400">
                <a:latin typeface="Garamond" panose="02020404030301010803" pitchFamily="18" charset="0"/>
              </a:rPr>
              <a:t>Grounded theory is a research method that seeks to </a:t>
            </a:r>
            <a:r>
              <a:rPr lang="en-NZ" altLang="en-US" sz="2400" i="1">
                <a:solidFill>
                  <a:srgbClr val="000099"/>
                </a:solidFill>
                <a:latin typeface="Garamond" panose="02020404030301010803" pitchFamily="18" charset="0"/>
              </a:rPr>
              <a:t>develop theory</a:t>
            </a:r>
            <a:r>
              <a:rPr lang="en-NZ" altLang="en-US" sz="2400">
                <a:latin typeface="Garamond" panose="02020404030301010803" pitchFamily="18" charset="0"/>
              </a:rPr>
              <a:t> that is grounded in data systematically gathered and analysed. </a:t>
            </a:r>
          </a:p>
          <a:p>
            <a:pPr eaLnBrk="1" hangingPunct="1">
              <a:lnSpc>
                <a:spcPct val="150000"/>
              </a:lnSpc>
            </a:pPr>
            <a:r>
              <a:rPr lang="en-NZ" altLang="en-US" sz="2400">
                <a:latin typeface="Garamond" panose="02020404030301010803" pitchFamily="18" charset="0"/>
              </a:rPr>
              <a:t>It is a qualitative research method that uses a systematic set of procedures to develop an </a:t>
            </a:r>
            <a:r>
              <a:rPr lang="en-NZ" altLang="en-US" sz="2400" i="1">
                <a:solidFill>
                  <a:srgbClr val="000099"/>
                </a:solidFill>
                <a:latin typeface="Garamond" panose="02020404030301010803" pitchFamily="18" charset="0"/>
              </a:rPr>
              <a:t>inductively</a:t>
            </a:r>
            <a:r>
              <a:rPr lang="en-NZ" altLang="en-US" sz="2400">
                <a:latin typeface="Garamond" panose="02020404030301010803" pitchFamily="18" charset="0"/>
              </a:rPr>
              <a:t> derived grounded theory about a phenomenon. </a:t>
            </a:r>
          </a:p>
          <a:p>
            <a:pPr eaLnBrk="1" hangingPunct="1">
              <a:lnSpc>
                <a:spcPct val="150000"/>
              </a:lnSpc>
            </a:pPr>
            <a:r>
              <a:rPr lang="en-NZ" altLang="en-US" sz="2400">
                <a:latin typeface="Garamond" panose="02020404030301010803" pitchFamily="18" charset="0"/>
              </a:rPr>
              <a:t>It was first introduced by two US Sociologists Barney Glaser and Anselm Strauss (1967</a:t>
            </a:r>
            <a:r>
              <a:rPr lang="en-NZ" altLang="en-US" smtClean="0"/>
              <a:t>). </a:t>
            </a:r>
            <a:endParaRPr lang="en-GB" altLang="en-US" smtClean="0"/>
          </a:p>
        </p:txBody>
      </p:sp>
      <p:sp>
        <p:nvSpPr>
          <p:cNvPr id="5" name="Date Placeholder 4"/>
          <p:cNvSpPr>
            <a:spLocks noGrp="1"/>
          </p:cNvSpPr>
          <p:nvPr>
            <p:ph type="dt" sz="quarter" idx="4294967295"/>
          </p:nvPr>
        </p:nvSpPr>
        <p:spPr/>
        <p:txBody>
          <a:bodyPr/>
          <a:lstStyle/>
          <a:p>
            <a:pPr>
              <a:defRPr/>
            </a:pPr>
            <a:fld id="{5A64DB70-9027-4680-ACAD-DE3DCDAF9C9F}" type="datetime1">
              <a:rPr lang="en-US"/>
              <a:pPr>
                <a:defRPr/>
              </a:pPr>
              <a:t>12/19/2025</a:t>
            </a:fld>
            <a:endParaRPr lang="en-US"/>
          </a:p>
        </p:txBody>
      </p:sp>
      <p:sp>
        <p:nvSpPr>
          <p:cNvPr id="7" name="Footer Placeholder 6"/>
          <p:cNvSpPr>
            <a:spLocks noGrp="1"/>
          </p:cNvSpPr>
          <p:nvPr>
            <p:ph type="ftr" sz="quarter" idx="4294967295"/>
          </p:nvPr>
        </p:nvSpPr>
        <p:spPr/>
        <p:txBody>
          <a:bodyPr/>
          <a:lstStyle/>
          <a:p>
            <a:pPr>
              <a:defRPr/>
            </a:pPr>
            <a:r>
              <a:rPr lang="en-US" dirty="0"/>
              <a:t>M. </a:t>
            </a:r>
            <a:r>
              <a:rPr lang="en-US" dirty="0" err="1"/>
              <a:t>Molla</a:t>
            </a:r>
            <a:r>
              <a:rPr lang="en-US" dirty="0"/>
              <a:t>, SPIRHR</a:t>
            </a:r>
          </a:p>
          <a:p>
            <a:pPr>
              <a:defRPr/>
            </a:pPr>
            <a:endParaRPr lang="en-US" dirty="0"/>
          </a:p>
        </p:txBody>
      </p:sp>
    </p:spTree>
    <p:extLst>
      <p:ext uri="{BB962C8B-B14F-4D97-AF65-F5344CB8AC3E}">
        <p14:creationId xmlns:p14="http://schemas.microsoft.com/office/powerpoint/2010/main" val="3089856678"/>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810DF84B-79B4-40B8-95DF-063F0AF1F8BB}" type="slidenum">
              <a:rPr lang="en-GB" altLang="en-US" sz="1200">
                <a:solidFill>
                  <a:srgbClr val="898989"/>
                </a:solidFill>
              </a:rPr>
              <a:pPr>
                <a:spcBef>
                  <a:spcPct val="0"/>
                </a:spcBef>
                <a:buFontTx/>
                <a:buNone/>
              </a:pPr>
              <a:t>46</a:t>
            </a:fld>
            <a:endParaRPr lang="en-GB" altLang="en-US" sz="1200">
              <a:solidFill>
                <a:srgbClr val="898989"/>
              </a:solidFill>
            </a:endParaRPr>
          </a:p>
        </p:txBody>
      </p:sp>
      <p:sp>
        <p:nvSpPr>
          <p:cNvPr id="54275" name="Rectangle 2"/>
          <p:cNvSpPr>
            <a:spLocks noGrp="1" noChangeArrowheads="1"/>
          </p:cNvSpPr>
          <p:nvPr>
            <p:ph type="title"/>
          </p:nvPr>
        </p:nvSpPr>
        <p:spPr>
          <a:xfrm>
            <a:off x="1981200" y="274638"/>
            <a:ext cx="8229600" cy="944562"/>
          </a:xfrm>
        </p:spPr>
        <p:txBody>
          <a:bodyPr/>
          <a:lstStyle/>
          <a:p>
            <a:pPr eaLnBrk="1" hangingPunct="1"/>
            <a:r>
              <a:rPr lang="en-GB" altLang="en-US" sz="3200">
                <a:latin typeface="Garamond" panose="02020404030301010803" pitchFamily="18" charset="0"/>
              </a:rPr>
              <a:t>Principles of different approaches</a:t>
            </a:r>
            <a:endParaRPr lang="en-GB" altLang="en-US" sz="3200"/>
          </a:p>
        </p:txBody>
      </p:sp>
      <p:sp>
        <p:nvSpPr>
          <p:cNvPr id="54276" name="Rectangle 3"/>
          <p:cNvSpPr>
            <a:spLocks noGrp="1" noChangeArrowheads="1"/>
          </p:cNvSpPr>
          <p:nvPr>
            <p:ph type="body" idx="1"/>
          </p:nvPr>
        </p:nvSpPr>
        <p:spPr>
          <a:xfrm>
            <a:off x="1981201" y="1150939"/>
            <a:ext cx="8391525" cy="4979987"/>
          </a:xfrm>
        </p:spPr>
        <p:txBody>
          <a:bodyPr/>
          <a:lstStyle/>
          <a:p>
            <a:pPr eaLnBrk="1" hangingPunct="1">
              <a:lnSpc>
                <a:spcPct val="150000"/>
              </a:lnSpc>
            </a:pPr>
            <a:r>
              <a:rPr lang="en-GB" altLang="en-US" sz="2400">
                <a:latin typeface="Garamond" panose="02020404030301010803" pitchFamily="18" charset="0"/>
              </a:rPr>
              <a:t>Building grounded theory requires an </a:t>
            </a:r>
            <a:r>
              <a:rPr lang="en-GB" altLang="en-US" sz="2400">
                <a:solidFill>
                  <a:srgbClr val="D60093"/>
                </a:solidFill>
                <a:latin typeface="Garamond" panose="02020404030301010803" pitchFamily="18" charset="0"/>
              </a:rPr>
              <a:t>iterative</a:t>
            </a:r>
            <a:r>
              <a:rPr lang="en-GB" altLang="en-US" sz="2400">
                <a:latin typeface="Garamond" panose="02020404030301010803" pitchFamily="18" charset="0"/>
              </a:rPr>
              <a:t> process of </a:t>
            </a:r>
            <a:r>
              <a:rPr lang="en-GB" altLang="en-US" sz="2400">
                <a:solidFill>
                  <a:srgbClr val="000099"/>
                </a:solidFill>
                <a:latin typeface="Garamond" panose="02020404030301010803" pitchFamily="18" charset="0"/>
              </a:rPr>
              <a:t>data collection</a:t>
            </a:r>
            <a:r>
              <a:rPr lang="en-GB" altLang="en-US" sz="2400">
                <a:latin typeface="Garamond" panose="02020404030301010803" pitchFamily="18" charset="0"/>
              </a:rPr>
              <a:t>, </a:t>
            </a:r>
            <a:r>
              <a:rPr lang="en-GB" altLang="en-US" sz="2400">
                <a:solidFill>
                  <a:srgbClr val="000099"/>
                </a:solidFill>
                <a:latin typeface="Garamond" panose="02020404030301010803" pitchFamily="18" charset="0"/>
              </a:rPr>
              <a:t>coding</a:t>
            </a:r>
            <a:r>
              <a:rPr lang="en-GB" altLang="en-US" sz="2400">
                <a:latin typeface="Garamond" panose="02020404030301010803" pitchFamily="18" charset="0"/>
              </a:rPr>
              <a:t>, </a:t>
            </a:r>
            <a:r>
              <a:rPr lang="en-GB" altLang="en-US" sz="2400">
                <a:solidFill>
                  <a:srgbClr val="000099"/>
                </a:solidFill>
                <a:latin typeface="Garamond" panose="02020404030301010803" pitchFamily="18" charset="0"/>
              </a:rPr>
              <a:t>analysis</a:t>
            </a:r>
            <a:r>
              <a:rPr lang="en-GB" altLang="en-US" sz="2400">
                <a:latin typeface="Garamond" panose="02020404030301010803" pitchFamily="18" charset="0"/>
              </a:rPr>
              <a:t>, and </a:t>
            </a:r>
            <a:r>
              <a:rPr lang="en-GB" altLang="en-US" sz="2400">
                <a:solidFill>
                  <a:srgbClr val="000099"/>
                </a:solidFill>
                <a:latin typeface="Garamond" panose="02020404030301010803" pitchFamily="18" charset="0"/>
              </a:rPr>
              <a:t>planning</a:t>
            </a:r>
            <a:r>
              <a:rPr lang="en-GB" altLang="en-US" sz="2400">
                <a:latin typeface="Garamond" panose="02020404030301010803" pitchFamily="18" charset="0"/>
              </a:rPr>
              <a:t> what to study next</a:t>
            </a:r>
            <a:r>
              <a:rPr lang="en-NZ" altLang="en-US" sz="2400">
                <a:latin typeface="Garamond" panose="02020404030301010803" pitchFamily="18" charset="0"/>
              </a:rPr>
              <a:t>. </a:t>
            </a:r>
          </a:p>
          <a:p>
            <a:pPr eaLnBrk="1" hangingPunct="1">
              <a:lnSpc>
                <a:spcPct val="150000"/>
              </a:lnSpc>
            </a:pPr>
            <a:r>
              <a:rPr lang="en-NZ" altLang="en-US" sz="2400">
                <a:latin typeface="Garamond" panose="02020404030301010803" pitchFamily="18" charset="0"/>
              </a:rPr>
              <a:t>It allows for the emergence of original and rich findings that are closely tied to the data. </a:t>
            </a:r>
          </a:p>
          <a:p>
            <a:pPr eaLnBrk="1" hangingPunct="1">
              <a:lnSpc>
                <a:spcPct val="150000"/>
              </a:lnSpc>
            </a:pPr>
            <a:r>
              <a:rPr lang="en-NZ" altLang="en-US" sz="2400">
                <a:latin typeface="Garamond" panose="02020404030301010803" pitchFamily="18" charset="0"/>
              </a:rPr>
              <a:t>A researcher does not begin with a pre-conceived theory in mind; rather the researcher begins with an area of study and allows the theory to emerge from the data. </a:t>
            </a:r>
          </a:p>
          <a:p>
            <a:pPr eaLnBrk="1" hangingPunct="1">
              <a:lnSpc>
                <a:spcPct val="90000"/>
              </a:lnSpc>
              <a:buFont typeface="Wingdings" panose="05000000000000000000" pitchFamily="2" charset="2"/>
              <a:buNone/>
            </a:pPr>
            <a:endParaRPr lang="en-GB" altLang="en-US"/>
          </a:p>
          <a:p>
            <a:pPr eaLnBrk="1" hangingPunct="1">
              <a:lnSpc>
                <a:spcPct val="90000"/>
              </a:lnSpc>
            </a:pPr>
            <a:endParaRPr lang="en-GB" altLang="en-US"/>
          </a:p>
        </p:txBody>
      </p:sp>
      <p:sp>
        <p:nvSpPr>
          <p:cNvPr id="5" name="Date Placeholder 4"/>
          <p:cNvSpPr>
            <a:spLocks noGrp="1"/>
          </p:cNvSpPr>
          <p:nvPr>
            <p:ph type="dt" sz="quarter" idx="4294967295"/>
          </p:nvPr>
        </p:nvSpPr>
        <p:spPr/>
        <p:txBody>
          <a:bodyPr/>
          <a:lstStyle/>
          <a:p>
            <a:pPr>
              <a:defRPr/>
            </a:pPr>
            <a:fld id="{42240D8C-E0A7-47E7-B729-CEF4926169C4}" type="datetime1">
              <a:rPr lang="en-US"/>
              <a:pPr>
                <a:defRPr/>
              </a:pPr>
              <a:t>12/19/2025</a:t>
            </a:fld>
            <a:endParaRPr lang="en-US"/>
          </a:p>
        </p:txBody>
      </p:sp>
      <p:sp>
        <p:nvSpPr>
          <p:cNvPr id="7" name="Footer Placeholder 6"/>
          <p:cNvSpPr>
            <a:spLocks noGrp="1"/>
          </p:cNvSpPr>
          <p:nvPr>
            <p:ph type="ftr" sz="quarter" idx="4294967295"/>
          </p:nvPr>
        </p:nvSpPr>
        <p:spPr/>
        <p:txBody>
          <a:bodyPr/>
          <a:lstStyle/>
          <a:p>
            <a:pPr>
              <a:defRPr/>
            </a:pPr>
            <a:r>
              <a:rPr lang="en-US" dirty="0"/>
              <a:t>M. </a:t>
            </a:r>
            <a:r>
              <a:rPr lang="en-US" dirty="0" err="1"/>
              <a:t>Molla</a:t>
            </a:r>
            <a:r>
              <a:rPr lang="en-US" dirty="0"/>
              <a:t>, SPIRHR</a:t>
            </a:r>
          </a:p>
          <a:p>
            <a:pPr>
              <a:defRPr/>
            </a:pPr>
            <a:endParaRPr lang="en-US" dirty="0"/>
          </a:p>
        </p:txBody>
      </p:sp>
    </p:spTree>
    <p:extLst>
      <p:ext uri="{BB962C8B-B14F-4D97-AF65-F5344CB8AC3E}">
        <p14:creationId xmlns:p14="http://schemas.microsoft.com/office/powerpoint/2010/main" val="289359518"/>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8E6B248C-43AE-4D50-AA0F-8C2CA321FE12}" type="slidenum">
              <a:rPr lang="en-GB" altLang="en-US" sz="1200">
                <a:solidFill>
                  <a:srgbClr val="898989"/>
                </a:solidFill>
              </a:rPr>
              <a:pPr>
                <a:spcBef>
                  <a:spcPct val="0"/>
                </a:spcBef>
                <a:buFontTx/>
                <a:buNone/>
              </a:pPr>
              <a:t>47</a:t>
            </a:fld>
            <a:endParaRPr lang="en-GB" altLang="en-US" sz="1200">
              <a:solidFill>
                <a:srgbClr val="898989"/>
              </a:solidFill>
            </a:endParaRPr>
          </a:p>
        </p:txBody>
      </p:sp>
      <p:sp>
        <p:nvSpPr>
          <p:cNvPr id="55299" name="Rectangle 2"/>
          <p:cNvSpPr>
            <a:spLocks noGrp="1" noChangeArrowheads="1"/>
          </p:cNvSpPr>
          <p:nvPr>
            <p:ph type="title"/>
          </p:nvPr>
        </p:nvSpPr>
        <p:spPr>
          <a:xfrm>
            <a:off x="1981200" y="277813"/>
            <a:ext cx="8229600" cy="722312"/>
          </a:xfrm>
        </p:spPr>
        <p:txBody>
          <a:bodyPr/>
          <a:lstStyle/>
          <a:p>
            <a:pPr eaLnBrk="1" hangingPunct="1"/>
            <a:r>
              <a:rPr lang="en-GB" altLang="en-US" sz="4000">
                <a:latin typeface="Garamond" panose="02020404030301010803" pitchFamily="18" charset="0"/>
              </a:rPr>
              <a:t>Principles of different approaches</a:t>
            </a:r>
            <a:endParaRPr lang="en-GB" altLang="en-US" sz="3800"/>
          </a:p>
        </p:txBody>
      </p:sp>
      <p:sp>
        <p:nvSpPr>
          <p:cNvPr id="55300" name="Rectangle 3"/>
          <p:cNvSpPr>
            <a:spLocks noGrp="1" noChangeArrowheads="1"/>
          </p:cNvSpPr>
          <p:nvPr>
            <p:ph type="body" idx="1"/>
          </p:nvPr>
        </p:nvSpPr>
        <p:spPr>
          <a:xfrm>
            <a:off x="1981200" y="1008064"/>
            <a:ext cx="8229600" cy="5316537"/>
          </a:xfrm>
        </p:spPr>
        <p:txBody>
          <a:bodyPr/>
          <a:lstStyle/>
          <a:p>
            <a:pPr eaLnBrk="1" hangingPunct="1">
              <a:lnSpc>
                <a:spcPct val="150000"/>
              </a:lnSpc>
            </a:pPr>
            <a:r>
              <a:rPr lang="en-US" altLang="en-US" sz="2400">
                <a:latin typeface="Garamond" panose="02020404030301010803" pitchFamily="18" charset="0"/>
              </a:rPr>
              <a:t>Glaser and Strauss argue that the strength of grounded theory approaches lies in this cyclical process of:</a:t>
            </a:r>
          </a:p>
          <a:p>
            <a:pPr lvl="2" eaLnBrk="1" hangingPunct="1">
              <a:lnSpc>
                <a:spcPct val="150000"/>
              </a:lnSpc>
            </a:pPr>
            <a:r>
              <a:rPr lang="en-US" altLang="en-US" smtClean="0">
                <a:latin typeface="Garamond" panose="02020404030301010803" pitchFamily="18" charset="0"/>
              </a:rPr>
              <a:t>Collecting data, </a:t>
            </a:r>
          </a:p>
          <a:p>
            <a:pPr lvl="2" eaLnBrk="1" hangingPunct="1">
              <a:lnSpc>
                <a:spcPct val="150000"/>
              </a:lnSpc>
            </a:pPr>
            <a:r>
              <a:rPr lang="en-US" altLang="en-US" smtClean="0">
                <a:latin typeface="Garamond" panose="02020404030301010803" pitchFamily="18" charset="0"/>
              </a:rPr>
              <a:t>Analyzing them, </a:t>
            </a:r>
          </a:p>
          <a:p>
            <a:pPr lvl="2" eaLnBrk="1" hangingPunct="1">
              <a:lnSpc>
                <a:spcPct val="150000"/>
              </a:lnSpc>
            </a:pPr>
            <a:r>
              <a:rPr lang="en-US" altLang="en-US" smtClean="0">
                <a:latin typeface="Garamond" panose="02020404030301010803" pitchFamily="18" charset="0"/>
              </a:rPr>
              <a:t>Developing a provisional coding scheme, </a:t>
            </a:r>
          </a:p>
          <a:p>
            <a:pPr lvl="2" eaLnBrk="1" hangingPunct="1">
              <a:lnSpc>
                <a:spcPct val="150000"/>
              </a:lnSpc>
            </a:pPr>
            <a:r>
              <a:rPr lang="en-US" altLang="en-US" smtClean="0">
                <a:latin typeface="Garamond" panose="02020404030301010803" pitchFamily="18" charset="0"/>
              </a:rPr>
              <a:t>Using this to suggest further sampling, </a:t>
            </a:r>
          </a:p>
          <a:p>
            <a:pPr lvl="2" eaLnBrk="1" hangingPunct="1">
              <a:lnSpc>
                <a:spcPct val="150000"/>
              </a:lnSpc>
            </a:pPr>
            <a:r>
              <a:rPr lang="en-US" altLang="en-US" smtClean="0">
                <a:latin typeface="Garamond" panose="02020404030301010803" pitchFamily="18" charset="0"/>
              </a:rPr>
              <a:t>More analysis </a:t>
            </a:r>
          </a:p>
          <a:p>
            <a:pPr lvl="2" eaLnBrk="1" hangingPunct="1">
              <a:lnSpc>
                <a:spcPct val="150000"/>
              </a:lnSpc>
            </a:pPr>
            <a:r>
              <a:rPr lang="en-US" altLang="en-US" smtClean="0">
                <a:latin typeface="Garamond" panose="02020404030301010803" pitchFamily="18" charset="0"/>
              </a:rPr>
              <a:t>Checking out emerging theory, and so on, until a point of saturation is reached</a:t>
            </a:r>
            <a:endParaRPr lang="en-GB" altLang="en-US" smtClean="0">
              <a:latin typeface="Garamond" panose="02020404030301010803" pitchFamily="18" charset="0"/>
            </a:endParaRPr>
          </a:p>
        </p:txBody>
      </p:sp>
      <p:sp>
        <p:nvSpPr>
          <p:cNvPr id="5" name="Date Placeholder 4"/>
          <p:cNvSpPr>
            <a:spLocks noGrp="1"/>
          </p:cNvSpPr>
          <p:nvPr>
            <p:ph type="dt" sz="quarter" idx="4294967295"/>
          </p:nvPr>
        </p:nvSpPr>
        <p:spPr/>
        <p:txBody>
          <a:bodyPr/>
          <a:lstStyle/>
          <a:p>
            <a:pPr>
              <a:defRPr/>
            </a:pPr>
            <a:fld id="{B64B1268-C587-4FB7-A12C-5921674133E1}" type="datetime1">
              <a:rPr lang="en-US"/>
              <a:pPr>
                <a:defRPr/>
              </a:pPr>
              <a:t>12/19/2025</a:t>
            </a:fld>
            <a:endParaRPr lang="en-US"/>
          </a:p>
        </p:txBody>
      </p:sp>
      <p:sp>
        <p:nvSpPr>
          <p:cNvPr id="7" name="Footer Placeholder 6"/>
          <p:cNvSpPr>
            <a:spLocks noGrp="1"/>
          </p:cNvSpPr>
          <p:nvPr>
            <p:ph type="ftr" sz="quarter" idx="4294967295"/>
          </p:nvPr>
        </p:nvSpPr>
        <p:spPr>
          <a:xfrm>
            <a:off x="4495800" y="6356351"/>
            <a:ext cx="2895600" cy="365125"/>
          </a:xfrm>
        </p:spPr>
        <p:txBody>
          <a:bodyPr/>
          <a:lstStyle/>
          <a:p>
            <a:pPr>
              <a:defRPr/>
            </a:pPr>
            <a:r>
              <a:rPr lang="en-US" dirty="0"/>
              <a:t>M. </a:t>
            </a:r>
            <a:r>
              <a:rPr lang="en-US" dirty="0" err="1"/>
              <a:t>Molla</a:t>
            </a:r>
            <a:r>
              <a:rPr lang="en-US" dirty="0"/>
              <a:t>, SPIRHR</a:t>
            </a:r>
          </a:p>
          <a:p>
            <a:pPr>
              <a:defRPr/>
            </a:pPr>
            <a:endParaRPr lang="en-US" dirty="0"/>
          </a:p>
        </p:txBody>
      </p:sp>
    </p:spTree>
    <p:extLst>
      <p:ext uri="{BB962C8B-B14F-4D97-AF65-F5344CB8AC3E}">
        <p14:creationId xmlns:p14="http://schemas.microsoft.com/office/powerpoint/2010/main" val="1901353407"/>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itle 1"/>
          <p:cNvSpPr>
            <a:spLocks noGrp="1"/>
          </p:cNvSpPr>
          <p:nvPr>
            <p:ph type="title"/>
          </p:nvPr>
        </p:nvSpPr>
        <p:spPr>
          <a:xfrm>
            <a:off x="1981200" y="274638"/>
            <a:ext cx="8229600" cy="868362"/>
          </a:xfrm>
        </p:spPr>
        <p:txBody>
          <a:bodyPr/>
          <a:lstStyle/>
          <a:p>
            <a:pPr eaLnBrk="1" hangingPunct="1"/>
            <a:r>
              <a:rPr lang="en-GB" altLang="en-US" sz="3200">
                <a:latin typeface="Garamond" panose="02020404030301010803" pitchFamily="18" charset="0"/>
              </a:rPr>
              <a:t>Cont</a:t>
            </a:r>
          </a:p>
        </p:txBody>
      </p:sp>
      <p:sp>
        <p:nvSpPr>
          <p:cNvPr id="56323" name="Content Placeholder 2"/>
          <p:cNvSpPr>
            <a:spLocks noGrp="1"/>
          </p:cNvSpPr>
          <p:nvPr>
            <p:ph idx="1"/>
          </p:nvPr>
        </p:nvSpPr>
        <p:spPr>
          <a:xfrm>
            <a:off x="2514600" y="1524000"/>
            <a:ext cx="7543800" cy="4572000"/>
          </a:xfrm>
        </p:spPr>
        <p:txBody>
          <a:bodyPr/>
          <a:lstStyle/>
          <a:p>
            <a:pPr eaLnBrk="1" hangingPunct="1">
              <a:lnSpc>
                <a:spcPct val="150000"/>
              </a:lnSpc>
              <a:buFont typeface="Arial" panose="020B0604020202020204" pitchFamily="34" charset="0"/>
              <a:buNone/>
            </a:pPr>
            <a:r>
              <a:rPr lang="en-GB" altLang="en-US" sz="2400">
                <a:solidFill>
                  <a:srgbClr val="00B0F0"/>
                </a:solidFill>
                <a:latin typeface="Garamond" panose="02020404030301010803" pitchFamily="18" charset="0"/>
              </a:rPr>
              <a:t>IV. </a:t>
            </a:r>
            <a:r>
              <a:rPr lang="en-GB" altLang="en-US" sz="2400">
                <a:latin typeface="Garamond" panose="02020404030301010803" pitchFamily="18" charset="0"/>
              </a:rPr>
              <a:t>Narrative / journalistic: in a more humanistic traditions the researcher  may be conceptualized more as a conducted than an analyst through which other voices can be heard</a:t>
            </a:r>
          </a:p>
          <a:p>
            <a:pPr eaLnBrk="1" hangingPunct="1">
              <a:lnSpc>
                <a:spcPct val="150000"/>
              </a:lnSpc>
            </a:pPr>
            <a:r>
              <a:rPr lang="en-GB" altLang="en-US" sz="2400">
                <a:latin typeface="Garamond" panose="02020404030301010803" pitchFamily="18" charset="0"/>
              </a:rPr>
              <a:t>If the aim of the study is to indicate what others said, then the effort of the researcher editing  than analysis</a:t>
            </a:r>
          </a:p>
          <a:p>
            <a:pPr eaLnBrk="1" hangingPunct="1">
              <a:lnSpc>
                <a:spcPct val="150000"/>
              </a:lnSpc>
            </a:pPr>
            <a:r>
              <a:rPr lang="en-GB" altLang="en-US" sz="2400">
                <a:latin typeface="Garamond" panose="02020404030301010803" pitchFamily="18" charset="0"/>
              </a:rPr>
              <a:t>Most approaches into analysing qualitative data  attempt draw meanings that are hidden in the narratives</a:t>
            </a:r>
          </a:p>
        </p:txBody>
      </p:sp>
      <p:sp>
        <p:nvSpPr>
          <p:cNvPr id="4" name="Date Placeholder 3"/>
          <p:cNvSpPr>
            <a:spLocks noGrp="1"/>
          </p:cNvSpPr>
          <p:nvPr>
            <p:ph type="dt" sz="quarter" idx="4294967295"/>
          </p:nvPr>
        </p:nvSpPr>
        <p:spPr/>
        <p:txBody>
          <a:bodyPr/>
          <a:lstStyle/>
          <a:p>
            <a:pPr>
              <a:defRPr/>
            </a:pPr>
            <a:fld id="{A4BBB0CA-3FF9-4ED8-ADAD-4AFD4219CEA9}" type="datetime1">
              <a:rPr lang="en-US"/>
              <a:pPr>
                <a:defRPr/>
              </a:pPr>
              <a:t>12/19/2025</a:t>
            </a:fld>
            <a:endParaRPr lang="en-US"/>
          </a:p>
        </p:txBody>
      </p:sp>
      <p:sp>
        <p:nvSpPr>
          <p:cNvPr id="56325"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6BB139AF-9B7A-4F5D-B8B9-2804C4C569CC}" type="slidenum">
              <a:rPr lang="en-US" altLang="en-US" sz="1200">
                <a:solidFill>
                  <a:srgbClr val="898989"/>
                </a:solidFill>
              </a:rPr>
              <a:pPr>
                <a:spcBef>
                  <a:spcPct val="0"/>
                </a:spcBef>
                <a:buFontTx/>
                <a:buNone/>
              </a:pPr>
              <a:t>48</a:t>
            </a:fld>
            <a:endParaRPr lang="en-US" altLang="en-US" sz="1200">
              <a:solidFill>
                <a:srgbClr val="898989"/>
              </a:solidFill>
            </a:endParaRPr>
          </a:p>
        </p:txBody>
      </p:sp>
      <p:sp>
        <p:nvSpPr>
          <p:cNvPr id="6" name="Footer Placeholder 5"/>
          <p:cNvSpPr>
            <a:spLocks noGrp="1"/>
          </p:cNvSpPr>
          <p:nvPr>
            <p:ph type="ftr" sz="quarter" idx="4294967295"/>
          </p:nvPr>
        </p:nvSpPr>
        <p:spPr/>
        <p:txBody>
          <a:bodyPr/>
          <a:lstStyle/>
          <a:p>
            <a:pPr>
              <a:defRPr/>
            </a:pPr>
            <a:r>
              <a:rPr lang="en-US" dirty="0"/>
              <a:t>M. </a:t>
            </a:r>
            <a:r>
              <a:rPr lang="en-US" dirty="0" err="1"/>
              <a:t>Molla</a:t>
            </a:r>
            <a:r>
              <a:rPr lang="en-US" dirty="0"/>
              <a:t>, SPIRHR</a:t>
            </a:r>
          </a:p>
          <a:p>
            <a:pPr>
              <a:defRPr/>
            </a:pPr>
            <a:endParaRPr lang="en-US" dirty="0"/>
          </a:p>
        </p:txBody>
      </p:sp>
    </p:spTree>
    <p:extLst>
      <p:ext uri="{BB962C8B-B14F-4D97-AF65-F5344CB8AC3E}">
        <p14:creationId xmlns:p14="http://schemas.microsoft.com/office/powerpoint/2010/main" val="359116610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itle 1"/>
          <p:cNvSpPr>
            <a:spLocks noGrp="1"/>
          </p:cNvSpPr>
          <p:nvPr>
            <p:ph type="title"/>
          </p:nvPr>
        </p:nvSpPr>
        <p:spPr/>
        <p:txBody>
          <a:bodyPr/>
          <a:lstStyle/>
          <a:p>
            <a:pPr eaLnBrk="1" hangingPunct="1"/>
            <a:r>
              <a:rPr lang="en-GB" altLang="en-US" smtClean="0">
                <a:latin typeface="Garamond" panose="02020404030301010803" pitchFamily="18" charset="0"/>
              </a:rPr>
              <a:t>Cont...</a:t>
            </a:r>
            <a:endParaRPr lang="en-GB" altLang="en-US" smtClean="0"/>
          </a:p>
        </p:txBody>
      </p:sp>
      <p:sp>
        <p:nvSpPr>
          <p:cNvPr id="57347" name="Content Placeholder 2"/>
          <p:cNvSpPr>
            <a:spLocks noGrp="1"/>
          </p:cNvSpPr>
          <p:nvPr>
            <p:ph idx="1"/>
          </p:nvPr>
        </p:nvSpPr>
        <p:spPr/>
        <p:txBody>
          <a:bodyPr/>
          <a:lstStyle/>
          <a:p>
            <a:pPr eaLnBrk="1" hangingPunct="1">
              <a:lnSpc>
                <a:spcPct val="150000"/>
              </a:lnSpc>
            </a:pPr>
            <a:r>
              <a:rPr lang="en-GB" altLang="en-US" sz="2400">
                <a:latin typeface="Garamond" panose="02020404030301010803" pitchFamily="18" charset="0"/>
              </a:rPr>
              <a:t>Description of data is the basic  building block of all analysis styles, but in some, a more holistic description is more central in others which focus more in unpacking the data to reveal the underlying patterns</a:t>
            </a:r>
          </a:p>
          <a:p>
            <a:pPr eaLnBrk="1" hangingPunct="1">
              <a:lnSpc>
                <a:spcPct val="150000"/>
              </a:lnSpc>
            </a:pPr>
            <a:r>
              <a:rPr lang="en-GB" altLang="en-US" sz="2400">
                <a:latin typeface="Garamond" panose="02020404030301010803" pitchFamily="18" charset="0"/>
              </a:rPr>
              <a:t>However, the approach adopted for managing and analysing data from an empirical study related to the aim of the study</a:t>
            </a:r>
          </a:p>
          <a:p>
            <a:pPr eaLnBrk="1" hangingPunct="1">
              <a:lnSpc>
                <a:spcPct val="150000"/>
              </a:lnSpc>
            </a:pPr>
            <a:endParaRPr lang="en-GB" altLang="en-US" sz="2400">
              <a:latin typeface="Garamond" panose="02020404030301010803" pitchFamily="18" charset="0"/>
            </a:endParaRPr>
          </a:p>
          <a:p>
            <a:pPr eaLnBrk="1" hangingPunct="1"/>
            <a:endParaRPr lang="en-GB" altLang="en-US" smtClean="0"/>
          </a:p>
        </p:txBody>
      </p:sp>
      <p:sp>
        <p:nvSpPr>
          <p:cNvPr id="4" name="Date Placeholder 3"/>
          <p:cNvSpPr>
            <a:spLocks noGrp="1"/>
          </p:cNvSpPr>
          <p:nvPr>
            <p:ph type="dt" sz="quarter" idx="4294967295"/>
          </p:nvPr>
        </p:nvSpPr>
        <p:spPr/>
        <p:txBody>
          <a:bodyPr/>
          <a:lstStyle/>
          <a:p>
            <a:pPr>
              <a:defRPr/>
            </a:pPr>
            <a:fld id="{B3751848-2258-4B16-8681-95E6EA05647C}" type="datetime1">
              <a:rPr lang="en-US"/>
              <a:pPr>
                <a:defRPr/>
              </a:pPr>
              <a:t>12/19/2025</a:t>
            </a:fld>
            <a:endParaRPr lang="en-US"/>
          </a:p>
        </p:txBody>
      </p:sp>
      <p:sp>
        <p:nvSpPr>
          <p:cNvPr id="5" name="Footer Placeholder 4"/>
          <p:cNvSpPr>
            <a:spLocks noGrp="1"/>
          </p:cNvSpPr>
          <p:nvPr>
            <p:ph type="ftr" sz="quarter" idx="4294967295"/>
          </p:nvPr>
        </p:nvSpPr>
        <p:spPr/>
        <p:txBody>
          <a:bodyPr/>
          <a:lstStyle/>
          <a:p>
            <a:pPr>
              <a:defRPr/>
            </a:pPr>
            <a:r>
              <a:rPr lang="en-US" dirty="0"/>
              <a:t>M. </a:t>
            </a:r>
            <a:r>
              <a:rPr lang="en-US" dirty="0" err="1"/>
              <a:t>Molla</a:t>
            </a:r>
            <a:r>
              <a:rPr lang="en-US" dirty="0"/>
              <a:t>, SPIRHR</a:t>
            </a:r>
          </a:p>
          <a:p>
            <a:pPr>
              <a:defRPr/>
            </a:pPr>
            <a:endParaRPr lang="en-US" dirty="0"/>
          </a:p>
        </p:txBody>
      </p:sp>
      <p:sp>
        <p:nvSpPr>
          <p:cNvPr id="57350"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76C0E669-F896-464B-82F5-28F1AC0B08E9}" type="slidenum">
              <a:rPr lang="en-US" altLang="en-US" sz="1200">
                <a:solidFill>
                  <a:srgbClr val="898989"/>
                </a:solidFill>
              </a:rPr>
              <a:pPr>
                <a:spcBef>
                  <a:spcPct val="0"/>
                </a:spcBef>
                <a:buFontTx/>
                <a:buNone/>
              </a:pPr>
              <a:t>49</a:t>
            </a:fld>
            <a:endParaRPr lang="en-US" altLang="en-US" sz="1200">
              <a:solidFill>
                <a:srgbClr val="898989"/>
              </a:solidFill>
            </a:endParaRPr>
          </a:p>
        </p:txBody>
      </p:sp>
    </p:spTree>
    <p:extLst>
      <p:ext uri="{BB962C8B-B14F-4D97-AF65-F5344CB8AC3E}">
        <p14:creationId xmlns:p14="http://schemas.microsoft.com/office/powerpoint/2010/main" val="38340243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US" altLang="en-US" sz="3200">
                <a:latin typeface="Garamond" panose="02020404030301010803" pitchFamily="18" charset="0"/>
              </a:rPr>
              <a:t>Features of Qualitative Data Analysis </a:t>
            </a:r>
            <a:br>
              <a:rPr lang="en-US" altLang="en-US" sz="3200">
                <a:latin typeface="Garamond" panose="02020404030301010803" pitchFamily="18" charset="0"/>
              </a:rPr>
            </a:br>
            <a:endParaRPr lang="en-GB" altLang="en-US" sz="3200"/>
          </a:p>
        </p:txBody>
      </p:sp>
      <p:sp>
        <p:nvSpPr>
          <p:cNvPr id="14339" name="Content Placeholder 2"/>
          <p:cNvSpPr>
            <a:spLocks noGrp="1"/>
          </p:cNvSpPr>
          <p:nvPr>
            <p:ph idx="1"/>
          </p:nvPr>
        </p:nvSpPr>
        <p:spPr>
          <a:xfrm>
            <a:off x="1981200" y="990600"/>
            <a:ext cx="8229600" cy="5365750"/>
          </a:xfrm>
        </p:spPr>
        <p:txBody>
          <a:bodyPr/>
          <a:lstStyle/>
          <a:p>
            <a:pPr>
              <a:defRPr/>
            </a:pPr>
            <a:r>
              <a:rPr lang="en-US" altLang="en-US" sz="2400" dirty="0">
                <a:latin typeface="Garamond" panose="02020404030301010803" pitchFamily="18" charset="0"/>
              </a:rPr>
              <a:t>The distinctive features of qualitative data collection methods are also reflected in the methods used to analyze  QUAL data. </a:t>
            </a:r>
          </a:p>
          <a:p>
            <a:pPr>
              <a:defRPr/>
            </a:pPr>
            <a:endParaRPr lang="en-US" altLang="en-US" sz="2400" dirty="0">
              <a:latin typeface="Garamond" panose="02020404030301010803" pitchFamily="18" charset="0"/>
            </a:endParaRPr>
          </a:p>
          <a:p>
            <a:pPr>
              <a:defRPr/>
            </a:pPr>
            <a:r>
              <a:rPr lang="en-US" altLang="en-US" sz="2400" dirty="0">
                <a:latin typeface="Garamond" panose="02020404030301010803" pitchFamily="18" charset="0"/>
              </a:rPr>
              <a:t>It is inductive  and used the systems view (</a:t>
            </a:r>
            <a:r>
              <a:rPr lang="en-GB" altLang="en-US" sz="2400" dirty="0">
                <a:latin typeface="Garamond" panose="02020404030301010803" pitchFamily="18" charset="0"/>
              </a:rPr>
              <a:t>The whole is always understood to be greater than the sum of its parts</a:t>
            </a:r>
            <a:r>
              <a:rPr lang="en-US" altLang="en-US" sz="2400" dirty="0">
                <a:latin typeface="Garamond" panose="02020404030301010803" pitchFamily="18" charset="0"/>
              </a:rPr>
              <a:t>)</a:t>
            </a:r>
          </a:p>
          <a:p>
            <a:pPr>
              <a:defRPr/>
            </a:pPr>
            <a:endParaRPr lang="en-US" altLang="en-US" sz="2400" dirty="0">
              <a:latin typeface="Garamond" panose="02020404030301010803" pitchFamily="18" charset="0"/>
            </a:endParaRPr>
          </a:p>
          <a:p>
            <a:pPr marL="0" indent="0">
              <a:buNone/>
              <a:defRPr/>
            </a:pPr>
            <a:r>
              <a:rPr lang="en-GB" sz="2400" dirty="0"/>
              <a:t> “</a:t>
            </a:r>
            <a:r>
              <a:rPr lang="en-GB" sz="2400" i="1" dirty="0">
                <a:latin typeface="Garamond" panose="02020404030301010803" pitchFamily="18" charset="0"/>
              </a:rPr>
              <a:t>social context of events, thoughts, and actions becomes essential for     interpretation..” (Miller and Crabtree (1999b)</a:t>
            </a:r>
          </a:p>
          <a:p>
            <a:pPr marL="0" indent="0">
              <a:buNone/>
              <a:defRPr/>
            </a:pPr>
            <a:endParaRPr lang="en-GB" sz="2400" i="1" dirty="0">
              <a:latin typeface="Garamond" panose="02020404030301010803" pitchFamily="18" charset="0"/>
            </a:endParaRPr>
          </a:p>
          <a:p>
            <a:pPr>
              <a:defRPr/>
            </a:pPr>
            <a:r>
              <a:rPr lang="en-US" altLang="en-US" sz="2400" dirty="0">
                <a:latin typeface="Garamond" panose="02020404030301010803" pitchFamily="18" charset="0"/>
              </a:rPr>
              <a:t>The focus on text…</a:t>
            </a:r>
          </a:p>
          <a:p>
            <a:pPr marL="0" indent="0">
              <a:buNone/>
              <a:defRPr/>
            </a:pPr>
            <a:endParaRPr lang="en-US" altLang="en-US" sz="2400" dirty="0">
              <a:latin typeface="Garamond" panose="02020404030301010803" pitchFamily="18" charset="0"/>
            </a:endParaRPr>
          </a:p>
        </p:txBody>
      </p:sp>
      <p:sp>
        <p:nvSpPr>
          <p:cNvPr id="4" name="Date Placeholder 3"/>
          <p:cNvSpPr>
            <a:spLocks noGrp="1"/>
          </p:cNvSpPr>
          <p:nvPr>
            <p:ph type="dt" sz="quarter" idx="4294967295"/>
          </p:nvPr>
        </p:nvSpPr>
        <p:spPr/>
        <p:txBody>
          <a:bodyPr/>
          <a:lstStyle/>
          <a:p>
            <a:pPr>
              <a:defRPr/>
            </a:pPr>
            <a:fld id="{DE32B732-39CA-4C47-844B-A62C32AB876F}" type="datetime1">
              <a:rPr lang="en-US" smtClean="0"/>
              <a:pPr>
                <a:defRPr/>
              </a:pPr>
              <a:t>12/19/2025</a:t>
            </a:fld>
            <a:endParaRPr lang="en-US"/>
          </a:p>
        </p:txBody>
      </p:sp>
      <p:sp>
        <p:nvSpPr>
          <p:cNvPr id="11270"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C5689B0B-68E1-4804-BED9-B96A035FC7B6}" type="slidenum">
              <a:rPr lang="en-US" altLang="en-US" sz="1200">
                <a:solidFill>
                  <a:srgbClr val="898989"/>
                </a:solidFill>
              </a:rPr>
              <a:pPr>
                <a:spcBef>
                  <a:spcPct val="0"/>
                </a:spcBef>
                <a:buFontTx/>
                <a:buNone/>
              </a:pPr>
              <a:t>5</a:t>
            </a:fld>
            <a:endParaRPr lang="en-US" altLang="en-US" sz="1200">
              <a:solidFill>
                <a:srgbClr val="898989"/>
              </a:solidFill>
            </a:endParaRPr>
          </a:p>
        </p:txBody>
      </p:sp>
    </p:spTree>
    <p:extLst>
      <p:ext uri="{BB962C8B-B14F-4D97-AF65-F5344CB8AC3E}">
        <p14:creationId xmlns:p14="http://schemas.microsoft.com/office/powerpoint/2010/main" val="1628535674"/>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e Placeholder 4"/>
          <p:cNvSpPr>
            <a:spLocks noGrp="1"/>
          </p:cNvSpPr>
          <p:nvPr>
            <p:ph type="dt" sz="quarter" idx="10"/>
          </p:nvPr>
        </p:nvSpPr>
        <p:spPr/>
        <p:txBody>
          <a:bodyPr/>
          <a:lstStyle/>
          <a:p>
            <a:pPr>
              <a:defRPr/>
            </a:pPr>
            <a:fld id="{8C892740-02A8-490D-8F7D-902CD15792EE}" type="datetime1">
              <a:rPr lang="en-US"/>
              <a:pPr>
                <a:defRPr/>
              </a:pPr>
              <a:t>12/19/2025</a:t>
            </a:fld>
            <a:endParaRPr lang="en-GB"/>
          </a:p>
        </p:txBody>
      </p:sp>
      <p:sp>
        <p:nvSpPr>
          <p:cNvPr id="7" name="Footer Placeholder 6"/>
          <p:cNvSpPr>
            <a:spLocks noGrp="1"/>
          </p:cNvSpPr>
          <p:nvPr>
            <p:ph type="ftr" sz="quarter" idx="11"/>
          </p:nvPr>
        </p:nvSpPr>
        <p:spPr/>
        <p:txBody>
          <a:bodyPr/>
          <a:lstStyle/>
          <a:p>
            <a:pPr>
              <a:defRPr/>
            </a:pPr>
            <a:r>
              <a:rPr lang="en-GB"/>
              <a:t>M. Molla, SPH, CGS, AAU</a:t>
            </a:r>
          </a:p>
        </p:txBody>
      </p:sp>
      <p:sp>
        <p:nvSpPr>
          <p:cNvPr id="58372"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0013A1E8-D8B9-40C5-8BC1-4B4CA95D23E9}" type="slidenum">
              <a:rPr lang="en-GB" altLang="en-US" sz="1200">
                <a:solidFill>
                  <a:srgbClr val="898989"/>
                </a:solidFill>
              </a:rPr>
              <a:pPr>
                <a:spcBef>
                  <a:spcPct val="0"/>
                </a:spcBef>
                <a:buFontTx/>
                <a:buNone/>
              </a:pPr>
              <a:t>50</a:t>
            </a:fld>
            <a:endParaRPr lang="en-GB" altLang="en-US" sz="1200">
              <a:solidFill>
                <a:srgbClr val="898989"/>
              </a:solidFill>
            </a:endParaRPr>
          </a:p>
        </p:txBody>
      </p:sp>
      <p:pic>
        <p:nvPicPr>
          <p:cNvPr id="58373" name="Picture 5" descr="D:\Documents and Settings\user\Local Settings\Temporary Internet Files\Content.IE5\U38P894Z\MC900105222[1].wm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09800" y="1524000"/>
            <a:ext cx="8351838" cy="449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6888525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1981200" y="274638"/>
            <a:ext cx="8229600" cy="563562"/>
          </a:xfrm>
        </p:spPr>
        <p:txBody>
          <a:bodyPr/>
          <a:lstStyle/>
          <a:p>
            <a:r>
              <a:rPr lang="en-GB" altLang="en-US" sz="3200">
                <a:latin typeface="Garamond" panose="02020404030301010803" pitchFamily="18" charset="0"/>
              </a:rPr>
              <a:t>Cont...</a:t>
            </a:r>
          </a:p>
        </p:txBody>
      </p:sp>
      <p:sp>
        <p:nvSpPr>
          <p:cNvPr id="15363" name="Content Placeholder 2"/>
          <p:cNvSpPr>
            <a:spLocks noGrp="1"/>
          </p:cNvSpPr>
          <p:nvPr>
            <p:ph idx="1"/>
          </p:nvPr>
        </p:nvSpPr>
        <p:spPr>
          <a:xfrm>
            <a:off x="1981200" y="1447800"/>
            <a:ext cx="8229600" cy="4908550"/>
          </a:xfrm>
        </p:spPr>
        <p:txBody>
          <a:bodyPr/>
          <a:lstStyle/>
          <a:p>
            <a:pPr>
              <a:defRPr/>
            </a:pPr>
            <a:r>
              <a:rPr lang="en-GB" altLang="en-US" sz="2400" dirty="0">
                <a:latin typeface="Garamond" panose="02020404030301010803" pitchFamily="18" charset="0"/>
              </a:rPr>
              <a:t>Qualitative data analysis is an iterative and reflexive process that begins at data collection  </a:t>
            </a:r>
          </a:p>
          <a:p>
            <a:pPr marL="0" indent="0">
              <a:buNone/>
              <a:defRPr/>
            </a:pPr>
            <a:endParaRPr lang="en-GB" altLang="en-US" sz="2400" dirty="0">
              <a:latin typeface="Garamond" panose="02020404030301010803" pitchFamily="18" charset="0"/>
            </a:endParaRPr>
          </a:p>
          <a:p>
            <a:pPr>
              <a:defRPr/>
            </a:pPr>
            <a:r>
              <a:rPr lang="en-US" altLang="en-US" sz="2400" dirty="0">
                <a:solidFill>
                  <a:srgbClr val="FF0000"/>
                </a:solidFill>
                <a:latin typeface="Garamond" panose="02020404030301010803" pitchFamily="18" charset="0"/>
              </a:rPr>
              <a:t>Basic guidelines  for data  analysis: (Miller &amp; Crabtree 1999b:142–143</a:t>
            </a:r>
            <a:r>
              <a:rPr lang="en-US" altLang="en-US" sz="2400" dirty="0">
                <a:latin typeface="Garamond" panose="02020404030301010803" pitchFamily="18" charset="0"/>
              </a:rPr>
              <a:t>): </a:t>
            </a:r>
          </a:p>
          <a:p>
            <a:pPr lvl="1">
              <a:defRPr/>
            </a:pPr>
            <a:r>
              <a:rPr lang="en-US" altLang="en-US" dirty="0">
                <a:latin typeface="Garamond" panose="02020404030301010803" pitchFamily="18" charset="0"/>
              </a:rPr>
              <a:t>Know yourself, your biases, and preconceptions. </a:t>
            </a:r>
          </a:p>
          <a:p>
            <a:pPr lvl="1">
              <a:defRPr/>
            </a:pPr>
            <a:r>
              <a:rPr lang="en-US" altLang="en-US" dirty="0">
                <a:latin typeface="Garamond" panose="02020404030301010803" pitchFamily="18" charset="0"/>
              </a:rPr>
              <a:t>Know your question. </a:t>
            </a:r>
          </a:p>
          <a:p>
            <a:pPr lvl="1">
              <a:defRPr/>
            </a:pPr>
            <a:r>
              <a:rPr lang="en-US" altLang="en-US" dirty="0">
                <a:latin typeface="Garamond" panose="02020404030301010803" pitchFamily="18" charset="0"/>
              </a:rPr>
              <a:t>Consult others and keep looking for alternative interpretations. </a:t>
            </a:r>
          </a:p>
          <a:p>
            <a:pPr lvl="1">
              <a:defRPr/>
            </a:pPr>
            <a:r>
              <a:rPr lang="en-US" altLang="en-US" dirty="0">
                <a:latin typeface="Garamond" panose="02020404030301010803" pitchFamily="18" charset="0"/>
              </a:rPr>
              <a:t>Be flexible. </a:t>
            </a:r>
          </a:p>
          <a:p>
            <a:pPr lvl="1">
              <a:defRPr/>
            </a:pPr>
            <a:r>
              <a:rPr lang="en-US" altLang="en-US" dirty="0">
                <a:latin typeface="Garamond" panose="02020404030301010803" pitchFamily="18" charset="0"/>
              </a:rPr>
              <a:t>Exhaust the data. </a:t>
            </a:r>
          </a:p>
          <a:p>
            <a:pPr marL="457200" lvl="1" indent="0">
              <a:buNone/>
              <a:defRPr/>
            </a:pPr>
            <a:endParaRPr lang="en-US" altLang="en-US" dirty="0">
              <a:latin typeface="Garamond" panose="02020404030301010803" pitchFamily="18" charset="0"/>
            </a:endParaRPr>
          </a:p>
          <a:p>
            <a:pPr>
              <a:defRPr/>
            </a:pPr>
            <a:endParaRPr lang="en-GB" altLang="en-US" sz="2400" dirty="0">
              <a:latin typeface="Garamond" panose="02020404030301010803" pitchFamily="18" charset="0"/>
            </a:endParaRPr>
          </a:p>
        </p:txBody>
      </p:sp>
      <p:sp>
        <p:nvSpPr>
          <p:cNvPr id="4" name="Date Placeholder 3"/>
          <p:cNvSpPr>
            <a:spLocks noGrp="1"/>
          </p:cNvSpPr>
          <p:nvPr>
            <p:ph type="dt" sz="quarter" idx="4294967295"/>
          </p:nvPr>
        </p:nvSpPr>
        <p:spPr/>
        <p:txBody>
          <a:bodyPr/>
          <a:lstStyle/>
          <a:p>
            <a:pPr>
              <a:defRPr/>
            </a:pPr>
            <a:fld id="{A33D1E5A-CDEB-4903-84A7-48DB3093ECFB}" type="datetime1">
              <a:rPr lang="en-US" smtClean="0"/>
              <a:pPr>
                <a:defRPr/>
              </a:pPr>
              <a:t>12/19/2025</a:t>
            </a:fld>
            <a:endParaRPr lang="en-US"/>
          </a:p>
        </p:txBody>
      </p:sp>
      <p:sp>
        <p:nvSpPr>
          <p:cNvPr id="5" name="Footer Placeholder 4"/>
          <p:cNvSpPr>
            <a:spLocks noGrp="1"/>
          </p:cNvSpPr>
          <p:nvPr>
            <p:ph type="ftr" sz="quarter" idx="4294967295"/>
          </p:nvPr>
        </p:nvSpPr>
        <p:spPr/>
        <p:txBody>
          <a:bodyPr/>
          <a:lstStyle/>
          <a:p>
            <a:pPr>
              <a:defRPr/>
            </a:pPr>
            <a:r>
              <a:rPr lang="en-US" dirty="0"/>
              <a:t>M. </a:t>
            </a:r>
            <a:r>
              <a:rPr lang="en-US" dirty="0" err="1"/>
              <a:t>Molla</a:t>
            </a:r>
            <a:r>
              <a:rPr lang="en-US" dirty="0"/>
              <a:t>, SPIRHR</a:t>
            </a:r>
          </a:p>
          <a:p>
            <a:pPr>
              <a:defRPr/>
            </a:pPr>
            <a:endParaRPr lang="en-US" dirty="0"/>
          </a:p>
        </p:txBody>
      </p:sp>
      <p:sp>
        <p:nvSpPr>
          <p:cNvPr id="12294"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A70509B4-8575-4B74-80A0-8618DE15F69B}" type="slidenum">
              <a:rPr lang="en-US" altLang="en-US" sz="1200">
                <a:solidFill>
                  <a:srgbClr val="898989"/>
                </a:solidFill>
              </a:rPr>
              <a:pPr>
                <a:spcBef>
                  <a:spcPct val="0"/>
                </a:spcBef>
                <a:buFontTx/>
                <a:buNone/>
              </a:pPr>
              <a:t>6</a:t>
            </a:fld>
            <a:endParaRPr lang="en-US" altLang="en-US" sz="1200">
              <a:solidFill>
                <a:srgbClr val="898989"/>
              </a:solidFill>
            </a:endParaRPr>
          </a:p>
        </p:txBody>
      </p:sp>
    </p:spTree>
    <p:extLst>
      <p:ext uri="{BB962C8B-B14F-4D97-AF65-F5344CB8AC3E}">
        <p14:creationId xmlns:p14="http://schemas.microsoft.com/office/powerpoint/2010/main" val="63572793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1905000" y="373063"/>
            <a:ext cx="8229600" cy="1020762"/>
          </a:xfrm>
        </p:spPr>
        <p:txBody>
          <a:bodyPr/>
          <a:lstStyle/>
          <a:p>
            <a:r>
              <a:rPr lang="en-GB" altLang="en-US" sz="3200">
                <a:latin typeface="Garamond" panose="02020404030301010803" pitchFamily="18" charset="0"/>
              </a:rPr>
              <a:t>Cont..</a:t>
            </a:r>
          </a:p>
        </p:txBody>
      </p:sp>
      <p:sp>
        <p:nvSpPr>
          <p:cNvPr id="13315" name="Content Placeholder 2"/>
          <p:cNvSpPr>
            <a:spLocks noGrp="1"/>
          </p:cNvSpPr>
          <p:nvPr>
            <p:ph idx="1"/>
          </p:nvPr>
        </p:nvSpPr>
        <p:spPr>
          <a:xfrm>
            <a:off x="1981200" y="1828800"/>
            <a:ext cx="8229600" cy="3581400"/>
          </a:xfrm>
        </p:spPr>
        <p:txBody>
          <a:bodyPr/>
          <a:lstStyle/>
          <a:p>
            <a:r>
              <a:rPr lang="en-US" altLang="en-US" sz="2400">
                <a:latin typeface="Garamond" panose="02020404030301010803" pitchFamily="18" charset="0"/>
              </a:rPr>
              <a:t>Celebrate anomalies. They are the windows to insight. </a:t>
            </a:r>
          </a:p>
          <a:p>
            <a:r>
              <a:rPr lang="en-US" altLang="en-US" sz="2400">
                <a:latin typeface="Garamond" panose="02020404030301010803" pitchFamily="18" charset="0"/>
              </a:rPr>
              <a:t>Get critical feedback. The solo analyst is a great danger to self and others. </a:t>
            </a:r>
          </a:p>
          <a:p>
            <a:r>
              <a:rPr lang="en-US" altLang="en-US" sz="2400">
                <a:latin typeface="Garamond" panose="02020404030301010803" pitchFamily="18" charset="0"/>
              </a:rPr>
              <a:t>Be explicit. </a:t>
            </a:r>
          </a:p>
          <a:p>
            <a:r>
              <a:rPr lang="en-US" altLang="en-US" sz="2400">
                <a:latin typeface="Garamond" panose="02020404030301010803" pitchFamily="18" charset="0"/>
              </a:rPr>
              <a:t>Share the details with yourself, your team members, and your audiences. </a:t>
            </a:r>
          </a:p>
          <a:p>
            <a:endParaRPr lang="en-GB" altLang="en-US" smtClean="0">
              <a:latin typeface="Garamond" panose="02020404030301010803" pitchFamily="18" charset="0"/>
            </a:endParaRPr>
          </a:p>
        </p:txBody>
      </p:sp>
      <p:sp>
        <p:nvSpPr>
          <p:cNvPr id="4" name="Date Placeholder 3"/>
          <p:cNvSpPr>
            <a:spLocks noGrp="1"/>
          </p:cNvSpPr>
          <p:nvPr>
            <p:ph type="dt" sz="quarter" idx="4294967295"/>
          </p:nvPr>
        </p:nvSpPr>
        <p:spPr/>
        <p:txBody>
          <a:bodyPr/>
          <a:lstStyle/>
          <a:p>
            <a:pPr>
              <a:defRPr/>
            </a:pPr>
            <a:fld id="{A33D1E5A-CDEB-4903-84A7-48DB3093ECFB}" type="datetime1">
              <a:rPr lang="en-US" smtClean="0"/>
              <a:pPr>
                <a:defRPr/>
              </a:pPr>
              <a:t>12/19/2025</a:t>
            </a:fld>
            <a:endParaRPr lang="en-US" dirty="0"/>
          </a:p>
        </p:txBody>
      </p:sp>
      <p:sp>
        <p:nvSpPr>
          <p:cNvPr id="5" name="Footer Placeholder 4"/>
          <p:cNvSpPr>
            <a:spLocks noGrp="1"/>
          </p:cNvSpPr>
          <p:nvPr>
            <p:ph type="ftr" sz="quarter" idx="4294967295"/>
          </p:nvPr>
        </p:nvSpPr>
        <p:spPr/>
        <p:txBody>
          <a:bodyPr/>
          <a:lstStyle/>
          <a:p>
            <a:pPr>
              <a:defRPr/>
            </a:pPr>
            <a:r>
              <a:rPr lang="en-US" dirty="0"/>
              <a:t>M. </a:t>
            </a:r>
            <a:r>
              <a:rPr lang="en-US" dirty="0" err="1"/>
              <a:t>Molla</a:t>
            </a:r>
            <a:r>
              <a:rPr lang="en-US" dirty="0"/>
              <a:t>, SPIRHR</a:t>
            </a:r>
          </a:p>
          <a:p>
            <a:pPr>
              <a:defRPr/>
            </a:pPr>
            <a:endParaRPr lang="en-US" b="1" dirty="0"/>
          </a:p>
        </p:txBody>
      </p:sp>
      <p:sp>
        <p:nvSpPr>
          <p:cNvPr id="13318"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83A7640D-8D8E-4C7D-965E-042DF7AD3145}" type="slidenum">
              <a:rPr lang="en-US" altLang="en-US" sz="1200">
                <a:solidFill>
                  <a:srgbClr val="898989"/>
                </a:solidFill>
              </a:rPr>
              <a:pPr>
                <a:spcBef>
                  <a:spcPct val="0"/>
                </a:spcBef>
                <a:buFontTx/>
                <a:buNone/>
              </a:pPr>
              <a:t>7</a:t>
            </a:fld>
            <a:endParaRPr lang="en-US" altLang="en-US" sz="1200">
              <a:solidFill>
                <a:srgbClr val="898989"/>
              </a:solidFill>
            </a:endParaRPr>
          </a:p>
        </p:txBody>
      </p:sp>
    </p:spTree>
    <p:extLst>
      <p:ext uri="{BB962C8B-B14F-4D97-AF65-F5344CB8AC3E}">
        <p14:creationId xmlns:p14="http://schemas.microsoft.com/office/powerpoint/2010/main" val="118591974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US" altLang="en-US" sz="3200">
                <a:latin typeface="Garamond" panose="02020404030301010803" pitchFamily="18" charset="0"/>
              </a:rPr>
              <a:t>Qualitative Data Analysis as an Art </a:t>
            </a:r>
            <a:r>
              <a:rPr lang="en-US" altLang="en-US" smtClean="0"/>
              <a:t/>
            </a:r>
            <a:br>
              <a:rPr lang="en-US" altLang="en-US" smtClean="0"/>
            </a:br>
            <a:endParaRPr lang="en-GB" altLang="en-US" smtClean="0"/>
          </a:p>
        </p:txBody>
      </p:sp>
      <p:sp>
        <p:nvSpPr>
          <p:cNvPr id="14339" name="Content Placeholder 2"/>
          <p:cNvSpPr>
            <a:spLocks noGrp="1"/>
          </p:cNvSpPr>
          <p:nvPr>
            <p:ph idx="1"/>
          </p:nvPr>
        </p:nvSpPr>
        <p:spPr>
          <a:xfrm>
            <a:off x="1981200" y="1417639"/>
            <a:ext cx="8229600" cy="4708525"/>
          </a:xfrm>
        </p:spPr>
        <p:txBody>
          <a:bodyPr/>
          <a:lstStyle/>
          <a:p>
            <a:pPr>
              <a:defRPr/>
            </a:pPr>
            <a:endParaRPr lang="en-US" altLang="en-US" sz="2400" i="1" dirty="0">
              <a:latin typeface="Garamond" panose="02020404030301010803" pitchFamily="18" charset="0"/>
            </a:endParaRPr>
          </a:p>
          <a:p>
            <a:pPr>
              <a:buFont typeface="Arial" panose="020B0604020202020204" pitchFamily="34" charset="0"/>
              <a:buNone/>
              <a:defRPr/>
            </a:pPr>
            <a:r>
              <a:rPr lang="en-US" altLang="en-US" sz="2400" i="1" dirty="0">
                <a:latin typeface="Garamond" panose="02020404030301010803" pitchFamily="18" charset="0"/>
              </a:rPr>
              <a:t>  </a:t>
            </a:r>
            <a:r>
              <a:rPr lang="en-US" altLang="en-US" sz="2400" b="1" i="1" dirty="0">
                <a:solidFill>
                  <a:srgbClr val="FF0000"/>
                </a:solidFill>
                <a:latin typeface="Garamond" panose="02020404030301010803" pitchFamily="18" charset="0"/>
              </a:rPr>
              <a:t>“.Interpretation is a complex and dynamic craft, with as much creative artistry as technical exacti­tude, and it requires an abundance of </a:t>
            </a:r>
            <a:r>
              <a:rPr lang="en-US" altLang="en-US" sz="2400" b="1" i="1" u="sng" dirty="0">
                <a:solidFill>
                  <a:srgbClr val="FF0000"/>
                </a:solidFill>
                <a:latin typeface="Garamond" panose="02020404030301010803" pitchFamily="18" charset="0"/>
              </a:rPr>
              <a:t>patient plodding</a:t>
            </a:r>
            <a:r>
              <a:rPr lang="en-US" altLang="en-US" sz="2400" b="1" i="1" dirty="0">
                <a:solidFill>
                  <a:srgbClr val="FF0000"/>
                </a:solidFill>
                <a:latin typeface="Garamond" panose="02020404030301010803" pitchFamily="18" charset="0"/>
              </a:rPr>
              <a:t>, </a:t>
            </a:r>
            <a:r>
              <a:rPr lang="en-US" altLang="en-US" sz="2400" b="1" i="1" u="sng" dirty="0">
                <a:solidFill>
                  <a:srgbClr val="FF0000"/>
                </a:solidFill>
                <a:latin typeface="Garamond" panose="02020404030301010803" pitchFamily="18" charset="0"/>
              </a:rPr>
              <a:t>fortitude, and discipline</a:t>
            </a:r>
            <a:r>
              <a:rPr lang="en-US" altLang="en-US" sz="2400" b="1" i="1" dirty="0">
                <a:solidFill>
                  <a:srgbClr val="FF0000"/>
                </a:solidFill>
                <a:latin typeface="Garamond" panose="02020404030301010803" pitchFamily="18" charset="0"/>
              </a:rPr>
              <a:t>. There are many changing rhythms; multiple steps; moments of jubilation, revelation, and exasperation. . . “</a:t>
            </a:r>
          </a:p>
          <a:p>
            <a:pPr>
              <a:buFont typeface="Arial" panose="020B0604020202020204" pitchFamily="34" charset="0"/>
              <a:buNone/>
              <a:defRPr/>
            </a:pPr>
            <a:r>
              <a:rPr lang="en-US" altLang="en-US" sz="2400" i="1" dirty="0">
                <a:latin typeface="Garamond" panose="02020404030301010803" pitchFamily="18" charset="0"/>
              </a:rPr>
              <a:t>    …</a:t>
            </a:r>
            <a:r>
              <a:rPr lang="en-US" altLang="en-US" sz="2400" b="1" i="1" dirty="0">
                <a:solidFill>
                  <a:schemeClr val="accent1">
                    <a:lumMod val="50000"/>
                  </a:schemeClr>
                </a:solidFill>
                <a:latin typeface="Garamond" panose="02020404030301010803" pitchFamily="18" charset="0"/>
              </a:rPr>
              <a:t>The dance of interpretation is a dance for two, but those two are often multiple and frequently changing, and there is always an audience, even if it is not always visible. Two dancers are the interpreters and the texts. </a:t>
            </a:r>
            <a:r>
              <a:rPr lang="en-GB" altLang="en-US" sz="2000" b="1" i="1" dirty="0">
                <a:solidFill>
                  <a:schemeClr val="accent1">
                    <a:lumMod val="50000"/>
                  </a:schemeClr>
                </a:solidFill>
                <a:latin typeface="Garamond" panose="02020404030301010803" pitchFamily="18" charset="0"/>
              </a:rPr>
              <a:t>William Miller and Benjamin Crabtree:1999b;</a:t>
            </a:r>
            <a:r>
              <a:rPr lang="en-US" altLang="en-US" sz="2000" b="1" i="1" dirty="0">
                <a:solidFill>
                  <a:schemeClr val="accent1">
                    <a:lumMod val="50000"/>
                  </a:schemeClr>
                </a:solidFill>
                <a:latin typeface="Garamond" panose="02020404030301010803" pitchFamily="18" charset="0"/>
              </a:rPr>
              <a:t>138–139 </a:t>
            </a:r>
          </a:p>
          <a:p>
            <a:pPr>
              <a:defRPr/>
            </a:pPr>
            <a:endParaRPr lang="en-US" altLang="en-US" b="1" dirty="0" smtClean="0">
              <a:solidFill>
                <a:schemeClr val="accent1">
                  <a:lumMod val="50000"/>
                </a:schemeClr>
              </a:solidFill>
            </a:endParaRPr>
          </a:p>
        </p:txBody>
      </p:sp>
      <p:sp>
        <p:nvSpPr>
          <p:cNvPr id="4" name="Date Placeholder 3"/>
          <p:cNvSpPr>
            <a:spLocks noGrp="1"/>
          </p:cNvSpPr>
          <p:nvPr>
            <p:ph type="dt" sz="quarter" idx="4294967295"/>
          </p:nvPr>
        </p:nvSpPr>
        <p:spPr/>
        <p:txBody>
          <a:bodyPr/>
          <a:lstStyle/>
          <a:p>
            <a:pPr>
              <a:defRPr/>
            </a:pPr>
            <a:fld id="{A33D1E5A-CDEB-4903-84A7-48DB3093ECFB}" type="datetime1">
              <a:rPr lang="en-US" smtClean="0"/>
              <a:pPr>
                <a:defRPr/>
              </a:pPr>
              <a:t>12/19/2025</a:t>
            </a:fld>
            <a:endParaRPr lang="en-US"/>
          </a:p>
        </p:txBody>
      </p:sp>
      <p:sp>
        <p:nvSpPr>
          <p:cNvPr id="5" name="Footer Placeholder 4"/>
          <p:cNvSpPr>
            <a:spLocks noGrp="1"/>
          </p:cNvSpPr>
          <p:nvPr>
            <p:ph type="ftr" sz="quarter" idx="4294967295"/>
          </p:nvPr>
        </p:nvSpPr>
        <p:spPr/>
        <p:txBody>
          <a:bodyPr/>
          <a:lstStyle/>
          <a:p>
            <a:pPr>
              <a:defRPr/>
            </a:pPr>
            <a:r>
              <a:rPr lang="en-US" smtClean="0"/>
              <a:t>M. Molla, SPH, CGS, AAU</a:t>
            </a:r>
            <a:endParaRPr lang="en-US"/>
          </a:p>
        </p:txBody>
      </p:sp>
      <p:sp>
        <p:nvSpPr>
          <p:cNvPr id="15366"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6E680FB1-AF93-4316-A358-25FF0C19FDAA}" type="slidenum">
              <a:rPr lang="en-US" altLang="en-US" sz="1200">
                <a:solidFill>
                  <a:srgbClr val="898989"/>
                </a:solidFill>
              </a:rPr>
              <a:pPr>
                <a:spcBef>
                  <a:spcPct val="0"/>
                </a:spcBef>
                <a:buFontTx/>
                <a:buNone/>
              </a:pPr>
              <a:t>8</a:t>
            </a:fld>
            <a:endParaRPr lang="en-US" altLang="en-US" sz="1200">
              <a:solidFill>
                <a:srgbClr val="898989"/>
              </a:solidFill>
            </a:endParaRPr>
          </a:p>
        </p:txBody>
      </p:sp>
    </p:spTree>
    <p:extLst>
      <p:ext uri="{BB962C8B-B14F-4D97-AF65-F5344CB8AC3E}">
        <p14:creationId xmlns:p14="http://schemas.microsoft.com/office/powerpoint/2010/main" val="191239515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1981200" y="274638"/>
            <a:ext cx="8229600" cy="639762"/>
          </a:xfrm>
        </p:spPr>
        <p:txBody>
          <a:bodyPr/>
          <a:lstStyle/>
          <a:p>
            <a:r>
              <a:rPr lang="en-GB" altLang="en-US" sz="3200">
                <a:latin typeface="Garamond" panose="02020404030301010803" pitchFamily="18" charset="0"/>
              </a:rPr>
              <a:t>Cont...</a:t>
            </a:r>
          </a:p>
        </p:txBody>
      </p:sp>
      <p:sp>
        <p:nvSpPr>
          <p:cNvPr id="3" name="Content Placeholder 2"/>
          <p:cNvSpPr>
            <a:spLocks noGrp="1"/>
          </p:cNvSpPr>
          <p:nvPr>
            <p:ph idx="1"/>
          </p:nvPr>
        </p:nvSpPr>
        <p:spPr>
          <a:xfrm>
            <a:off x="1981200" y="1219201"/>
            <a:ext cx="8229600" cy="4906963"/>
          </a:xfrm>
        </p:spPr>
        <p:txBody>
          <a:bodyPr/>
          <a:lstStyle/>
          <a:p>
            <a:pPr>
              <a:buFont typeface="Arial" charset="0"/>
              <a:buNone/>
              <a:defRPr/>
            </a:pPr>
            <a:r>
              <a:rPr lang="en-US" sz="2400" dirty="0">
                <a:latin typeface="Garamond" pitchFamily="18" charset="0"/>
              </a:rPr>
              <a:t>Miller and Crabtree (1999b) identify three different modes of reading the text </a:t>
            </a:r>
            <a:r>
              <a:rPr lang="en-US" sz="2400" u="sng" dirty="0">
                <a:latin typeface="Garamond" pitchFamily="18" charset="0"/>
              </a:rPr>
              <a:t>within the dance of qualitative data analysis</a:t>
            </a:r>
            <a:r>
              <a:rPr lang="en-US" sz="2400" dirty="0">
                <a:latin typeface="Garamond" pitchFamily="18" charset="0"/>
              </a:rPr>
              <a:t>: </a:t>
            </a:r>
          </a:p>
          <a:p>
            <a:pPr marL="457200" indent="-457200">
              <a:buFont typeface="Arial" charset="0"/>
              <a:buAutoNum type="arabicPeriod"/>
              <a:defRPr/>
            </a:pPr>
            <a:r>
              <a:rPr lang="en-US" sz="2400" b="1" dirty="0">
                <a:solidFill>
                  <a:schemeClr val="accent2"/>
                </a:solidFill>
                <a:latin typeface="Garamond" pitchFamily="18" charset="0"/>
              </a:rPr>
              <a:t>When the researcher reads the text literally, she/he is focused on its literal content and form, so </a:t>
            </a:r>
            <a:r>
              <a:rPr lang="en-US" sz="2400" b="1" u="sng" dirty="0">
                <a:solidFill>
                  <a:schemeClr val="accent2"/>
                </a:solidFill>
                <a:latin typeface="Garamond" pitchFamily="18" charset="0"/>
              </a:rPr>
              <a:t>the text “leads” the dance</a:t>
            </a:r>
            <a:r>
              <a:rPr lang="en-US" sz="2400" b="1" dirty="0">
                <a:latin typeface="Garamond" pitchFamily="18" charset="0"/>
              </a:rPr>
              <a:t>. </a:t>
            </a:r>
          </a:p>
          <a:p>
            <a:pPr>
              <a:buFont typeface="Arial" charset="0"/>
              <a:buNone/>
              <a:defRPr/>
            </a:pPr>
            <a:r>
              <a:rPr lang="en-US" sz="2400" b="1" dirty="0">
                <a:latin typeface="Garamond" pitchFamily="18" charset="0"/>
              </a:rPr>
              <a:t>2. </a:t>
            </a:r>
            <a:r>
              <a:rPr lang="en-US" sz="2400" b="1" dirty="0">
                <a:solidFill>
                  <a:srgbClr val="00B050"/>
                </a:solidFill>
                <a:latin typeface="Garamond" pitchFamily="18" charset="0"/>
              </a:rPr>
              <a:t>When the researcher reads the text reflexively, she/he focuses on how </a:t>
            </a:r>
            <a:r>
              <a:rPr lang="en-US" sz="2400" b="1" u="sng" dirty="0">
                <a:solidFill>
                  <a:srgbClr val="00B050"/>
                </a:solidFill>
                <a:latin typeface="Garamond" pitchFamily="18" charset="0"/>
              </a:rPr>
              <a:t>her own orientation shapes her interpretations and focus</a:t>
            </a:r>
            <a:r>
              <a:rPr lang="en-US" sz="2400" b="1" dirty="0">
                <a:solidFill>
                  <a:srgbClr val="00B050"/>
                </a:solidFill>
                <a:latin typeface="Garamond" pitchFamily="18" charset="0"/>
              </a:rPr>
              <a:t>. </a:t>
            </a:r>
            <a:r>
              <a:rPr lang="en-US" sz="2400" b="1" u="sng" dirty="0">
                <a:solidFill>
                  <a:srgbClr val="00B050"/>
                </a:solidFill>
                <a:latin typeface="Garamond" pitchFamily="18" charset="0"/>
              </a:rPr>
              <a:t>Now, the researcher leads the dance</a:t>
            </a:r>
            <a:r>
              <a:rPr lang="en-US" sz="2400" b="1" u="sng" dirty="0">
                <a:latin typeface="Garamond" pitchFamily="18" charset="0"/>
              </a:rPr>
              <a:t>. </a:t>
            </a:r>
          </a:p>
          <a:p>
            <a:pPr>
              <a:buFont typeface="Arial" charset="0"/>
              <a:buNone/>
              <a:defRPr/>
            </a:pPr>
            <a:r>
              <a:rPr lang="en-US" sz="2400" b="1" dirty="0">
                <a:latin typeface="Garamond" pitchFamily="18" charset="0"/>
              </a:rPr>
              <a:t>3. </a:t>
            </a:r>
            <a:r>
              <a:rPr lang="en-US" sz="2400" b="1" dirty="0">
                <a:solidFill>
                  <a:srgbClr val="FF0000"/>
                </a:solidFill>
                <a:latin typeface="Garamond" pitchFamily="18" charset="0"/>
              </a:rPr>
              <a:t>When the researcher reads the text interpretively, </a:t>
            </a:r>
            <a:r>
              <a:rPr lang="en-US" sz="2400" b="1" u="sng" dirty="0">
                <a:solidFill>
                  <a:srgbClr val="FF0000"/>
                </a:solidFill>
                <a:latin typeface="Garamond" pitchFamily="18" charset="0"/>
              </a:rPr>
              <a:t>she/he tries to construct her own interpretation of what the text means</a:t>
            </a:r>
            <a:r>
              <a:rPr lang="en-US" sz="2400" u="sng" dirty="0">
                <a:solidFill>
                  <a:srgbClr val="FF0000"/>
                </a:solidFill>
                <a:latin typeface="Garamond" pitchFamily="18" charset="0"/>
              </a:rPr>
              <a:t>. </a:t>
            </a:r>
          </a:p>
        </p:txBody>
      </p:sp>
      <p:sp>
        <p:nvSpPr>
          <p:cNvPr id="4" name="Date Placeholder 3"/>
          <p:cNvSpPr>
            <a:spLocks noGrp="1"/>
          </p:cNvSpPr>
          <p:nvPr>
            <p:ph type="dt" sz="quarter" idx="4294967295"/>
          </p:nvPr>
        </p:nvSpPr>
        <p:spPr/>
        <p:txBody>
          <a:bodyPr/>
          <a:lstStyle/>
          <a:p>
            <a:pPr>
              <a:defRPr/>
            </a:pPr>
            <a:fld id="{A33D1E5A-CDEB-4903-84A7-48DB3093ECFB}" type="datetime1">
              <a:rPr lang="en-US" smtClean="0"/>
              <a:pPr>
                <a:defRPr/>
              </a:pPr>
              <a:t>12/19/2025</a:t>
            </a:fld>
            <a:endParaRPr lang="en-US"/>
          </a:p>
        </p:txBody>
      </p:sp>
      <p:sp>
        <p:nvSpPr>
          <p:cNvPr id="5" name="Footer Placeholder 4"/>
          <p:cNvSpPr>
            <a:spLocks noGrp="1"/>
          </p:cNvSpPr>
          <p:nvPr>
            <p:ph type="ftr" sz="quarter" idx="4294967295"/>
          </p:nvPr>
        </p:nvSpPr>
        <p:spPr>
          <a:xfrm>
            <a:off x="4495800" y="6424037"/>
            <a:ext cx="2895600" cy="365125"/>
          </a:xfrm>
        </p:spPr>
        <p:txBody>
          <a:bodyPr/>
          <a:lstStyle/>
          <a:p>
            <a:pPr>
              <a:defRPr/>
            </a:pPr>
            <a:r>
              <a:rPr lang="en-US" dirty="0"/>
              <a:t>M. </a:t>
            </a:r>
            <a:r>
              <a:rPr lang="en-US" dirty="0" err="1"/>
              <a:t>Molla</a:t>
            </a:r>
            <a:r>
              <a:rPr lang="en-US" dirty="0"/>
              <a:t>, SPIRHR</a:t>
            </a:r>
          </a:p>
          <a:p>
            <a:pPr>
              <a:defRPr/>
            </a:pPr>
            <a:endParaRPr lang="en-US" dirty="0"/>
          </a:p>
        </p:txBody>
      </p:sp>
      <p:sp>
        <p:nvSpPr>
          <p:cNvPr id="16390"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A22A91ED-C019-4BAC-ADC7-1E4A24FD8E60}" type="slidenum">
              <a:rPr lang="en-US" altLang="en-US" sz="1200">
                <a:solidFill>
                  <a:srgbClr val="898989"/>
                </a:solidFill>
              </a:rPr>
              <a:pPr>
                <a:spcBef>
                  <a:spcPct val="0"/>
                </a:spcBef>
                <a:buFontTx/>
                <a:buNone/>
              </a:pPr>
              <a:t>9</a:t>
            </a:fld>
            <a:endParaRPr lang="en-US" altLang="en-US" sz="1200">
              <a:solidFill>
                <a:srgbClr val="898989"/>
              </a:solidFill>
            </a:endParaRPr>
          </a:p>
        </p:txBody>
      </p:sp>
    </p:spTree>
    <p:extLst>
      <p:ext uri="{BB962C8B-B14F-4D97-AF65-F5344CB8AC3E}">
        <p14:creationId xmlns:p14="http://schemas.microsoft.com/office/powerpoint/2010/main" val="418681919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146</TotalTime>
  <Words>3462</Words>
  <Application>Microsoft Office PowerPoint</Application>
  <PresentationFormat>Widescreen</PresentationFormat>
  <Paragraphs>466</Paragraphs>
  <Slides>50</Slides>
  <Notes>1</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50</vt:i4>
      </vt:variant>
    </vt:vector>
  </HeadingPairs>
  <TitlesOfParts>
    <vt:vector size="61" baseType="lpstr">
      <vt:lpstr>ADLaM Display</vt:lpstr>
      <vt:lpstr>Amasis MT Pro</vt:lpstr>
      <vt:lpstr>Amasis MT Pro Black</vt:lpstr>
      <vt:lpstr>Aptos</vt:lpstr>
      <vt:lpstr>Arial</vt:lpstr>
      <vt:lpstr>Calibri</vt:lpstr>
      <vt:lpstr>Courier New</vt:lpstr>
      <vt:lpstr>Garamond</vt:lpstr>
      <vt:lpstr>Times New Roman</vt:lpstr>
      <vt:lpstr>Wingdings</vt:lpstr>
      <vt:lpstr>Office Theme</vt:lpstr>
      <vt:lpstr>Qualitative data analysis </vt:lpstr>
      <vt:lpstr>Common feelings when starting QDA</vt:lpstr>
      <vt:lpstr>Cont…</vt:lpstr>
      <vt:lpstr>PowerPoint Presentation</vt:lpstr>
      <vt:lpstr>Features of Qualitative Data Analysis  </vt:lpstr>
      <vt:lpstr>Cont...</vt:lpstr>
      <vt:lpstr>Cont..</vt:lpstr>
      <vt:lpstr>Qualitative Data Analysis as an Art  </vt:lpstr>
      <vt:lpstr>Cont...</vt:lpstr>
      <vt:lpstr>What does qualitative analysis do?</vt:lpstr>
      <vt:lpstr>What it does</vt:lpstr>
      <vt:lpstr>Cont..</vt:lpstr>
      <vt:lpstr>Cont..</vt:lpstr>
      <vt:lpstr>Cont…</vt:lpstr>
      <vt:lpstr>Steps in data analysis </vt:lpstr>
      <vt:lpstr>Coding in qualitative research</vt:lpstr>
      <vt:lpstr>Cont…</vt:lpstr>
      <vt:lpstr>How do you determine what codes to use? </vt:lpstr>
      <vt:lpstr>Codebook </vt:lpstr>
      <vt:lpstr>Sample code book </vt:lpstr>
      <vt:lpstr>Advantages of using software </vt:lpstr>
      <vt:lpstr>OpenCode </vt:lpstr>
      <vt:lpstr>Steps in Open Code</vt:lpstr>
      <vt:lpstr>Steps in Open Code</vt:lpstr>
      <vt:lpstr>Cont…</vt:lpstr>
      <vt:lpstr>Steps in Open Code analysis</vt:lpstr>
      <vt:lpstr>Cont...</vt:lpstr>
      <vt:lpstr>Steps in OpenCode</vt:lpstr>
      <vt:lpstr>Steps in OpenCode</vt:lpstr>
      <vt:lpstr>Steps in OpenCode</vt:lpstr>
      <vt:lpstr>Approaches to analysis</vt:lpstr>
      <vt:lpstr>Cont…</vt:lpstr>
      <vt:lpstr>Cont...</vt:lpstr>
      <vt:lpstr>Cont….</vt:lpstr>
      <vt:lpstr>Cont…</vt:lpstr>
      <vt:lpstr>Cont….</vt:lpstr>
      <vt:lpstr>Cont...</vt:lpstr>
      <vt:lpstr>Cont...</vt:lpstr>
      <vt:lpstr>Relating analysis to the aims of studies</vt:lpstr>
      <vt:lpstr>Principles of different approaches</vt:lpstr>
      <vt:lpstr>Cont…</vt:lpstr>
      <vt:lpstr>Principles of different approaches</vt:lpstr>
      <vt:lpstr>Principles of different approaches</vt:lpstr>
      <vt:lpstr>Principles of different approaches</vt:lpstr>
      <vt:lpstr>Principles of different approaches</vt:lpstr>
      <vt:lpstr>Principles of different approaches</vt:lpstr>
      <vt:lpstr>Principles of different approaches</vt:lpstr>
      <vt:lpstr>Cont</vt:lpstr>
      <vt:lpstr>Cont...</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Overview of Qualitative  Research Methods</dc:title>
  <dc:creator>Mitiku Getu Moges</dc:creator>
  <cp:lastModifiedBy>Respondent </cp:lastModifiedBy>
  <cp:revision>11</cp:revision>
  <dcterms:created xsi:type="dcterms:W3CDTF">2025-11-21T09:11:49Z</dcterms:created>
  <dcterms:modified xsi:type="dcterms:W3CDTF">2025-12-19T06:01:03Z</dcterms:modified>
</cp:coreProperties>
</file>