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1" r:id="rId4"/>
    <p:sldId id="259" r:id="rId5"/>
    <p:sldId id="342" r:id="rId6"/>
    <p:sldId id="343" r:id="rId7"/>
    <p:sldId id="345" r:id="rId8"/>
    <p:sldId id="346" r:id="rId9"/>
    <p:sldId id="344" r:id="rId10"/>
    <p:sldId id="347" r:id="rId11"/>
    <p:sldId id="349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5" r:id="rId26"/>
    <p:sldId id="366" r:id="rId27"/>
    <p:sldId id="367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80" r:id="rId39"/>
    <p:sldId id="382" r:id="rId40"/>
    <p:sldId id="384" r:id="rId41"/>
    <p:sldId id="385" r:id="rId42"/>
    <p:sldId id="386" r:id="rId43"/>
    <p:sldId id="387" r:id="rId44"/>
    <p:sldId id="388" r:id="rId45"/>
    <p:sldId id="39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815" autoAdjust="0"/>
  </p:normalViewPr>
  <p:slideViewPr>
    <p:cSldViewPr snapToGrid="0">
      <p:cViewPr varScale="1">
        <p:scale>
          <a:sx n="57" d="100"/>
          <a:sy n="57" d="100"/>
        </p:scale>
        <p:origin x="12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iku Getu Moges" userId="aaa50ae05b105aa5" providerId="LiveId" clId="{CAC67C4B-F268-4650-A63F-BD79B7387BD0}"/>
    <pc:docChg chg="undo custSel addSld delSld modMainMaster">
      <pc:chgData name="Mitiku Getu Moges" userId="aaa50ae05b105aa5" providerId="LiveId" clId="{CAC67C4B-F268-4650-A63F-BD79B7387BD0}" dt="2025-11-22T07:33:24.710" v="35" actId="1035"/>
      <pc:docMkLst>
        <pc:docMk/>
      </pc:docMkLst>
      <pc:sldChg chg="new">
        <pc:chgData name="Mitiku Getu Moges" userId="aaa50ae05b105aa5" providerId="LiveId" clId="{CAC67C4B-F268-4650-A63F-BD79B7387BD0}" dt="2025-11-21T09:28:13.120" v="13" actId="680"/>
        <pc:sldMkLst>
          <pc:docMk/>
          <pc:sldMk cId="31299345" sldId="257"/>
        </pc:sldMkLst>
      </pc:sldChg>
      <pc:sldChg chg="new del">
        <pc:chgData name="Mitiku Getu Moges" userId="aaa50ae05b105aa5" providerId="LiveId" clId="{CAC67C4B-F268-4650-A63F-BD79B7387BD0}" dt="2025-11-21T09:28:02.469" v="10" actId="680"/>
        <pc:sldMkLst>
          <pc:docMk/>
          <pc:sldMk cId="1108250349" sldId="257"/>
        </pc:sldMkLst>
      </pc:sldChg>
      <pc:sldChg chg="new del">
        <pc:chgData name="Mitiku Getu Moges" userId="aaa50ae05b105aa5" providerId="LiveId" clId="{CAC67C4B-F268-4650-A63F-BD79B7387BD0}" dt="2025-11-21T09:27:02.355" v="3" actId="680"/>
        <pc:sldMkLst>
          <pc:docMk/>
          <pc:sldMk cId="1810991510" sldId="257"/>
        </pc:sldMkLst>
      </pc:sldChg>
      <pc:sldMasterChg chg="addSp delSp modSp mod modSldLayout">
        <pc:chgData name="Mitiku Getu Moges" userId="aaa50ae05b105aa5" providerId="LiveId" clId="{CAC67C4B-F268-4650-A63F-BD79B7387BD0}" dt="2025-11-22T07:33:24.710" v="35" actId="1035"/>
        <pc:sldMasterMkLst>
          <pc:docMk/>
          <pc:sldMasterMk cId="2146213738" sldId="2147483648"/>
        </pc:sldMasterMkLst>
        <pc:spChg chg="mod">
          <ac:chgData name="Mitiku Getu Moges" userId="aaa50ae05b105aa5" providerId="LiveId" clId="{CAC67C4B-F268-4650-A63F-BD79B7387BD0}" dt="2025-11-22T07:32:47.538" v="32" actId="1076"/>
          <ac:spMkLst>
            <pc:docMk/>
            <pc:sldMasterMk cId="2146213738" sldId="2147483648"/>
            <ac:spMk id="8" creationId="{664D706A-10E4-CECC-FB16-297812D63776}"/>
          </ac:spMkLst>
        </pc:spChg>
        <pc:spChg chg="mod">
          <ac:chgData name="Mitiku Getu Moges" userId="aaa50ae05b105aa5" providerId="LiveId" clId="{CAC67C4B-F268-4650-A63F-BD79B7387BD0}" dt="2025-11-22T07:32:21.316" v="30" actId="14100"/>
          <ac:spMkLst>
            <pc:docMk/>
            <pc:sldMasterMk cId="2146213738" sldId="2147483648"/>
            <ac:spMk id="10" creationId="{259B69BD-317F-561E-D2AE-F9C2F78365F3}"/>
          </ac:spMkLst>
        </pc:spChg>
        <pc:spChg chg="mod">
          <ac:chgData name="Mitiku Getu Moges" userId="aaa50ae05b105aa5" providerId="LiveId" clId="{CAC67C4B-F268-4650-A63F-BD79B7387BD0}" dt="2025-11-22T07:31:31.960" v="20" actId="207"/>
          <ac:spMkLst>
            <pc:docMk/>
            <pc:sldMasterMk cId="2146213738" sldId="2147483648"/>
            <ac:spMk id="11" creationId="{1A447271-CD58-C84B-B7B7-DF642F38E667}"/>
          </ac:spMkLst>
        </pc:spChg>
        <pc:picChg chg="add del mod">
          <ac:chgData name="Mitiku Getu Moges" userId="aaa50ae05b105aa5" providerId="LiveId" clId="{CAC67C4B-F268-4650-A63F-BD79B7387BD0}" dt="2025-11-22T07:33:24.710" v="35" actId="1035"/>
          <ac:picMkLst>
            <pc:docMk/>
            <pc:sldMasterMk cId="2146213738" sldId="2147483648"/>
            <ac:picMk id="9" creationId="{F99C2A7C-D096-1EB6-BCAE-C276744BE8A2}"/>
          </ac:picMkLst>
        </pc:picChg>
        <pc:picChg chg="add del mod">
          <ac:chgData name="Mitiku Getu Moges" userId="aaa50ae05b105aa5" providerId="LiveId" clId="{CAC67C4B-F268-4650-A63F-BD79B7387BD0}" dt="2025-11-22T07:30:56.919" v="16" actId="1076"/>
          <ac:picMkLst>
            <pc:docMk/>
            <pc:sldMasterMk cId="2146213738" sldId="2147483648"/>
            <ac:picMk id="12" creationId="{A40EC3FF-E68F-6EE7-974E-C7A3528874D3}"/>
          </ac:picMkLst>
        </pc:picChg>
        <pc:sldLayoutChg chg="delSp mod">
          <pc:chgData name="Mitiku Getu Moges" userId="aaa50ae05b105aa5" providerId="LiveId" clId="{CAC67C4B-F268-4650-A63F-BD79B7387BD0}" dt="2025-11-22T07:31:47.824" v="26" actId="478"/>
          <pc:sldLayoutMkLst>
            <pc:docMk/>
            <pc:sldMasterMk cId="2146213738" sldId="2147483648"/>
            <pc:sldLayoutMk cId="1229755542" sldId="2147483649"/>
          </pc:sldLayoutMkLst>
          <pc:spChg chg="del">
            <ac:chgData name="Mitiku Getu Moges" userId="aaa50ae05b105aa5" providerId="LiveId" clId="{CAC67C4B-F268-4650-A63F-BD79B7387BD0}" dt="2025-11-22T07:31:46.136" v="25" actId="478"/>
            <ac:spMkLst>
              <pc:docMk/>
              <pc:sldMasterMk cId="2146213738" sldId="2147483648"/>
              <pc:sldLayoutMk cId="1229755542" sldId="2147483649"/>
              <ac:spMk id="7" creationId="{FBCB1BA1-F86C-ABAA-9257-F744E6EA6245}"/>
            </ac:spMkLst>
          </pc:spChg>
          <pc:spChg chg="del">
            <ac:chgData name="Mitiku Getu Moges" userId="aaa50ae05b105aa5" providerId="LiveId" clId="{CAC67C4B-F268-4650-A63F-BD79B7387BD0}" dt="2025-11-22T07:31:47.824" v="26" actId="478"/>
            <ac:spMkLst>
              <pc:docMk/>
              <pc:sldMasterMk cId="2146213738" sldId="2147483648"/>
              <pc:sldLayoutMk cId="1229755542" sldId="2147483649"/>
              <ac:spMk id="8" creationId="{83F8F82F-0160-47B3-F7BF-9CBD30272452}"/>
            </ac:spMkLst>
          </pc:spChg>
        </pc:sldLayoutChg>
        <pc:sldLayoutChg chg="delSp mod">
          <pc:chgData name="Mitiku Getu Moges" userId="aaa50ae05b105aa5" providerId="LiveId" clId="{CAC67C4B-F268-4650-A63F-BD79B7387BD0}" dt="2025-11-22T07:31:52.378" v="28" actId="478"/>
          <pc:sldLayoutMkLst>
            <pc:docMk/>
            <pc:sldMasterMk cId="2146213738" sldId="2147483648"/>
            <pc:sldLayoutMk cId="1443100632" sldId="2147483650"/>
          </pc:sldLayoutMkLst>
          <pc:spChg chg="del">
            <ac:chgData name="Mitiku Getu Moges" userId="aaa50ae05b105aa5" providerId="LiveId" clId="{CAC67C4B-F268-4650-A63F-BD79B7387BD0}" dt="2025-11-22T07:31:50.837" v="27" actId="478"/>
            <ac:spMkLst>
              <pc:docMk/>
              <pc:sldMasterMk cId="2146213738" sldId="2147483648"/>
              <pc:sldLayoutMk cId="1443100632" sldId="214748365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52.378" v="28" actId="478"/>
            <ac:spMkLst>
              <pc:docMk/>
              <pc:sldMasterMk cId="2146213738" sldId="2147483648"/>
              <pc:sldLayoutMk cId="1443100632" sldId="214748365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6:42.189" v="1" actId="478"/>
            <ac:picMkLst>
              <pc:docMk/>
              <pc:sldMasterMk cId="2146213738" sldId="2147483648"/>
              <pc:sldLayoutMk cId="1443100632" sldId="214748365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6:39.219" v="0" actId="478"/>
            <ac:picMkLst>
              <pc:docMk/>
              <pc:sldMasterMk cId="2146213738" sldId="2147483648"/>
              <pc:sldLayoutMk cId="1443100632" sldId="2147483650"/>
              <ac:picMk id="13" creationId="{61227078-90EB-4707-6A93-FBBA556FE7C6}"/>
            </ac:picMkLst>
          </pc:picChg>
        </pc:sldLayoutChg>
        <pc:sldLayoutChg chg="delSp mod">
          <pc:chgData name="Mitiku Getu Moges" userId="aaa50ae05b105aa5" providerId="LiveId" clId="{CAC67C4B-F268-4650-A63F-BD79B7387BD0}" dt="2025-11-22T07:31:42.320" v="24" actId="478"/>
          <pc:sldLayoutMkLst>
            <pc:docMk/>
            <pc:sldMasterMk cId="2146213738" sldId="2147483648"/>
            <pc:sldLayoutMk cId="1409634186" sldId="2147483660"/>
          </pc:sldLayoutMkLst>
          <pc:spChg chg="del">
            <ac:chgData name="Mitiku Getu Moges" userId="aaa50ae05b105aa5" providerId="LiveId" clId="{CAC67C4B-F268-4650-A63F-BD79B7387BD0}" dt="2025-11-22T07:31:36.902" v="21" actId="478"/>
            <ac:spMkLst>
              <pc:docMk/>
              <pc:sldMasterMk cId="2146213738" sldId="2147483648"/>
              <pc:sldLayoutMk cId="1409634186" sldId="2147483660"/>
              <ac:spMk id="4" creationId="{4EC99C62-6D9D-A3CE-C426-AEC2E814D15F}"/>
            </ac:spMkLst>
          </pc:spChg>
          <pc:spChg chg="del">
            <ac:chgData name="Mitiku Getu Moges" userId="aaa50ae05b105aa5" providerId="LiveId" clId="{CAC67C4B-F268-4650-A63F-BD79B7387BD0}" dt="2025-11-22T07:31:40.586" v="23" actId="478"/>
            <ac:spMkLst>
              <pc:docMk/>
              <pc:sldMasterMk cId="2146213738" sldId="2147483648"/>
              <pc:sldLayoutMk cId="1409634186" sldId="2147483660"/>
              <ac:spMk id="5" creationId="{D9E47D94-A5B5-684A-1A7B-718A8E1F4BC1}"/>
            </ac:spMkLst>
          </pc:spChg>
          <pc:spChg chg="del">
            <ac:chgData name="Mitiku Getu Moges" userId="aaa50ae05b105aa5" providerId="LiveId" clId="{CAC67C4B-F268-4650-A63F-BD79B7387BD0}" dt="2025-11-22T07:31:38.771" v="22" actId="478"/>
            <ac:spMkLst>
              <pc:docMk/>
              <pc:sldMasterMk cId="2146213738" sldId="2147483648"/>
              <pc:sldLayoutMk cId="1409634186" sldId="2147483660"/>
              <ac:spMk id="7" creationId="{A2AEB8B5-E397-B031-FAE4-EBC1217DC1D1}"/>
            </ac:spMkLst>
          </pc:spChg>
          <pc:spChg chg="del">
            <ac:chgData name="Mitiku Getu Moges" userId="aaa50ae05b105aa5" providerId="LiveId" clId="{CAC67C4B-F268-4650-A63F-BD79B7387BD0}" dt="2025-11-22T07:31:42.320" v="24" actId="478"/>
            <ac:spMkLst>
              <pc:docMk/>
              <pc:sldMasterMk cId="2146213738" sldId="2147483648"/>
              <pc:sldLayoutMk cId="1409634186" sldId="2147483660"/>
              <ac:spMk id="8" creationId="{13ED4E02-CCF8-0942-2F42-50CB0572B748}"/>
            </ac:spMkLst>
          </pc:spChg>
          <pc:picChg chg="del">
            <ac:chgData name="Mitiku Getu Moges" userId="aaa50ae05b105aa5" providerId="LiveId" clId="{CAC67C4B-F268-4650-A63F-BD79B7387BD0}" dt="2025-11-21T09:27:19.196" v="4" actId="478"/>
            <ac:picMkLst>
              <pc:docMk/>
              <pc:sldMasterMk cId="2146213738" sldId="2147483648"/>
              <pc:sldLayoutMk cId="1409634186" sldId="2147483660"/>
              <ac:picMk id="6" creationId="{F0535A92-21FF-8721-BF79-6262D851CC24}"/>
            </ac:picMkLst>
          </pc:picChg>
          <pc:picChg chg="del">
            <ac:chgData name="Mitiku Getu Moges" userId="aaa50ae05b105aa5" providerId="LiveId" clId="{CAC67C4B-F268-4650-A63F-BD79B7387BD0}" dt="2025-11-21T09:27:26.129" v="6" actId="478"/>
            <ac:picMkLst>
              <pc:docMk/>
              <pc:sldMasterMk cId="2146213738" sldId="2147483648"/>
              <pc:sldLayoutMk cId="1409634186" sldId="2147483660"/>
              <ac:picMk id="12" creationId="{91115CE9-64A5-A2D0-9898-1BA27EE87FEF}"/>
            </ac:picMkLst>
          </pc:picChg>
          <pc:picChg chg="del">
            <ac:chgData name="Mitiku Getu Moges" userId="aaa50ae05b105aa5" providerId="LiveId" clId="{CAC67C4B-F268-4650-A63F-BD79B7387BD0}" dt="2025-11-21T09:27:20.351" v="5" actId="478"/>
            <ac:picMkLst>
              <pc:docMk/>
              <pc:sldMasterMk cId="2146213738" sldId="2147483648"/>
              <pc:sldLayoutMk cId="1409634186" sldId="2147483660"/>
              <ac:picMk id="13" creationId="{61227078-90EB-4707-6A93-FBBA556FE7C6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9964A-192D-4C5A-A0A8-E32A935B3B19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F5E84-7695-4B95-ABC8-A6D11E24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0" i="0" u="none" strike="noStrike" baseline="0" dirty="0" smtClean="0">
                <a:latin typeface="TimesNewRomanPSMT"/>
              </a:rPr>
              <a:t>Where the information is and who has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B9FE9-C522-413E-BBD1-C4EBB263CC71}" type="slidenum">
              <a:rPr lang="en-US"/>
              <a:pPr/>
              <a:t>27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53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7B70D-3764-42AC-B122-779845D5398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Experiences, perceptions, and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Experiences, perceptions, and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0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Experiences, perceptions, and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Experiences, perceptions, and behavior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F5E84-7695-4B95-ABC8-A6D11E24E9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7B70D-3764-42AC-B122-779845D539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38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7B70D-3764-42AC-B122-779845D539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3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7B70D-3764-42AC-B122-779845D539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787D2-78C9-4F48-CE8A-253071E97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F8D69-89C4-B6F2-F6B7-D099CE1AE9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30A20-66C9-7C7F-D848-2B555235C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387-5EBF-41FB-EBC0-50176212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3C278B-6F05-41E8-98CC-3C33B0CF33E4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BEE7-714F-A36F-0966-3A6BF439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6FF09-FA3A-4F22-363C-F5FA6363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6677-BC50-A13F-3B3F-A41D9AC6C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AF382B-171E-DFFA-FA80-1969EE2D2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C1A9-45AD-5982-49E8-EE1D9A6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A64D7D-2391-4DC1-B23E-B92F87933241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6AB2-0A5A-57C3-52AE-B05FA36B9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C11EF-8157-E0EC-9560-E6795255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9BE06-8DC1-49D2-1AF9-836C1B8A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5868E-FB06-6CBD-C498-541E58AF4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257A-05E9-B152-1EBD-0A3997226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A5918-017C-4B58-9D94-962E178B9817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75B5-F74D-1EEC-6509-7462C7B0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B80B-ECDB-D074-076C-11D54480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DCA21-6CB2-AE0D-2B2A-6ED99451B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9688"/>
            <a:ext cx="9144000" cy="2387600"/>
          </a:xfrm>
        </p:spPr>
        <p:txBody>
          <a:bodyPr anchor="b"/>
          <a:lstStyle>
            <a:lvl1pPr algn="ctr">
              <a:defRPr sz="6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F3D43-EF82-3CB0-5B95-895ED0E16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7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65DE-92AD-C281-69C9-6BED6C55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masis MT Pro Black" panose="02040A040500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F00F-BC40-E0AD-155B-05CACCE1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masis MT Pro" panose="02040504050005020304" pitchFamily="18" charset="0"/>
              </a:defRPr>
            </a:lvl1pPr>
            <a:lvl2pPr>
              <a:defRPr>
                <a:latin typeface="Amasis MT Pro" panose="02040504050005020304" pitchFamily="18" charset="0"/>
              </a:defRPr>
            </a:lvl2pPr>
            <a:lvl3pPr>
              <a:defRPr>
                <a:latin typeface="Amasis MT Pro" panose="02040504050005020304" pitchFamily="18" charset="0"/>
              </a:defRPr>
            </a:lvl3pPr>
            <a:lvl4pPr>
              <a:defRPr>
                <a:latin typeface="Amasis MT Pro" panose="02040504050005020304" pitchFamily="18" charset="0"/>
              </a:defRPr>
            </a:lvl4pPr>
            <a:lvl5pPr>
              <a:defRPr>
                <a:latin typeface="Amasis MT Pro" panose="020405040500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C8A8F9-959D-8766-7CC7-FCF9C9E0CDE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691001-BFF4-F8F9-CA81-500434E5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8C256-B6B6-046C-0C03-1F802F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677F7-551E-E76D-3DD2-49E210F5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2C75-FD9E-1B82-55C1-4396DDCB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159ADB-D22C-471F-AE4B-4A78F4BD58F0}" type="datetime1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EFA5E-F49C-EEB1-1BA3-52095FFA1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5B166-7CC0-137F-76BD-D607D7C1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31BC-C1F2-EB8E-1347-6C4C7F1D9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972B-0689-64F3-E9DF-2F839C303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5D92D-ABBD-9711-1EB7-812405588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B3909-4655-532E-88FE-3967817A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89A2FF-EE84-4D65-9E36-C43A0F99DAC1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FAFCA-0883-D3EF-A64B-B794D8F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EDA80-BB4E-5C5D-C74F-420393FA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FD6D-506C-5D04-F8ED-D63968D2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DD351-09F3-2F5B-6E23-CBFDE1EA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301B4-09AA-9C38-9830-84C28E75B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8BFCD-D0CB-9BB8-6E97-AF0398F74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2276E-55BD-8F9C-114C-6A7C64488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C8452-B4F0-5279-1F2F-5E43FF9FF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25F0A0-05FD-47C7-B897-1A8B4F7FCF7B}" type="datetime1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F8298-0D17-0575-587C-A9A42682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77C6D8-E47E-4D01-F941-B18ECFFE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7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27319-74D8-E6BD-0D72-E4427904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69973-AAD6-6D4B-815A-EC6386BF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E8A1F0-B5C9-429A-B214-626F0DD85D53}" type="datetime1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08033-AFFC-D82B-6A66-50FBC1E2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39652-6246-EEFF-9AE1-8E993454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B21DF-EE2D-2DE9-12D2-1C5AA297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C7B2A-3519-41AD-845D-2F4C026993D1}" type="datetime1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E421D-2366-9EBB-BCEF-84524AA1D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798EE-1295-ABE1-DA72-06C61FFB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642E-5977-086A-A8FC-8C15A8EC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0FD35-38BD-5928-3064-2E1B3859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C89B2-6807-D884-95D9-4C64C5631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00279-22B5-D7D0-04A6-E46F78B7B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13EA2-AB77-4286-BC6A-4BA4CCDBB81D}" type="datetime1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9927-7B97-CC38-C27E-4A58EF299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Simegnew H.  (MPH, Assistant Professor)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FF92B-94C8-66F2-3E9D-99D72E9E0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0CAD48-028F-45FE-AEF0-39B978B5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F10E7-E7FE-2F5C-391A-92D8EB4B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948B-9033-5C8C-E5F0-45BBE1199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47D68D-C58E-47CB-6998-6904986E33C6}"/>
              </a:ext>
            </a:extLst>
          </p:cNvPr>
          <p:cNvSpPr/>
          <p:nvPr userDrawn="1"/>
        </p:nvSpPr>
        <p:spPr>
          <a:xfrm>
            <a:off x="10971500" y="-704128"/>
            <a:ext cx="1840057" cy="177338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4D706A-10E4-CECC-FB16-297812D63776}"/>
              </a:ext>
            </a:extLst>
          </p:cNvPr>
          <p:cNvSpPr txBox="1">
            <a:spLocks/>
          </p:cNvSpPr>
          <p:nvPr userDrawn="1"/>
        </p:nvSpPr>
        <p:spPr>
          <a:xfrm>
            <a:off x="11352500" y="182563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CAD48-028F-45FE-AEF0-39B978B584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logo with blue text&#10;&#10;AI-generated content may be incorrect.">
            <a:extLst>
              <a:ext uri="{FF2B5EF4-FFF2-40B4-BE49-F238E27FC236}">
                <a16:creationId xmlns:a16="http://schemas.microsoft.com/office/drawing/2014/main" id="{F99C2A7C-D096-1EB6-BCAE-C276744BE8A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668690"/>
            <a:ext cx="2207202" cy="11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9B69BD-317F-561E-D2AE-F9C2F78365F3}"/>
              </a:ext>
            </a:extLst>
          </p:cNvPr>
          <p:cNvSpPr/>
          <p:nvPr userDrawn="1"/>
        </p:nvSpPr>
        <p:spPr>
          <a:xfrm>
            <a:off x="0" y="0"/>
            <a:ext cx="382300" cy="36120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447271-CD58-C84B-B7B7-DF642F38E667}"/>
              </a:ext>
            </a:extLst>
          </p:cNvPr>
          <p:cNvSpPr/>
          <p:nvPr userDrawn="1"/>
        </p:nvSpPr>
        <p:spPr>
          <a:xfrm>
            <a:off x="0" y="3612008"/>
            <a:ext cx="382300" cy="32559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on it&#10;&#10;AI-generated content may be incorrect.">
            <a:extLst>
              <a:ext uri="{FF2B5EF4-FFF2-40B4-BE49-F238E27FC236}">
                <a16:creationId xmlns:a16="http://schemas.microsoft.com/office/drawing/2014/main" id="{A40EC3FF-E68F-6EE7-974E-C7A3528874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498" y="5572612"/>
            <a:ext cx="2207201" cy="14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1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masis MT Pro Black" panose="02040A040500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masis MT Pro" panose="020405040500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855E-D728-8B2D-4463-0A460EC9B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/>
              </a:rPr>
              <a:t>Qualitative data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/>
              </a:rPr>
              <a:t>collection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/>
              </a:rPr>
              <a:t>methods</a:t>
            </a:r>
            <a:endParaRPr lang="en-US" sz="4800" dirty="0">
              <a:latin typeface="Amasis MT Pro Black" panose="02040A040500050203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8E833-6ABA-85BB-E32D-BE8AB3645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9466"/>
            <a:ext cx="9144000" cy="1058333"/>
          </a:xfrm>
        </p:spPr>
        <p:txBody>
          <a:bodyPr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>
              <a:lnSpc>
                <a:spcPct val="100000"/>
              </a:lnSpc>
              <a:spcBef>
                <a:spcPts val="700"/>
              </a:spcBef>
              <a:buClr>
                <a:srgbClr val="EA157A"/>
              </a:buClr>
              <a:buSzPct val="60000"/>
            </a:pPr>
            <a:r>
              <a:rPr lang="en-US" sz="3200" b="1" dirty="0">
                <a:ln/>
                <a:solidFill>
                  <a:srgbClr val="C00000"/>
                </a:solidFill>
                <a:latin typeface="Amasis MT Pro Black" panose="02040A04050005020304"/>
                <a:ea typeface="+mn-ea"/>
                <a:cs typeface="+mn-cs"/>
              </a:rPr>
              <a:t>Simegnew H.(BSc, MPH, Ass. Prof.)</a:t>
            </a:r>
          </a:p>
          <a:p>
            <a:pPr lvl="0">
              <a:lnSpc>
                <a:spcPct val="100000"/>
              </a:lnSpc>
              <a:spcBef>
                <a:spcPts val="700"/>
              </a:spcBef>
              <a:buClr>
                <a:srgbClr val="EA157A"/>
              </a:buClr>
              <a:buSzPct val="60000"/>
            </a:pPr>
            <a:endParaRPr lang="en-US" sz="800" b="1" dirty="0" smtClean="0">
              <a:ln/>
              <a:solidFill>
                <a:srgbClr val="002060"/>
              </a:solidFill>
              <a:latin typeface="Amasis MT Pro Black" panose="02040A04050005020304"/>
              <a:ea typeface="+mn-ea"/>
              <a:cs typeface="+mn-cs"/>
            </a:endParaRPr>
          </a:p>
          <a:p>
            <a:pPr lvl="0">
              <a:lnSpc>
                <a:spcPct val="100000"/>
              </a:lnSpc>
              <a:spcBef>
                <a:spcPts val="700"/>
              </a:spcBef>
              <a:buClr>
                <a:srgbClr val="EA157A"/>
              </a:buClr>
              <a:buSzPct val="60000"/>
            </a:pPr>
            <a:r>
              <a:rPr lang="en-US" sz="2000" b="1" dirty="0" smtClean="0">
                <a:ln/>
                <a:solidFill>
                  <a:srgbClr val="002060"/>
                </a:solidFill>
                <a:latin typeface="Amasis MT Pro Black" panose="02040A04050005020304"/>
                <a:ea typeface="+mn-ea"/>
                <a:cs typeface="+mn-cs"/>
              </a:rPr>
              <a:t>simegnew.handebo@sphmmc.edu.et</a:t>
            </a:r>
            <a:endParaRPr lang="en-US" sz="2000" b="1" dirty="0">
              <a:ln/>
              <a:solidFill>
                <a:srgbClr val="002060"/>
              </a:solidFill>
              <a:latin typeface="Amasis MT Pro Black" panose="02040A04050005020304"/>
              <a:ea typeface="+mn-ea"/>
              <a:cs typeface="+mn-cs"/>
            </a:endParaRPr>
          </a:p>
          <a:p>
            <a:endParaRPr lang="en-US" sz="2800" b="1" dirty="0">
              <a:ln/>
              <a:solidFill>
                <a:schemeClr val="accent3"/>
              </a:solidFill>
              <a:latin typeface="Amasis MT Pro Black" panose="02040A040500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69966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Procedural </a:t>
            </a:r>
            <a:r>
              <a:rPr lang="en-US" b="1" dirty="0" smtClean="0">
                <a:solidFill>
                  <a:srgbClr val="C00000"/>
                </a:solidFill>
              </a:rPr>
              <a:t>steps…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0659533" cy="4486275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US" b="1" dirty="0" smtClean="0"/>
              <a:t>Asking and probing:</a:t>
            </a:r>
            <a:r>
              <a:rPr lang="en-US" dirty="0" smtClean="0"/>
              <a:t> actively </a:t>
            </a:r>
            <a:r>
              <a:rPr lang="en-US" dirty="0"/>
              <a:t>probe responses with clarifying and follow-up 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Generate </a:t>
            </a:r>
            <a:r>
              <a:rPr lang="en-US" sz="2600" dirty="0"/>
              <a:t>rich, detailed </a:t>
            </a:r>
            <a:r>
              <a:rPr lang="en-US" sz="2600" dirty="0" smtClean="0"/>
              <a:t>evidence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Avoiding </a:t>
            </a:r>
            <a:r>
              <a:rPr lang="en-US" sz="2600" dirty="0"/>
              <a:t>shallow or superficial data that weakens analysis. 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When </a:t>
            </a:r>
            <a:r>
              <a:rPr lang="en-US" sz="2600" dirty="0"/>
              <a:t>participants become emotional, </a:t>
            </a:r>
            <a:r>
              <a:rPr lang="en-US" sz="2600" dirty="0" smtClean="0"/>
              <a:t>allow </a:t>
            </a:r>
            <a:r>
              <a:rPr lang="en-US" sz="2600" dirty="0"/>
              <a:t>space for reflection and venting</a:t>
            </a:r>
            <a:r>
              <a:rPr lang="en-US" sz="2600" dirty="0" smtClean="0"/>
              <a:t>,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Gently </a:t>
            </a:r>
            <a:r>
              <a:rPr lang="en-US" sz="2600" dirty="0"/>
              <a:t>guiding them back to the </a:t>
            </a:r>
            <a:r>
              <a:rPr lang="en-US" sz="2600" dirty="0" smtClean="0"/>
              <a:t>topic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6900" y="293688"/>
            <a:ext cx="10515600" cy="109378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Procedural </a:t>
            </a:r>
            <a:r>
              <a:rPr lang="en-US" b="1" dirty="0" smtClean="0">
                <a:solidFill>
                  <a:srgbClr val="C00000"/>
                </a:solidFill>
              </a:rPr>
              <a:t>steps…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387476"/>
            <a:ext cx="10971501" cy="478948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600" b="1" dirty="0" smtClean="0"/>
              <a:t>Cooling off:  </a:t>
            </a:r>
            <a:r>
              <a:rPr lang="en-US" sz="2600" dirty="0"/>
              <a:t>After </a:t>
            </a:r>
            <a:r>
              <a:rPr lang="en-US" sz="2600" dirty="0" smtClean="0"/>
              <a:t>main </a:t>
            </a:r>
            <a:r>
              <a:rPr lang="en-US" sz="2600" dirty="0"/>
              <a:t>questions, </a:t>
            </a:r>
            <a:r>
              <a:rPr lang="en-US" sz="2600" dirty="0" smtClean="0"/>
              <a:t>ease </a:t>
            </a:r>
            <a:r>
              <a:rPr lang="en-US" sz="2600" dirty="0"/>
              <a:t>participants back to normalcy with </a:t>
            </a:r>
            <a:r>
              <a:rPr lang="en-US" sz="2600" dirty="0" smtClean="0"/>
              <a:t>general and </a:t>
            </a:r>
            <a:r>
              <a:rPr lang="en-US" sz="2600" dirty="0"/>
              <a:t>non-specific </a:t>
            </a:r>
            <a:r>
              <a:rPr lang="en-US" sz="2600" dirty="0" smtClean="0"/>
              <a:t>questions</a:t>
            </a:r>
            <a:endParaRPr lang="en-US" sz="2600" dirty="0"/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Ensuring </a:t>
            </a:r>
            <a:r>
              <a:rPr lang="en-US" sz="2600" dirty="0"/>
              <a:t>they leave the session feeling comfortable and not burdened.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US" sz="2600" b="1" dirty="0" smtClean="0"/>
              <a:t>Thanking </a:t>
            </a:r>
            <a:r>
              <a:rPr lang="en-US" sz="2600" b="1" dirty="0"/>
              <a:t>and offering </a:t>
            </a:r>
            <a:r>
              <a:rPr lang="en-US" sz="2600" b="1" dirty="0" smtClean="0"/>
              <a:t>space</a:t>
            </a:r>
            <a:r>
              <a:rPr lang="en-US" sz="2600" dirty="0" smtClean="0"/>
              <a:t>: Thank </a:t>
            </a:r>
            <a:r>
              <a:rPr lang="en-US" sz="2600" dirty="0"/>
              <a:t>participants for their time and provide space for any unresolved or research-related </a:t>
            </a:r>
            <a:r>
              <a:rPr lang="en-US" sz="2600" dirty="0" smtClean="0"/>
              <a:t>questions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/>
              <a:t>Maintain ethical </a:t>
            </a:r>
            <a:r>
              <a:rPr lang="en-US" sz="2600" dirty="0"/>
              <a:t>and respectful </a:t>
            </a:r>
            <a:r>
              <a:rPr lang="en-US" sz="2600" dirty="0" smtClean="0"/>
              <a:t>engagement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93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collection methods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dirty="0" smtClean="0"/>
              <a:t>Common qualitative data collection techniques are: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Document Analysis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Photographs and Videos</a:t>
            </a:r>
          </a:p>
          <a:p>
            <a:pPr marL="88011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Individuals interview</a:t>
            </a:r>
          </a:p>
          <a:p>
            <a:pPr marL="880110" lvl="1" indent="-514350">
              <a:lnSpc>
                <a:spcPct val="150000"/>
              </a:lnSpc>
              <a:buFontTx/>
              <a:buAutoNum type="arabicPeriod" startAt="4"/>
            </a:pPr>
            <a:r>
              <a:rPr lang="en-US" sz="2800" dirty="0" smtClean="0"/>
              <a:t>Focused group interview </a:t>
            </a:r>
          </a:p>
          <a:p>
            <a:pPr marL="880110" lvl="1" indent="-514350">
              <a:lnSpc>
                <a:spcPct val="150000"/>
              </a:lnSpc>
              <a:buFontTx/>
              <a:buAutoNum type="arabicPeriod" startAt="4"/>
            </a:pPr>
            <a:r>
              <a:rPr lang="en-US" sz="2800" dirty="0" smtClean="0"/>
              <a:t>Observation</a:t>
            </a:r>
          </a:p>
          <a:p>
            <a:pPr marL="880110" lvl="1" indent="-514350">
              <a:lnSpc>
                <a:spcPct val="150000"/>
              </a:lnSpc>
              <a:buFontTx/>
              <a:buAutoNum type="arabicPeriod" startAt="4"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2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analysis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dirty="0" smtClean="0"/>
              <a:t>Examination of records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Newsletters, news releases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Student records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Minutes from meetings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Code of ethics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Philosophy statements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Diaries, letters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fld id="{227AD7C5-C240-4003-ADEB-3E0E27AB3D2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Depending on the research question, the researcher might utilize: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Rating scale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Checklist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Content analysis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Matrix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1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Photographs and Videos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>
          <a:xfrm>
            <a:off x="838200" y="1842558"/>
            <a:ext cx="10515600" cy="4351338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3200" dirty="0" smtClean="0"/>
              <a:t>Use to gain insight into how people view and interpret their world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GB" sz="3200" dirty="0" smtClean="0"/>
              <a:t>It's benefits are as an aid to recall, multiple interpretation, and reaching a wider audience. </a:t>
            </a:r>
          </a:p>
          <a:p>
            <a:pPr marL="457200" indent="-45720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GB" sz="3200" dirty="0" smtClean="0"/>
              <a:t>     E.g. Film on homeless to mobilize community action</a:t>
            </a:r>
            <a:endParaRPr lang="en-GB" sz="3200" b="1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8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6099" y="773723"/>
            <a:ext cx="3263704" cy="533165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Photographs</a:t>
            </a:r>
            <a:endParaRPr lang="en-US" sz="3600" dirty="0"/>
          </a:p>
        </p:txBody>
      </p:sp>
      <p:pic>
        <p:nvPicPr>
          <p:cNvPr id="7" name="Picture 4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5903" y="407963"/>
            <a:ext cx="7662204" cy="6144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2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Pictures/photographs  </a:t>
            </a:r>
          </a:p>
        </p:txBody>
      </p:sp>
      <p:sp>
        <p:nvSpPr>
          <p:cNvPr id="25603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56A4F8-57E5-4033-8418-37B17D621612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5664"/>
            <a:ext cx="9144000" cy="339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6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Individuals interview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12799" y="1589567"/>
            <a:ext cx="6257413" cy="47549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500" dirty="0" smtClean="0"/>
              <a:t>An interview is a purposeful interaction in which one person obtains information from another. </a:t>
            </a:r>
          </a:p>
          <a:p>
            <a:pPr marL="22860" indent="-342900">
              <a:lnSpc>
                <a:spcPct val="150000"/>
              </a:lnSpc>
            </a:pPr>
            <a:r>
              <a:rPr lang="en-US" sz="3500" dirty="0" smtClean="0"/>
              <a:t>Interviewing techniques;</a:t>
            </a:r>
          </a:p>
          <a:p>
            <a:pPr marL="1028700" lvl="2" indent="-514350">
              <a:lnSpc>
                <a:spcPct val="150000"/>
              </a:lnSpc>
              <a:buNone/>
            </a:pPr>
            <a:r>
              <a:rPr lang="en-US" sz="3200" dirty="0" smtClean="0"/>
              <a:t>1. Unstructured </a:t>
            </a:r>
            <a:r>
              <a:rPr lang="en-GB" sz="3200" dirty="0" smtClean="0"/>
              <a:t>interviews</a:t>
            </a:r>
            <a:endParaRPr lang="en-US" sz="3200" dirty="0" smtClean="0"/>
          </a:p>
          <a:p>
            <a:pPr marL="1028700" lvl="2" indent="-514350">
              <a:lnSpc>
                <a:spcPct val="150000"/>
              </a:lnSpc>
              <a:buNone/>
            </a:pPr>
            <a:r>
              <a:rPr lang="en-US" sz="3200" dirty="0" smtClean="0"/>
              <a:t>2. Semi-structured  </a:t>
            </a:r>
            <a:r>
              <a:rPr lang="en-GB" sz="3200" dirty="0" smtClean="0"/>
              <a:t>interviews</a:t>
            </a:r>
            <a:endParaRPr lang="en-US" sz="3200" dirty="0" smtClean="0"/>
          </a:p>
          <a:p>
            <a:pPr marL="1028700" lvl="2" indent="-514350">
              <a:lnSpc>
                <a:spcPct val="150000"/>
              </a:lnSpc>
              <a:buNone/>
            </a:pPr>
            <a:r>
              <a:rPr lang="en-US" sz="3200" dirty="0" smtClean="0"/>
              <a:t>3. Structured  </a:t>
            </a:r>
            <a:r>
              <a:rPr lang="en-GB" sz="3200" dirty="0" smtClean="0"/>
              <a:t>interviews</a:t>
            </a:r>
            <a:endParaRPr lang="en-US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fld id="{227AD7C5-C240-4003-ADEB-3E0E27AB3D2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3" descr="t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637" y="1631291"/>
            <a:ext cx="4283587" cy="416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7345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interviewing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6864" y="1533378"/>
            <a:ext cx="10871200" cy="4562622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3000" dirty="0" smtClean="0"/>
              <a:t>Listen more, talk less.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Do not interrupt.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Avoid leading questions.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Keep participants focused and ask for concrete details.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Follow up on what they say.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Do not be judgmental about their views.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Do not debate with them over their responses.</a:t>
            </a:r>
          </a:p>
          <a:p>
            <a:pPr>
              <a:lnSpc>
                <a:spcPts val="4000"/>
              </a:lnSpc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1771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cs typeface="Times New Roman" pitchFamily="18" charset="0"/>
              </a:rPr>
              <a:t>Do </a:t>
            </a:r>
            <a:r>
              <a:rPr lang="en-US" sz="3200" dirty="0" smtClean="0">
                <a:solidFill>
                  <a:srgbClr val="FF0000"/>
                </a:solidFill>
                <a:cs typeface="Times New Roman" pitchFamily="18" charset="0"/>
              </a:rPr>
              <a:t>record</a:t>
            </a:r>
            <a:r>
              <a:rPr lang="en-US" sz="3200" dirty="0" smtClean="0">
                <a:cs typeface="Times New Roman" pitchFamily="18" charset="0"/>
              </a:rPr>
              <a:t> everything the interviewee says and note impressions of interviewee’s nonverbal behavior</a:t>
            </a:r>
            <a:endParaRPr lang="en-US" sz="3200" dirty="0" smtClean="0">
              <a:cs typeface="Times New Roman" pitchFamily="18" charset="0"/>
              <a:sym typeface="Monotype Sort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cs typeface="Times New Roman" pitchFamily="18" charset="0"/>
              </a:rPr>
              <a:t>Do allow the interviewee time to think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947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masis MT Pro Black" panose="02040A04050005020304"/>
              </a:rPr>
              <a:t>Disclaimer </a:t>
            </a:r>
            <a:r>
              <a:rPr lang="en-US" b="1" dirty="0" smtClean="0">
                <a:solidFill>
                  <a:srgbClr val="002060"/>
                </a:solidFill>
                <a:latin typeface="Amasis MT Pro Black" panose="02040A04050005020304"/>
              </a:rPr>
              <a:t>Statement</a:t>
            </a:r>
            <a:endParaRPr lang="en-US" b="1" dirty="0">
              <a:solidFill>
                <a:srgbClr val="002060"/>
              </a:solidFill>
              <a:latin typeface="Amasis MT Pro Black" panose="02040A040500050203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masis MT Pro"/>
              </a:rPr>
              <a:t>This </a:t>
            </a:r>
            <a:r>
              <a:rPr lang="en-US" dirty="0">
                <a:latin typeface="Amasis MT Pro"/>
              </a:rPr>
              <a:t>training is a collective learning journey, built on shared experiences and insights. I am not here to deliver absolute knowledge, but to guide participants in structuring and deepening their understanding of qualitative research methods. </a:t>
            </a:r>
            <a:endParaRPr lang="en-US" dirty="0" smtClean="0">
              <a:latin typeface="Amasis MT Pro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masis MT Pro"/>
              </a:rPr>
              <a:t>The </a:t>
            </a:r>
            <a:r>
              <a:rPr lang="en-US" dirty="0">
                <a:latin typeface="Amasis MT Pro"/>
              </a:rPr>
              <a:t>session is neither exhaustive nor definitive; it is designed to spark further growth for those with genuine interest and commitment. </a:t>
            </a:r>
            <a:endParaRPr lang="en-US" dirty="0" smtClean="0">
              <a:latin typeface="Amasis MT Pro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masis MT Pro"/>
              </a:rPr>
              <a:t>All </a:t>
            </a:r>
            <a:r>
              <a:rPr lang="en-US" dirty="0">
                <a:latin typeface="Amasis MT Pro"/>
              </a:rPr>
              <a:t>examples are strictly academic and scientific, with no negative intent or motives.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Amasis MT Pro Black" panose="02040A040500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Interviewer Issues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507067"/>
            <a:ext cx="10515600" cy="466989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Non Talker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Rambler unrelated topics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Uncomfortable with the issue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Contradicting Statements his/her self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Feel confused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Questioning you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EC4E8B6-4039-41AE-8867-0034FAF86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466" y="2008716"/>
            <a:ext cx="1898468" cy="277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In-depth interview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557867"/>
            <a:ext cx="10515600" cy="46190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Semi-structured interview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Face to face conversation to explore </a:t>
            </a:r>
            <a:r>
              <a:rPr lang="en-GB" sz="3200" dirty="0" smtClean="0"/>
              <a:t>issues </a:t>
            </a:r>
            <a:r>
              <a:rPr lang="en-GB" sz="3200" dirty="0" smtClean="0"/>
              <a:t>in more detail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Last for </a:t>
            </a:r>
            <a:r>
              <a:rPr lang="en-US" sz="3200" dirty="0" smtClean="0"/>
              <a:t>30-60 </a:t>
            </a:r>
            <a:r>
              <a:rPr lang="en-US" sz="3200" dirty="0" smtClean="0"/>
              <a:t>minutes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Minimum sample size 20-30 individuals </a:t>
            </a:r>
          </a:p>
          <a:p>
            <a:pPr>
              <a:lnSpc>
                <a:spcPct val="150000"/>
              </a:lnSpc>
            </a:pPr>
            <a:r>
              <a:rPr lang="en-GB" sz="3200" dirty="0" smtClean="0"/>
              <a:t>Use of open ended questions; power of probing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Know your interview guide and potential probes</a:t>
            </a:r>
            <a:endParaRPr lang="en-GB" sz="3200" dirty="0" smtClean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90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In-depth interview…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3200" dirty="0" smtClean="0"/>
              <a:t>Used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3200" dirty="0" smtClean="0"/>
              <a:t>When the subject matter is highly sensitive. </a:t>
            </a:r>
          </a:p>
          <a:p>
            <a:pPr lvl="2">
              <a:lnSpc>
                <a:spcPct val="150000"/>
              </a:lnSpc>
              <a:buNone/>
            </a:pPr>
            <a:r>
              <a:rPr lang="en-GB" sz="3200" dirty="0" smtClean="0"/>
              <a:t>E.g. opinion of abortion cases about FP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3200" dirty="0" smtClean="0"/>
              <a:t>Geographically dispersed respondents.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125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112130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In-depth interview…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303868"/>
            <a:ext cx="10515600" cy="4873095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/>
              <a:t>Participants will speak candidly only if they: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Feel comfortable in the space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Trust the interviewer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Feel secure about confidentiality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Believe interviewer is genuinely interested in what they have to say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Do not feel judged</a:t>
            </a:r>
          </a:p>
          <a:p>
            <a:pPr>
              <a:lnSpc>
                <a:spcPts val="4000"/>
              </a:lnSpc>
            </a:pPr>
            <a:r>
              <a:rPr lang="en-US" sz="2800" b="1" i="1" dirty="0" smtClean="0">
                <a:solidFill>
                  <a:srgbClr val="C00000"/>
                </a:solidFill>
              </a:rPr>
              <a:t>Establish good rapport!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69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40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Probing skill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388533"/>
            <a:ext cx="10971500" cy="4784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Silent </a:t>
            </a:r>
            <a:r>
              <a:rPr lang="en-US" sz="2600" dirty="0" smtClean="0"/>
              <a:t>– Nod slowly, tilt head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Echo</a:t>
            </a:r>
            <a:r>
              <a:rPr lang="en-US" sz="2600" dirty="0" smtClean="0"/>
              <a:t> – Repeat the last statement and ask respondent to continue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Neutral </a:t>
            </a:r>
            <a:r>
              <a:rPr lang="en-US" sz="2600" dirty="0" smtClean="0"/>
              <a:t>– Encouraging; "I see", "uh-huh", minimal nonverbal signals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Direct </a:t>
            </a:r>
            <a:r>
              <a:rPr lang="en-US" sz="2600" dirty="0" smtClean="0"/>
              <a:t>– "Tell me more", "What do you do then</a:t>
            </a:r>
            <a:r>
              <a:rPr lang="en-US" sz="2600" dirty="0" smtClean="0"/>
              <a:t>?“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Phased </a:t>
            </a:r>
            <a:r>
              <a:rPr lang="en-US" sz="2600" b="1" dirty="0" smtClean="0"/>
              <a:t>assertion </a:t>
            </a:r>
            <a:r>
              <a:rPr lang="en-US" sz="2600" dirty="0" smtClean="0"/>
              <a:t>– Imply you already know something and encourage respondent to speak up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Detail</a:t>
            </a:r>
            <a:r>
              <a:rPr lang="en-US" sz="2600" dirty="0" smtClean="0"/>
              <a:t> – who, where, what, when, how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600" b="1" dirty="0" smtClean="0"/>
              <a:t>Clarifying</a:t>
            </a:r>
            <a:r>
              <a:rPr lang="en-US" sz="2600" dirty="0" smtClean="0"/>
              <a:t> – "You said X, please describe what you meant by that"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53448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Group Discussion (FGD)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199" y="1571097"/>
            <a:ext cx="10761133" cy="460586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A research technique that collects data through </a:t>
            </a:r>
            <a:r>
              <a:rPr lang="en-US" sz="2600" dirty="0" smtClean="0">
                <a:solidFill>
                  <a:srgbClr val="FF0000"/>
                </a:solidFill>
              </a:rPr>
              <a:t>group interaction </a:t>
            </a:r>
            <a:r>
              <a:rPr lang="en-US" sz="2600" dirty="0" smtClean="0"/>
              <a:t>on a topic determined by the researcher</a:t>
            </a:r>
            <a:r>
              <a:rPr lang="en-US" sz="26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cs typeface="Times New Roman" pitchFamily="18" charset="0"/>
              </a:rPr>
              <a:t>It is a </a:t>
            </a:r>
            <a:r>
              <a:rPr lang="en-US" sz="2600" dirty="0" smtClean="0">
                <a:cs typeface="Times New Roman" pitchFamily="18" charset="0"/>
              </a:rPr>
              <a:t>discussion </a:t>
            </a:r>
            <a:r>
              <a:rPr lang="en-US" sz="2600" dirty="0" smtClean="0">
                <a:cs typeface="Times New Roman" pitchFamily="18" charset="0"/>
              </a:rPr>
              <a:t>of 6-12 persons guided by a facilitator, </a:t>
            </a:r>
            <a:r>
              <a:rPr lang="en-US" sz="2600" dirty="0" smtClean="0">
                <a:cs typeface="Times New Roman" pitchFamily="18" charset="0"/>
              </a:rPr>
              <a:t>members </a:t>
            </a:r>
            <a:r>
              <a:rPr lang="en-US" sz="2600" dirty="0" smtClean="0">
                <a:cs typeface="Times New Roman" pitchFamily="18" charset="0"/>
              </a:rPr>
              <a:t>talk freely &amp; spontaneously about a certain topic.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>
                <a:cs typeface="Times New Roman" pitchFamily="18" charset="0"/>
              </a:rPr>
              <a:t>The most widely used technique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 smtClean="0"/>
              <a:t>Time</a:t>
            </a:r>
            <a:r>
              <a:rPr lang="en-US" sz="2600" dirty="0" smtClean="0"/>
              <a:t>: lasts for 1-1:30hrs/group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 smtClean="0"/>
              <a:t>A minimum of 4 groups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7981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Group…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03983" y="1538287"/>
            <a:ext cx="10448517" cy="4486275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  <a:spcBef>
                <a:spcPts val="0"/>
              </a:spcBef>
              <a:buNone/>
            </a:pPr>
            <a:r>
              <a:rPr lang="en-US" sz="2700" dirty="0" smtClean="0"/>
              <a:t>Group interviews can be used when:</a:t>
            </a:r>
            <a:endParaRPr lang="am-ET" sz="2700" dirty="0" smtClean="0"/>
          </a:p>
          <a:p>
            <a:pPr>
              <a:lnSpc>
                <a:spcPts val="4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Limited </a:t>
            </a:r>
            <a:r>
              <a:rPr lang="en-US" sz="2700" dirty="0" smtClean="0">
                <a:solidFill>
                  <a:srgbClr val="FF0000"/>
                </a:solidFill>
              </a:rPr>
              <a:t>resources</a:t>
            </a:r>
            <a:endParaRPr lang="am-ET" sz="2700" dirty="0" smtClean="0"/>
          </a:p>
          <a:p>
            <a:pPr>
              <a:lnSpc>
                <a:spcPts val="4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It is possible to identify individuals who share a </a:t>
            </a:r>
            <a:r>
              <a:rPr lang="en-US" sz="2700" dirty="0" smtClean="0">
                <a:solidFill>
                  <a:srgbClr val="FF0000"/>
                </a:solidFill>
              </a:rPr>
              <a:t>common factor </a:t>
            </a:r>
            <a:endParaRPr lang="am-ET" sz="2700" dirty="0" smtClean="0">
              <a:solidFill>
                <a:srgbClr val="FF0000"/>
              </a:solidFill>
            </a:endParaRPr>
          </a:p>
          <a:p>
            <a:pPr>
              <a:lnSpc>
                <a:spcPts val="4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It is desirable to collect the views of </a:t>
            </a:r>
            <a:r>
              <a:rPr lang="en-US" sz="2700" dirty="0" smtClean="0">
                <a:solidFill>
                  <a:srgbClr val="FF0000"/>
                </a:solidFill>
              </a:rPr>
              <a:t>several people </a:t>
            </a:r>
            <a:r>
              <a:rPr lang="en-US" sz="2700" dirty="0" smtClean="0"/>
              <a:t>within that population sub group. </a:t>
            </a:r>
            <a:endParaRPr lang="am-ET" sz="2700" dirty="0" smtClean="0"/>
          </a:p>
          <a:p>
            <a:pPr>
              <a:lnSpc>
                <a:spcPts val="4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700" dirty="0" smtClean="0"/>
              <a:t>Group </a:t>
            </a:r>
            <a:r>
              <a:rPr lang="en-US" sz="2700" dirty="0" smtClean="0"/>
              <a:t>interaction stimulate reach response and </a:t>
            </a:r>
            <a:r>
              <a:rPr lang="en-US" sz="2700" dirty="0" smtClean="0">
                <a:solidFill>
                  <a:srgbClr val="FF0000"/>
                </a:solidFill>
              </a:rPr>
              <a:t>greater insights</a:t>
            </a:r>
            <a:endParaRPr lang="en-US" sz="2700" dirty="0" smtClean="0"/>
          </a:p>
          <a:p>
            <a:pPr>
              <a:lnSpc>
                <a:spcPts val="42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700" b="1" dirty="0" smtClean="0"/>
              <a:t>When subject matter is not so sensitive.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24843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Skills 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of</a:t>
            </a:r>
            <a:r>
              <a:rPr lang="en-GB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 </a:t>
            </a: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/>
              </a:rPr>
              <a:t>FGD moderators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sz="3200" dirty="0">
                <a:latin typeface="Amasis MT Pro" panose="02040504050005020304"/>
              </a:rPr>
              <a:t>Ability to put others at ease</a:t>
            </a:r>
          </a:p>
          <a:p>
            <a:pPr algn="just">
              <a:lnSpc>
                <a:spcPct val="150000"/>
              </a:lnSpc>
            </a:pPr>
            <a:r>
              <a:rPr lang="en-GB" sz="3200" dirty="0">
                <a:latin typeface="Amasis MT Pro" panose="02040504050005020304"/>
              </a:rPr>
              <a:t>Ability to listen to other people</a:t>
            </a:r>
          </a:p>
          <a:p>
            <a:pPr algn="just">
              <a:lnSpc>
                <a:spcPct val="150000"/>
              </a:lnSpc>
            </a:pPr>
            <a:r>
              <a:rPr lang="en-GB" sz="3200" dirty="0">
                <a:latin typeface="Amasis MT Pro" panose="02040504050005020304"/>
              </a:rPr>
              <a:t>Ability to encourage people</a:t>
            </a:r>
          </a:p>
          <a:p>
            <a:pPr algn="just">
              <a:lnSpc>
                <a:spcPct val="150000"/>
              </a:lnSpc>
            </a:pPr>
            <a:r>
              <a:rPr lang="en-GB" sz="3200" dirty="0">
                <a:latin typeface="Amasis MT Pro" panose="02040504050005020304"/>
              </a:rPr>
              <a:t>Awareness of non-verbal reactions</a:t>
            </a:r>
          </a:p>
          <a:p>
            <a:pPr algn="just">
              <a:lnSpc>
                <a:spcPct val="150000"/>
              </a:lnSpc>
            </a:pPr>
            <a:r>
              <a:rPr lang="en-GB" sz="3200" dirty="0">
                <a:latin typeface="Amasis MT Pro" panose="02040504050005020304"/>
              </a:rPr>
              <a:t>Knows when to probe</a:t>
            </a:r>
          </a:p>
          <a:p>
            <a:pPr algn="just">
              <a:lnSpc>
                <a:spcPct val="150000"/>
              </a:lnSpc>
            </a:pPr>
            <a:endParaRPr lang="en-GB" sz="3200" dirty="0">
              <a:latin typeface="Amasis MT Pro" panose="02040504050005020304"/>
            </a:endParaRPr>
          </a:p>
          <a:p>
            <a:pPr algn="just">
              <a:lnSpc>
                <a:spcPct val="150000"/>
              </a:lnSpc>
              <a:buFontTx/>
              <a:buNone/>
            </a:pPr>
            <a:endParaRPr lang="en-GB" sz="3200" dirty="0">
              <a:latin typeface="Amasis MT Pro" panose="0204050405000502030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700" dirty="0" smtClean="0">
                <a:latin typeface="Amasis MT Pro" panose="02040504050005020304"/>
              </a:rPr>
              <a:t>Does not lead the participants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700" dirty="0" smtClean="0">
                <a:latin typeface="Amasis MT Pro" panose="02040504050005020304"/>
              </a:rPr>
              <a:t>Discourage dominant group members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700" dirty="0" smtClean="0">
                <a:latin typeface="Amasis MT Pro" panose="02040504050005020304"/>
              </a:rPr>
              <a:t>Stimulates group interaction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700" dirty="0" smtClean="0">
                <a:latin typeface="Amasis MT Pro" panose="02040504050005020304"/>
              </a:rPr>
              <a:t>Is relaxed and friendly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700" dirty="0" smtClean="0">
                <a:latin typeface="Amasis MT Pro" panose="02040504050005020304"/>
              </a:rPr>
              <a:t>Responsive to the situation</a:t>
            </a:r>
            <a:endParaRPr lang="en-US" sz="2700" dirty="0" smtClean="0">
              <a:latin typeface="Amasis MT Pro" panose="02040504050005020304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sz="2700" dirty="0">
              <a:latin typeface="Amasis MT Pro" panose="020405040500050203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fld id="{227AD7C5-C240-4003-ADEB-3E0E27AB3D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5024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FGD…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Composed of homogeneous members who share characteristics but usually do not know each 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Pre-determined criteria for selecting participants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of discussion guide 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 FGD per type of respondent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Moderator and note taker</a:t>
            </a:r>
          </a:p>
        </p:txBody>
      </p:sp>
    </p:spTree>
    <p:extLst>
      <p:ext uri="{BB962C8B-B14F-4D97-AF65-F5344CB8AC3E}">
        <p14:creationId xmlns:p14="http://schemas.microsoft.com/office/powerpoint/2010/main" val="254482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FGD guide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3200" i="1" dirty="0" smtClean="0"/>
              <a:t>No more than 10-12 questions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Always use open ended questions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Avoid questions that can be answered yes or no.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Flow from general to specific 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/>
              <a:t>Avoid using “why” questions – instead use what or ho</a:t>
            </a:r>
            <a:r>
              <a:rPr lang="en-US" dirty="0" smtClean="0"/>
              <a:t>w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masis MT Pro Black" panose="02040A04050005020304"/>
              </a:rPr>
              <a:t>Learning objectives </a:t>
            </a:r>
            <a:endParaRPr lang="en-US" b="1" dirty="0">
              <a:solidFill>
                <a:srgbClr val="002060"/>
              </a:solidFill>
              <a:latin typeface="Amasis MT Pro Black" panose="02040A040500050203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378"/>
            <a:ext cx="10515600" cy="464358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dirty="0" smtClean="0">
                <a:latin typeface="Amasis MT Pro"/>
              </a:rPr>
              <a:t>By </a:t>
            </a:r>
            <a:r>
              <a:rPr lang="en-US" sz="3000" dirty="0">
                <a:latin typeface="Amasis MT Pro"/>
              </a:rPr>
              <a:t>the end of the session, participants will be able to:  </a:t>
            </a:r>
            <a:endParaRPr lang="en-US" sz="3000" dirty="0" smtClean="0">
              <a:latin typeface="Amasis MT Pro"/>
            </a:endParaRP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latin typeface="Amasis MT Pro"/>
              </a:rPr>
              <a:t>Describe </a:t>
            </a:r>
            <a:r>
              <a:rPr lang="en-US" sz="3000" dirty="0">
                <a:latin typeface="Amasis MT Pro"/>
              </a:rPr>
              <a:t>different types of data collection techniques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>
                <a:latin typeface="Amasis MT Pro"/>
              </a:rPr>
              <a:t>Explain how to choose appropriate data collection tools for different qualitative studies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000" dirty="0" smtClean="0">
                <a:latin typeface="Amasis MT Pro"/>
              </a:rPr>
              <a:t>Apply </a:t>
            </a:r>
            <a:r>
              <a:rPr lang="en-US" sz="3000" dirty="0">
                <a:latin typeface="Amasis MT Pro"/>
              </a:rPr>
              <a:t>the most important data collection methods in qualitative research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7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900" y="182563"/>
            <a:ext cx="10515600" cy="97260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of questions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62309099"/>
              </p:ext>
            </p:extLst>
          </p:nvPr>
        </p:nvGraphicFramePr>
        <p:xfrm>
          <a:off x="838200" y="1388532"/>
          <a:ext cx="11139975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1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Type of Question</a:t>
                      </a:r>
                      <a:endParaRPr kumimoji="0" lang="en-US" sz="2400" b="1" kern="1200" baseline="0" dirty="0" smtClean="0">
                        <a:solidFill>
                          <a:schemeClr val="tx1"/>
                        </a:solidFill>
                        <a:latin typeface="Amasis MT Pro" panose="020405040500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Purpose</a:t>
                      </a:r>
                      <a:endParaRPr lang="en-US" sz="2400" dirty="0">
                        <a:solidFill>
                          <a:schemeClr val="tx1"/>
                        </a:solidFill>
                        <a:latin typeface="Amasis MT Pro" panose="020405040500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306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Opening questions</a:t>
                      </a:r>
                      <a:endParaRPr kumimoji="0" lang="en-US" sz="2400" b="1" kern="1200" baseline="0" dirty="0" smtClean="0">
                        <a:solidFill>
                          <a:schemeClr val="tx1"/>
                        </a:solidFill>
                        <a:latin typeface="Amasis MT Pro" panose="020405040500050203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To identify the characteristics that the participants have in common.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306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Introductory questions</a:t>
                      </a:r>
                      <a:endParaRPr lang="en-US" sz="2400" b="1" dirty="0">
                        <a:latin typeface="Amasis MT Pro" panose="020405040500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Introduce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the general topic of the discussion,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stimulate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the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conversation,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and </a:t>
                      </a:r>
                      <a:r>
                        <a:rPr kumimoji="0" lang="en-US" sz="2400" b="1" i="1" kern="1200" baseline="0" dirty="0" smtClean="0">
                          <a:solidFill>
                            <a:srgbClr val="C00000"/>
                          </a:solidFill>
                          <a:latin typeface="Amasis MT Pro" panose="02040504050005020304"/>
                        </a:rPr>
                        <a:t>improve interaction </a:t>
                      </a:r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in the group.</a:t>
                      </a:r>
                      <a:endParaRPr kumimoji="0" lang="en-US" sz="2400" kern="1200" baseline="0" dirty="0" smtClean="0">
                        <a:solidFill>
                          <a:schemeClr val="dk1"/>
                        </a:solidFill>
                        <a:latin typeface="Amasis MT Pro" panose="020405040500050203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Transition questions </a:t>
                      </a:r>
                      <a:endParaRPr lang="en-US" sz="2400" b="1" dirty="0">
                        <a:latin typeface="Amasis MT Pro" panose="020405040500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To move the participants into the focus of the discussion</a:t>
                      </a:r>
                      <a:endParaRPr lang="en-US" sz="2400" dirty="0">
                        <a:latin typeface="Amasis MT Pro" panose="020405040500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Key questions </a:t>
                      </a:r>
                      <a:endParaRPr lang="en-US" sz="2400" b="1" dirty="0">
                        <a:latin typeface="Amasis MT Pro" panose="020405040500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Concern about the focus of the interview</a:t>
                      </a:r>
                      <a:endParaRPr lang="en-US" sz="2400" dirty="0">
                        <a:latin typeface="Amasis MT Pro" panose="020405040500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91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Ending questions </a:t>
                      </a:r>
                      <a:endParaRPr lang="en-US" sz="2400" b="1" dirty="0">
                        <a:latin typeface="Amasis MT Pro" panose="020405040500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Give the participants an opportunity to make final statement.</a:t>
                      </a:r>
                      <a:endParaRPr lang="en-US" sz="2400" dirty="0">
                        <a:latin typeface="Amasis MT Pro" panose="020405040500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2306">
                <a:tc>
                  <a:txBody>
                    <a:bodyPr/>
                    <a:lstStyle/>
                    <a:p>
                      <a:r>
                        <a:rPr kumimoji="0" lang="en-US" sz="2400" b="1" kern="1200" baseline="0" dirty="0" smtClean="0">
                          <a:latin typeface="Amasis MT Pro" panose="02040504050005020304"/>
                        </a:rPr>
                        <a:t>Final questions </a:t>
                      </a:r>
                      <a:endParaRPr lang="en-US" sz="2400" b="1" dirty="0">
                        <a:latin typeface="Amasis MT Pro" panose="020405040500050203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kern="1200" baseline="0" dirty="0" smtClean="0">
                          <a:latin typeface="Amasis MT Pro" panose="02040504050005020304"/>
                        </a:rPr>
                        <a:t>Ask the participants to add things they think have not been considered during the discussion</a:t>
                      </a:r>
                      <a:endParaRPr lang="en-US" sz="2400" dirty="0">
                        <a:latin typeface="Amasis MT Pro" panose="020405040500050203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866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masis MT Pro"/>
              </a:rPr>
              <a:t>Seating </a:t>
            </a:r>
            <a:r>
              <a:rPr lang="en-US" b="1" dirty="0">
                <a:solidFill>
                  <a:srgbClr val="C00000"/>
                </a:solidFill>
                <a:latin typeface="Amasis MT Pro"/>
              </a:rPr>
              <a:t>arrangements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2" descr="Focus group discussion guide for communiti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36" y="1598079"/>
            <a:ext cx="4213511" cy="404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73" y="1965858"/>
            <a:ext cx="4422166" cy="33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Sociodemographic of participants FGD</a:t>
            </a:r>
          </a:p>
        </p:txBody>
      </p:sp>
      <p:sp>
        <p:nvSpPr>
          <p:cNvPr id="115714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D2A513-3855-4C67-A6E9-55E4C2FC924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4032" y="1516698"/>
          <a:ext cx="10976864" cy="506654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6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7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28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535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Code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1900" dirty="0">
                          <a:effectLst/>
                        </a:rPr>
                        <a:t>	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Age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Occupation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Educational status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Age of the child/month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Total no of kids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Marital status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Distance from facility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P1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4th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12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15 min.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No Job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8th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47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15min.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Government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15min.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8</a:t>
                      </a:r>
                      <a:r>
                        <a:rPr lang="en-US" sz="2300" baseline="30000" dirty="0">
                          <a:effectLst/>
                        </a:rPr>
                        <a:t>th</a:t>
                      </a:r>
                      <a:r>
                        <a:rPr lang="en-US" sz="2300" dirty="0">
                          <a:effectLst/>
                        </a:rPr>
                        <a:t>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15min,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45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Illiterate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15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Divorced 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10min.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P6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24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10</a:t>
                      </a:r>
                      <a:r>
                        <a:rPr lang="en-US" sz="2300" baseline="30000">
                          <a:effectLst/>
                        </a:rPr>
                        <a:t>th</a:t>
                      </a:r>
                      <a:r>
                        <a:rPr lang="en-US" sz="2300">
                          <a:effectLst/>
                        </a:rPr>
                        <a:t>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10min.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2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P7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23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4</a:t>
                      </a:r>
                      <a:r>
                        <a:rPr lang="en-US" sz="2300" baseline="30000">
                          <a:effectLst/>
                        </a:rPr>
                        <a:t>th</a:t>
                      </a:r>
                      <a:r>
                        <a:rPr lang="en-US" sz="2300">
                          <a:effectLst/>
                        </a:rPr>
                        <a:t>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20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Married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10min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2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P8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25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No Job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5</a:t>
                      </a:r>
                      <a:r>
                        <a:rPr lang="en-US" sz="1900" baseline="30000">
                          <a:effectLst/>
                        </a:rPr>
                        <a:t>th</a:t>
                      </a:r>
                      <a:r>
                        <a:rPr lang="en-US" sz="1900">
                          <a:effectLst/>
                        </a:rPr>
                        <a:t>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17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Married </a:t>
                      </a:r>
                      <a:endParaRPr lang="en-US" sz="1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 min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3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It involves systematically selecting, watching and recording behavior and characteristics of living beings, objects or phenomena.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Gathering data from natural situation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Obtaining data by watching participant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259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Observation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smtClean="0"/>
              <a:t>Observation of human behavior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/>
              <a:t>Participant observation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The observer takes part in the situation he or she observes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/>
              <a:t>Non-participant observation: 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The observer watches the situation, openly or concealed, but does not participate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5999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5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Dimensions of Observation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537231"/>
            <a:ext cx="10515600" cy="46397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Space </a:t>
            </a:r>
            <a:r>
              <a:rPr lang="en-US" dirty="0" smtClean="0"/>
              <a:t>(physical places)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Actors </a:t>
            </a:r>
            <a:r>
              <a:rPr lang="en-US" dirty="0" smtClean="0"/>
              <a:t>(people involved)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Activities </a:t>
            </a:r>
            <a:r>
              <a:rPr lang="en-US" dirty="0" smtClean="0"/>
              <a:t>(the set of related acts people do)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Object </a:t>
            </a:r>
            <a:r>
              <a:rPr lang="en-US" dirty="0" smtClean="0"/>
              <a:t>(the physical things that are present)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Time </a:t>
            </a:r>
            <a:r>
              <a:rPr lang="en-US" dirty="0" smtClean="0"/>
              <a:t>(the sequencing that takes place over time)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Goal </a:t>
            </a:r>
            <a:r>
              <a:rPr lang="en-US" dirty="0" smtClean="0"/>
              <a:t>(the things people are trying to accomplish)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Feeling </a:t>
            </a:r>
            <a:r>
              <a:rPr lang="en-US" dirty="0" smtClean="0"/>
              <a:t>(the emotions felt and expressed)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38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808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Steps for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Observation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A6D5B5-2C23-401D-9108-47E7ABFBFD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40933"/>
            <a:ext cx="10515600" cy="4521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dirty="0" smtClean="0">
                <a:latin typeface="Amasis MT Pro"/>
                <a:ea typeface="ＭＳ Ｐゴシック" pitchFamily="34" charset="-128"/>
                <a:cs typeface="Arial" charset="0"/>
              </a:rPr>
              <a:t>Determine </a:t>
            </a:r>
            <a:r>
              <a:rPr lang="en-US" dirty="0">
                <a:latin typeface="Amasis MT Pro"/>
                <a:ea typeface="ＭＳ Ｐゴシック" pitchFamily="34" charset="-128"/>
                <a:cs typeface="Arial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  <a:cs typeface="Arial" charset="0"/>
              </a:rPr>
              <a:t>purpose of the </a:t>
            </a:r>
            <a:r>
              <a:rPr lang="en-US" dirty="0" smtClean="0">
                <a:latin typeface="Amasis MT Pro"/>
                <a:ea typeface="ＭＳ Ｐゴシック" pitchFamily="34" charset="-128"/>
                <a:cs typeface="Arial" charset="0"/>
              </a:rPr>
              <a:t>observation activity.</a:t>
            </a:r>
            <a:endParaRPr lang="en-US" dirty="0">
              <a:latin typeface="Amasis MT Pro"/>
              <a:ea typeface="ＭＳ Ｐゴシック" pitchFamily="34" charset="-128"/>
              <a:cs typeface="Arial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dirty="0" smtClean="0">
                <a:latin typeface="Amasis MT Pro"/>
                <a:ea typeface="ＭＳ Ｐゴシック" pitchFamily="34" charset="-128"/>
                <a:cs typeface="Arial" charset="0"/>
              </a:rPr>
              <a:t>Determine </a:t>
            </a:r>
            <a:r>
              <a:rPr 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  <a:cs typeface="Arial" charset="0"/>
              </a:rPr>
              <a:t>the population(s</a:t>
            </a:r>
            <a:r>
              <a:rPr lang="en-US" dirty="0">
                <a:latin typeface="Amasis MT Pro"/>
                <a:ea typeface="ＭＳ Ｐゴシック" pitchFamily="34" charset="-128"/>
                <a:cs typeface="Arial" charset="0"/>
              </a:rPr>
              <a:t>) to be observed.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dirty="0" smtClean="0">
                <a:latin typeface="Amasis MT Pro"/>
                <a:ea typeface="ＭＳ Ｐゴシック" pitchFamily="34" charset="-128"/>
                <a:cs typeface="Arial" charset="0"/>
              </a:rPr>
              <a:t>Consider </a:t>
            </a:r>
            <a:r>
              <a:rPr lang="en-US" dirty="0">
                <a:latin typeface="Amasis MT Pro"/>
                <a:ea typeface="ＭＳ Ｐゴシック" pitchFamily="34" charset="-128"/>
                <a:cs typeface="Arial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  <a:cs typeface="Arial" charset="0"/>
              </a:rPr>
              <a:t>accessibility of the population(s</a:t>
            </a:r>
            <a:r>
              <a:rPr lang="en-US" dirty="0">
                <a:latin typeface="Amasis MT Pro"/>
                <a:ea typeface="ＭＳ Ｐゴシック" pitchFamily="34" charset="-128"/>
                <a:cs typeface="Arial" charset="0"/>
              </a:rPr>
              <a:t>) and the </a:t>
            </a:r>
            <a:r>
              <a:rPr 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  <a:cs typeface="Arial" charset="0"/>
              </a:rPr>
              <a:t>venues</a:t>
            </a:r>
            <a:r>
              <a:rPr lang="en-US" dirty="0">
                <a:latin typeface="Amasis MT Pro"/>
                <a:ea typeface="ＭＳ Ｐゴシック" pitchFamily="34" charset="-128"/>
                <a:cs typeface="Arial" charset="0"/>
              </a:rPr>
              <a:t> in which you would like to observe </a:t>
            </a:r>
            <a:r>
              <a:rPr lang="en-US" dirty="0" smtClean="0">
                <a:latin typeface="Amasis MT Pro"/>
                <a:ea typeface="ＭＳ Ｐゴシック" pitchFamily="34" charset="-128"/>
                <a:cs typeface="Arial" charset="0"/>
              </a:rPr>
              <a:t>them</a:t>
            </a:r>
            <a:r>
              <a:rPr lang="en-US" dirty="0" smtClean="0">
                <a:latin typeface="Amasis MT Pro"/>
                <a:ea typeface="ＭＳ Ｐゴシック" pitchFamily="34" charset="-128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  <a:defRPr/>
            </a:pPr>
            <a:r>
              <a:rPr lang="en-US" altLang="en-US" dirty="0" smtClean="0">
                <a:latin typeface="Amasis MT Pro"/>
                <a:ea typeface="ＭＳ Ｐゴシック" pitchFamily="34" charset="-128"/>
              </a:rPr>
              <a:t>Investigate </a:t>
            </a:r>
            <a:r>
              <a:rPr lang="en-US" altLang="en-US" b="1" dirty="0">
                <a:latin typeface="Amasis MT Pro"/>
                <a:ea typeface="ＭＳ Ｐゴシック" pitchFamily="34" charset="-128"/>
              </a:rPr>
              <a:t>possible sites 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for participant observation.</a:t>
            </a:r>
          </a:p>
          <a:p>
            <a:pPr marL="0" indent="0">
              <a:buFont typeface="Arial" charset="0"/>
              <a:buChar char="•"/>
              <a:defRPr/>
            </a:pPr>
            <a:endParaRPr lang="en-US" dirty="0">
              <a:latin typeface="Tw Cen MT" panose="020B0602020104020603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3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>
                <a:ea typeface="ＭＳ Ｐゴシック" panose="020B0600070205080204" pitchFamily="34" charset="-128"/>
              </a:rPr>
              <a:t>Preparing</a:t>
            </a:r>
            <a:r>
              <a:rPr lang="is-IS" altLang="en-US" b="1" dirty="0" smtClean="0">
                <a:ea typeface="ＭＳ Ｐゴシック" panose="020B0600070205080204" pitchFamily="34" charset="-128"/>
              </a:rPr>
              <a:t>…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C0462-3BDD-40F9-83A9-F28B868BFFB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11867"/>
            <a:ext cx="10515600" cy="436509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4"/>
              <a:defRPr/>
            </a:pPr>
            <a:r>
              <a:rPr lang="en-US" altLang="en-US" dirty="0" smtClean="0">
                <a:solidFill>
                  <a:srgbClr val="0070C0"/>
                </a:solidFill>
                <a:latin typeface="Amasis MT Pro"/>
                <a:ea typeface="ＭＳ Ｐゴシック" pitchFamily="34" charset="-128"/>
              </a:rPr>
              <a:t>Select </a:t>
            </a:r>
            <a:r>
              <a:rPr lang="en-US" altLang="en-US" dirty="0">
                <a:solidFill>
                  <a:srgbClr val="0070C0"/>
                </a:solidFill>
                <a:latin typeface="Amasis MT Pro"/>
                <a:ea typeface="ＭＳ Ｐゴシック" pitchFamily="34" charset="-128"/>
              </a:rPr>
              <a:t>the site(s), time(s) of day, and date(s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), and anticipate </a:t>
            </a:r>
            <a:r>
              <a:rPr lang="en-US" alt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</a:rPr>
              <a:t>how long 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you will collect </a:t>
            </a:r>
            <a:r>
              <a:rPr lang="en-US" altLang="en-US" dirty="0" smtClean="0">
                <a:latin typeface="Amasis MT Pro"/>
                <a:ea typeface="ＭＳ Ｐゴシック" pitchFamily="34" charset="-128"/>
              </a:rPr>
              <a:t>observation 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data on each occasion.</a:t>
            </a: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4"/>
              <a:defRPr/>
            </a:pPr>
            <a:r>
              <a:rPr lang="en-US" altLang="en-US" dirty="0" smtClean="0">
                <a:latin typeface="Amasis MT Pro"/>
                <a:ea typeface="ＭＳ Ｐゴシック" pitchFamily="34" charset="-128"/>
              </a:rPr>
              <a:t>Decide 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how </a:t>
            </a:r>
            <a:r>
              <a:rPr lang="en-US" altLang="en-US" dirty="0">
                <a:solidFill>
                  <a:srgbClr val="0070C0"/>
                </a:solidFill>
                <a:latin typeface="Amasis MT Pro"/>
                <a:ea typeface="ＭＳ Ｐゴシック" pitchFamily="34" charset="-128"/>
              </a:rPr>
              <a:t>field staff </a:t>
            </a:r>
            <a:r>
              <a:rPr lang="en-US" altLang="en-US" dirty="0">
                <a:latin typeface="Amasis MT Pro"/>
                <a:ea typeface="ＭＳ Ｐゴシック" pitchFamily="34" charset="-128"/>
              </a:rPr>
              <a:t>will divide up or pair off to cover all sites most effectively</a:t>
            </a:r>
            <a:r>
              <a:rPr lang="en-US" altLang="en-US" dirty="0" smtClean="0">
                <a:latin typeface="Amasis MT Pro"/>
                <a:ea typeface="ＭＳ Ｐゴシック" pitchFamily="34" charset="-128"/>
              </a:rPr>
              <a:t>.</a:t>
            </a:r>
          </a:p>
          <a:p>
            <a:pPr marL="514350" lvl="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7"/>
              <a:defRPr/>
            </a:pPr>
            <a:r>
              <a:rPr lang="en-US" altLang="en-US" dirty="0">
                <a:solidFill>
                  <a:prstClr val="black"/>
                </a:solidFill>
                <a:latin typeface="Amasis MT Pro"/>
                <a:ea typeface="ＭＳ Ｐゴシック" pitchFamily="34" charset="-128"/>
              </a:rPr>
              <a:t>Consider how you will </a:t>
            </a:r>
            <a:r>
              <a:rPr lang="en-US" altLang="en-US" dirty="0">
                <a:solidFill>
                  <a:srgbClr val="FF0000"/>
                </a:solidFill>
                <a:latin typeface="Amasis MT Pro"/>
                <a:ea typeface="ＭＳ Ｐゴシック" pitchFamily="34" charset="-128"/>
              </a:rPr>
              <a:t>present yourself, both in terms of appearance </a:t>
            </a:r>
            <a:r>
              <a:rPr lang="en-US" altLang="en-US" dirty="0">
                <a:solidFill>
                  <a:prstClr val="black"/>
                </a:solidFill>
                <a:latin typeface="Amasis MT Pro"/>
                <a:ea typeface="ＭＳ Ｐゴシック" pitchFamily="34" charset="-128"/>
              </a:rPr>
              <a:t>and how you will </a:t>
            </a:r>
            <a:r>
              <a:rPr lang="en-US" altLang="en-US" dirty="0">
                <a:solidFill>
                  <a:srgbClr val="00B0F0"/>
                </a:solidFill>
                <a:latin typeface="Amasis MT Pro"/>
                <a:ea typeface="ＭＳ Ｐゴシック" pitchFamily="34" charset="-128"/>
              </a:rPr>
              <a:t>explain your purpose to others if necessary</a:t>
            </a:r>
            <a:r>
              <a:rPr lang="en-US" altLang="en-US" dirty="0" smtClean="0">
                <a:solidFill>
                  <a:prstClr val="black"/>
                </a:solidFill>
                <a:latin typeface="Amasis MT Pro"/>
                <a:ea typeface="ＭＳ Ｐゴシック" pitchFamily="34" charset="-128"/>
              </a:rPr>
              <a:t>.</a:t>
            </a:r>
          </a:p>
          <a:p>
            <a:pPr marL="514350" lvl="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7"/>
              <a:defRPr/>
            </a:pPr>
            <a:r>
              <a:rPr lang="en-US" altLang="en-US" dirty="0">
                <a:solidFill>
                  <a:prstClr val="black"/>
                </a:solidFill>
                <a:latin typeface="Amasis MT Pro"/>
                <a:ea typeface="ＭＳ Ｐゴシック" pitchFamily="34" charset="-128"/>
              </a:rPr>
              <a:t>Plan how and if you will take notes during the participant observation activity.</a:t>
            </a:r>
          </a:p>
          <a:p>
            <a:pPr marL="514350" lvl="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7"/>
              <a:defRPr/>
            </a:pPr>
            <a:endParaRPr lang="en-US" altLang="en-US" dirty="0">
              <a:solidFill>
                <a:prstClr val="black"/>
              </a:solidFill>
              <a:latin typeface="Amasis MT Pro"/>
              <a:ea typeface="ＭＳ Ｐゴシック" pitchFamily="34" charset="-128"/>
            </a:endParaRPr>
          </a:p>
          <a:p>
            <a:pPr marL="514350" indent="-514350">
              <a:lnSpc>
                <a:spcPct val="100000"/>
              </a:lnSpc>
              <a:spcAft>
                <a:spcPts val="1200"/>
              </a:spcAft>
              <a:buFont typeface="+mj-lt"/>
              <a:buAutoNum type="alphaLcParenR" startAt="4"/>
              <a:defRPr/>
            </a:pPr>
            <a:endParaRPr lang="en-US" altLang="en-US" dirty="0">
              <a:latin typeface="Amasis MT Pro"/>
              <a:ea typeface="ＭＳ Ｐゴシック" pitchFamily="34" charset="-128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defRPr/>
            </a:pPr>
            <a:endParaRPr lang="en-US" altLang="en-US" dirty="0">
              <a:latin typeface="Amasis MT Pro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28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5" y="228600"/>
            <a:ext cx="9372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89165-CB9D-4142-B29B-BEB4B073EF5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Transcriptions and translation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AD7C5-C240-4003-ADEB-3E0E27AB3D2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Transcribing is </a:t>
            </a:r>
            <a:r>
              <a:rPr lang="en-US" dirty="0" smtClean="0"/>
              <a:t>producing </a:t>
            </a:r>
            <a:r>
              <a:rPr lang="en-US" dirty="0"/>
              <a:t>a </a:t>
            </a:r>
            <a:r>
              <a:rPr lang="en-US" b="1" i="1" dirty="0"/>
              <a:t>written version</a:t>
            </a:r>
            <a:r>
              <a:rPr lang="en-US" dirty="0"/>
              <a:t> of the interview or discussion.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It is a full "script" of the interview or discussion.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Transcribe audiotapes as soon as possible after the interview or discussion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No </a:t>
            </a:r>
            <a:r>
              <a:rPr lang="en-US" dirty="0"/>
              <a:t>tempt to cut corners by summarizing the </a:t>
            </a:r>
            <a:r>
              <a:rPr lang="en-US" dirty="0" smtClean="0"/>
              <a:t>discussion/interview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The </a:t>
            </a:r>
            <a:r>
              <a:rPr lang="en-US" dirty="0"/>
              <a:t>estimated ratio of time required for transcribing interviews is about 5:1 hour.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3B45-5D09-C750-3B77-F8937853F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masis MT Pro Black" panose="02040A04050005020304"/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5D29-B2D5-D1B4-5FF9-032E1E7C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334"/>
            <a:ext cx="10515600" cy="473763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masis MT Pro"/>
              </a:rPr>
              <a:t>What </a:t>
            </a:r>
            <a:r>
              <a:rPr lang="en-US" sz="3200" dirty="0" smtClean="0">
                <a:latin typeface="Amasis MT Pro"/>
              </a:rPr>
              <a:t>does qualitative data constitute</a:t>
            </a:r>
            <a:r>
              <a:rPr lang="en-US" sz="3200" dirty="0">
                <a:latin typeface="Amasis MT Pro"/>
              </a:rPr>
              <a:t>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masis MT Pro"/>
              </a:rPr>
              <a:t>Experience in qualitative </a:t>
            </a:r>
            <a:r>
              <a:rPr lang="en-US" sz="3200" dirty="0">
                <a:latin typeface="Amasis MT Pro"/>
              </a:rPr>
              <a:t>data collection?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>
                <a:latin typeface="Amasis MT Pro"/>
              </a:rPr>
              <a:t>What are </a:t>
            </a:r>
            <a:r>
              <a:rPr lang="en-US" sz="3200" dirty="0" smtClean="0">
                <a:latin typeface="Amasis MT Pro"/>
              </a:rPr>
              <a:t>challenges in qualitative  </a:t>
            </a:r>
            <a:r>
              <a:rPr lang="en-US" sz="3200" dirty="0">
                <a:latin typeface="Amasis MT Pro"/>
              </a:rPr>
              <a:t>data </a:t>
            </a:r>
            <a:r>
              <a:rPr lang="en-US" sz="3200" dirty="0" smtClean="0">
                <a:latin typeface="Amasis MT Pro"/>
              </a:rPr>
              <a:t>collection process?</a:t>
            </a:r>
            <a:endParaRPr lang="en-US" sz="3200" dirty="0">
              <a:latin typeface="Amasis MT Pro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latin typeface="Amasis MT Pro Black" panose="02040A040500050203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6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CA1F-9EB2-4560-B97D-E967F5BB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Types of transcription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23C3E-1A86-4349-BCD3-55A6F039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AD7C5-C240-4003-ADEB-3E0E27AB3D2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8EF55F-04CF-4E9E-8134-AA662C0407D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199" y="1371600"/>
            <a:ext cx="10828867" cy="47921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Verbatim transcription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captures </a:t>
            </a:r>
            <a:r>
              <a:rPr lang="en-US" b="1" dirty="0">
                <a:solidFill>
                  <a:srgbClr val="C00000"/>
                </a:solidFill>
              </a:rPr>
              <a:t>all of the spoken words</a:t>
            </a:r>
            <a:r>
              <a:rPr lang="en-US" dirty="0"/>
              <a:t>, including fillers like “ah”, “uh” and “om”, throat clearing and incomplete sentences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It also includes pauses, laughter and other sounds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Intelligent verbatim transcription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Omits </a:t>
            </a:r>
            <a:r>
              <a:rPr lang="en-US" dirty="0"/>
              <a:t>all “ums”, “oms”, laughter and pauses throughout the conversation.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Edited transcription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 full and accurate script is formalized and edited for readability and clarity.</a:t>
            </a:r>
          </a:p>
          <a:p>
            <a:pPr>
              <a:lnSpc>
                <a:spcPct val="110000"/>
              </a:lnSpc>
            </a:pPr>
            <a:endParaRPr lang="en-US" sz="2400" dirty="0"/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16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AD7C5-C240-4003-ADEB-3E0E27AB3D2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690688"/>
            <a:ext cx="10971500" cy="448627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/>
              <a:t>Transcribe in original language and then translate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/>
              <a:t>Transcriber, trying to stay as close as possible to the </a:t>
            </a:r>
            <a:r>
              <a:rPr lang="en-US" sz="2600" b="1" i="1" dirty="0"/>
              <a:t>original meaning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/>
              <a:t>Translator should give </a:t>
            </a:r>
            <a:r>
              <a:rPr lang="en-US" sz="2600" b="1" i="1" dirty="0"/>
              <a:t>literal-sentence-by-sentence</a:t>
            </a:r>
            <a:r>
              <a:rPr lang="en-US" sz="2600" dirty="0"/>
              <a:t> translation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/>
              <a:t>Some words simply have </a:t>
            </a:r>
            <a:r>
              <a:rPr lang="en-US" sz="2600" b="1" i="1" dirty="0"/>
              <a:t>no translation or difficult to find equivalent</a:t>
            </a:r>
            <a:r>
              <a:rPr lang="en-US" sz="2600" dirty="0"/>
              <a:t>; difference in culture.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2600" dirty="0"/>
              <a:t>Use the word or phrase that comes closest and include the original word in parentheses</a:t>
            </a:r>
          </a:p>
        </p:txBody>
      </p:sp>
    </p:spTree>
    <p:extLst>
      <p:ext uri="{BB962C8B-B14F-4D97-AF65-F5344CB8AC3E}">
        <p14:creationId xmlns:p14="http://schemas.microsoft.com/office/powerpoint/2010/main" val="3200099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Notes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838200" y="1574801"/>
            <a:ext cx="10515600" cy="4619096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sz="2800" dirty="0" smtClean="0"/>
              <a:t>Qualitative research material gathered, recorded, and compiled (usually on site) during the course of the study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It describes accurately and comprehensively as possible</a:t>
            </a:r>
          </a:p>
          <a:p>
            <a:pPr>
              <a:lnSpc>
                <a:spcPts val="4200"/>
              </a:lnSpc>
            </a:pPr>
            <a:r>
              <a:rPr lang="en-US" sz="2800" dirty="0" smtClean="0"/>
              <a:t>It should be extensive, clear, and detailed as possible.</a:t>
            </a:r>
          </a:p>
          <a:p>
            <a:pPr>
              <a:lnSpc>
                <a:spcPts val="4200"/>
              </a:lnSpc>
            </a:pPr>
            <a:r>
              <a:rPr lang="en-US" sz="2800" b="1" dirty="0" smtClean="0"/>
              <a:t>Have two sections </a:t>
            </a:r>
          </a:p>
          <a:p>
            <a:pPr lvl="1">
              <a:lnSpc>
                <a:spcPts val="4200"/>
              </a:lnSpc>
            </a:pPr>
            <a:r>
              <a:rPr lang="en-US" sz="2800" dirty="0" smtClean="0"/>
              <a:t>Descriptive Information</a:t>
            </a:r>
          </a:p>
          <a:p>
            <a:pPr lvl="1">
              <a:lnSpc>
                <a:spcPts val="4200"/>
              </a:lnSpc>
            </a:pPr>
            <a:r>
              <a:rPr lang="en-US" sz="2800" dirty="0" smtClean="0"/>
              <a:t>Reflective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594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E84A-E9D3-47A2-A1B2-E15465B4C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91810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</a:t>
            </a:r>
          </a:p>
        </p:txBody>
      </p:sp>
      <p:sp>
        <p:nvSpPr>
          <p:cNvPr id="13318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3AC6121-601D-4DFB-B074-24908C445427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F19B-CCCB-4F53-AEB0-3C49E6E3A0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320800"/>
            <a:ext cx="10971500" cy="4856163"/>
          </a:xfrm>
        </p:spPr>
        <p:txBody>
          <a:bodyPr rtlCol="0">
            <a:normAutofit fontScale="92500"/>
          </a:bodyPr>
          <a:lstStyle/>
          <a:p>
            <a:pPr marL="339725" indent="-339725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dirty="0"/>
              <a:t>With </a:t>
            </a:r>
            <a:r>
              <a:rPr lang="en-US" sz="2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prolonged engagement and immersion in contexts and data</a:t>
            </a:r>
            <a:r>
              <a:rPr lang="en-US" sz="2600" dirty="0"/>
              <a:t>, the researcher may realize from self-reflexivity that useful insight but not directly related to the data crops up. </a:t>
            </a:r>
          </a:p>
          <a:p>
            <a:pPr marL="339725" indent="-339725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b="1" dirty="0" smtClean="0"/>
              <a:t>Memo</a:t>
            </a:r>
            <a:r>
              <a:rPr lang="en-US" sz="2600" dirty="0" smtClean="0"/>
              <a:t> </a:t>
            </a:r>
            <a:r>
              <a:rPr lang="en-US" sz="2600" dirty="0"/>
              <a:t>could be taken at different levels of the research process </a:t>
            </a:r>
            <a:r>
              <a:rPr lang="en-US" sz="2600" b="1" dirty="0"/>
              <a:t>starting from definition of research problems </a:t>
            </a:r>
            <a:r>
              <a:rPr lang="en-US" sz="2600" dirty="0"/>
              <a:t>and continuing through </a:t>
            </a:r>
            <a:r>
              <a:rPr lang="en-US" sz="2600" b="1" i="1" dirty="0"/>
              <a:t>data collection, data reduction, data display, analysis, and interpretation</a:t>
            </a:r>
            <a:r>
              <a:rPr lang="en-US" sz="2600" dirty="0"/>
              <a:t>.</a:t>
            </a:r>
          </a:p>
          <a:p>
            <a:pPr marL="339725" indent="-339725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600" dirty="0"/>
              <a:t>The memos are useful espcially during data analysis and interpretation of the result</a:t>
            </a:r>
            <a:r>
              <a:rPr lang="en-US" dirty="0"/>
              <a:t>.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13860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B69645-515E-4C22-A78D-947A372710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08454" y="2003924"/>
            <a:ext cx="4774721" cy="3025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6000" b="1" i="1" dirty="0" smtClean="0">
                <a:solidFill>
                  <a:srgbClr val="C00000"/>
                </a:solidFill>
              </a:rPr>
              <a:t>Any </a:t>
            </a:r>
            <a:r>
              <a:rPr lang="en-US" sz="6000" b="1" i="1" dirty="0">
                <a:solidFill>
                  <a:srgbClr val="C00000"/>
                </a:solidFill>
              </a:rPr>
              <a:t>question?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C4E8B6-4039-41AE-8867-0034FAF86FD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86943" y="2251589"/>
            <a:ext cx="2679826" cy="39201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A2E5D-893F-41C2-993E-EEB3213554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AD7C5-C240-4003-ADEB-3E0E27AB3D2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45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F0"/>
                </a:solidFill>
              </a:rPr>
              <a:t>References</a:t>
            </a:r>
            <a:r>
              <a:rPr lang="en-US" sz="4800" dirty="0"/>
              <a:t> 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ADF4B-2202-45CF-B7AB-D3DB3838007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6738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err="1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Immy</a:t>
            </a:r>
            <a:r>
              <a:rPr lang="en-US" altLang="en-US" sz="2400" dirty="0" smtClean="0">
                <a:latin typeface="Tw Cen MT" panose="020B0602020104020603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Holloway and Stephanie Wheeler (2002). Qualitative Research in Nursing. Second edition. Blackwell publication. ISBN-10: 0632052848 | ISBN- 13: 978-0632052844 </a:t>
            </a:r>
          </a:p>
          <a:p>
            <a:pPr eaLnBrk="1" hangingPunct="1"/>
            <a:endParaRPr lang="en-US" altLang="en-US" sz="2400" dirty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Priscilla R. </a:t>
            </a:r>
            <a:r>
              <a:rPr lang="en-US" altLang="en-US" sz="24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Ulin</a:t>
            </a:r>
            <a:r>
              <a:rPr lang="en-US" altLang="en-US" sz="24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, Elizabeth T. Robinson and Elizabeth E. </a:t>
            </a:r>
            <a:r>
              <a:rPr lang="en-US" altLang="en-US" sz="24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Tolley</a:t>
            </a:r>
            <a:r>
              <a:rPr lang="en-US" altLang="en-US" sz="24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 (2004). Qualitative Methods in Public Health: A Field Guide for Applied Research. </a:t>
            </a:r>
            <a:r>
              <a:rPr lang="en-US" altLang="en-US" sz="2400" dirty="0" err="1">
                <a:latin typeface="Tw Cen MT" panose="020B0602020104020603" pitchFamily="34" charset="0"/>
                <a:ea typeface="ＭＳ Ｐゴシック" panose="020B0600070205080204" pitchFamily="34" charset="-128"/>
              </a:rPr>
              <a:t>Jossey</a:t>
            </a:r>
            <a:r>
              <a:rPr lang="en-US" altLang="en-US" sz="2400" dirty="0">
                <a:latin typeface="Tw Cen MT" panose="020B0602020104020603" pitchFamily="34" charset="0"/>
                <a:ea typeface="ＭＳ Ｐゴシック" panose="020B0600070205080204" pitchFamily="34" charset="-128"/>
              </a:rPr>
              <a:t>-Bass Wiley Imprint. ISBN-10: 0787976342 | ISBN-13: 978- 0787976347 </a:t>
            </a:r>
          </a:p>
          <a:p>
            <a:pPr eaLnBrk="1" hangingPunct="1"/>
            <a:endParaRPr lang="en-US" altLang="en-US" sz="2400" baseline="1000" dirty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 smtClean="0">
              <a:latin typeface="Tw Cen MT" panose="020B0602020104020603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Overview of </a:t>
            </a:r>
            <a:r>
              <a:rPr lang="en-US" b="1" dirty="0" smtClean="0">
                <a:solidFill>
                  <a:srgbClr val="C00000"/>
                </a:solidFill>
              </a:rPr>
              <a:t>qualitative data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Qualitative data are data representing information and concepts that are not represented by numbers.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Qualitative </a:t>
            </a:r>
            <a:r>
              <a:rPr lang="en-US" dirty="0"/>
              <a:t>data can be observed and recorded.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data type is non-numerical.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Words, </a:t>
            </a:r>
            <a:r>
              <a:rPr lang="en-US" dirty="0"/>
              <a:t>images, or </a:t>
            </a:r>
            <a:r>
              <a:rPr lang="en-US" dirty="0" smtClean="0"/>
              <a:t>observations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Collected through observations, </a:t>
            </a:r>
            <a:r>
              <a:rPr lang="en-US" dirty="0" smtClean="0"/>
              <a:t>interviews</a:t>
            </a:r>
            <a:r>
              <a:rPr lang="en-US" dirty="0" smtClean="0"/>
              <a:t>, </a:t>
            </a:r>
            <a:r>
              <a:rPr lang="en-US" dirty="0" smtClean="0"/>
              <a:t>and document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Overview of </a:t>
            </a:r>
            <a:r>
              <a:rPr lang="en-US" b="1" dirty="0" smtClean="0">
                <a:solidFill>
                  <a:srgbClr val="C00000"/>
                </a:solidFill>
              </a:rPr>
              <a:t>qualitative data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688"/>
            <a:ext cx="10659533" cy="44862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Textual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en-US" dirty="0" smtClean="0"/>
              <a:t>Written </a:t>
            </a:r>
            <a:r>
              <a:rPr lang="en-US" dirty="0"/>
              <a:t>materials </a:t>
            </a:r>
            <a:r>
              <a:rPr lang="en-US" dirty="0" smtClean="0"/>
              <a:t>documents, transcripts</a:t>
            </a:r>
            <a:r>
              <a:rPr lang="en-US" dirty="0"/>
              <a:t>, field notes and reflections from engagement in the </a:t>
            </a:r>
            <a:r>
              <a:rPr lang="en-US" dirty="0" smtClean="0"/>
              <a:t>context.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Audio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en-US" dirty="0" smtClean="0"/>
              <a:t>evidences in </a:t>
            </a:r>
            <a:r>
              <a:rPr lang="en-US" dirty="0"/>
              <a:t>the form </a:t>
            </a:r>
            <a:r>
              <a:rPr lang="en-US" dirty="0" smtClean="0"/>
              <a:t>of recordings </a:t>
            </a:r>
            <a:r>
              <a:rPr lang="en-US" dirty="0"/>
              <a:t>of interviews or discussions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Visual </a:t>
            </a:r>
            <a:r>
              <a:rPr lang="en-US" b="1" dirty="0">
                <a:solidFill>
                  <a:srgbClr val="C00000"/>
                </a:solidFill>
              </a:rPr>
              <a:t>data</a:t>
            </a:r>
            <a:r>
              <a:rPr lang="en-US" dirty="0"/>
              <a:t>: </a:t>
            </a:r>
            <a:r>
              <a:rPr lang="en-US" dirty="0" smtClean="0"/>
              <a:t>evidences </a:t>
            </a:r>
            <a:r>
              <a:rPr lang="en-US" dirty="0"/>
              <a:t>in the forms of photographs, </a:t>
            </a:r>
            <a:r>
              <a:rPr lang="en-US" dirty="0" smtClean="0"/>
              <a:t>videos, or </a:t>
            </a:r>
            <a:r>
              <a:rPr lang="en-US" dirty="0"/>
              <a:t>drawings that is amenable to seeing to shed light on the </a:t>
            </a:r>
            <a:r>
              <a:rPr lang="en-US" dirty="0" smtClean="0"/>
              <a:t>contexts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2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data collection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Data collection techniques allow us to  </a:t>
            </a:r>
            <a:r>
              <a:rPr lang="en-US" b="1" dirty="0" smtClean="0">
                <a:solidFill>
                  <a:srgbClr val="C00000"/>
                </a:solidFill>
              </a:rPr>
              <a:t>systematically collect information </a:t>
            </a:r>
            <a:r>
              <a:rPr lang="en-US" dirty="0" smtClean="0"/>
              <a:t>about </a:t>
            </a:r>
            <a:r>
              <a:rPr lang="en-US" b="1" i="1" dirty="0" smtClean="0">
                <a:solidFill>
                  <a:srgbClr val="C00000"/>
                </a:solidFill>
              </a:rPr>
              <a:t>objects of study </a:t>
            </a:r>
            <a:r>
              <a:rPr lang="en-US" dirty="0" smtClean="0"/>
              <a:t>(people, objects, phenomena) and </a:t>
            </a:r>
            <a:r>
              <a:rPr lang="en-US" b="1" i="1" dirty="0" smtClean="0">
                <a:solidFill>
                  <a:srgbClr val="C00000"/>
                </a:solidFill>
              </a:rPr>
              <a:t>about the settings </a:t>
            </a:r>
            <a:r>
              <a:rPr lang="en-US" dirty="0" smtClean="0"/>
              <a:t>in which they occur.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If data are collected haphazardly, it will be difficult to answer our research questions in a conclusive way.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4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 data collection…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27AD7C5-C240-4003-ADEB-3E0E27AB3D2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Qualitat</a:t>
            </a:r>
            <a:r>
              <a:rPr lang="en-US" sz="3200" dirty="0" smtClean="0"/>
              <a:t>ive researchers may combine </a:t>
            </a:r>
            <a:r>
              <a:rPr lang="en-US" sz="3200" b="1" i="1" dirty="0" smtClean="0">
                <a:solidFill>
                  <a:srgbClr val="C00000"/>
                </a:solidFill>
              </a:rPr>
              <a:t>more than one method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selection of data collection method depend on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The type of data sought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The subject area, and 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The nature of the study group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28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547688"/>
            <a:ext cx="10515600" cy="104034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Procedural steps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96532"/>
            <a:ext cx="10971501" cy="4280431"/>
          </a:xfrm>
        </p:spPr>
        <p:txBody>
          <a:bodyPr>
            <a:no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 smtClean="0"/>
              <a:t>Establishing </a:t>
            </a:r>
            <a:r>
              <a:rPr lang="en-US" b="1" dirty="0"/>
              <a:t>rapport</a:t>
            </a:r>
            <a:r>
              <a:rPr lang="en-US" dirty="0"/>
              <a:t> – the most important step that opens </a:t>
            </a:r>
            <a:r>
              <a:rPr lang="en-US" dirty="0" smtClean="0"/>
              <a:t>up for </a:t>
            </a:r>
            <a:r>
              <a:rPr lang="en-US" dirty="0"/>
              <a:t>a smooth data collection or that jeopardize the process</a:t>
            </a:r>
            <a:r>
              <a:rPr lang="en-US" dirty="0" smtClean="0"/>
              <a:t>.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You never had a </a:t>
            </a:r>
            <a:r>
              <a:rPr lang="en-US" sz="2800" b="1" i="1" dirty="0"/>
              <a:t>second chance </a:t>
            </a:r>
            <a:r>
              <a:rPr lang="en-US" sz="2800" dirty="0"/>
              <a:t>to create a first impression</a:t>
            </a:r>
            <a:endParaRPr lang="en-US" sz="2800" dirty="0" smtClean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b="1" dirty="0"/>
              <a:t>Warming up</a:t>
            </a:r>
            <a:r>
              <a:rPr lang="en-US" dirty="0"/>
              <a:t>: </a:t>
            </a:r>
            <a:r>
              <a:rPr lang="en-US" dirty="0" smtClean="0"/>
              <a:t>Begin </a:t>
            </a:r>
            <a:r>
              <a:rPr lang="en-US" dirty="0"/>
              <a:t>with simple, general, and </a:t>
            </a:r>
            <a:r>
              <a:rPr lang="en-US" dirty="0" smtClean="0"/>
              <a:t>non-personal </a:t>
            </a:r>
            <a:r>
              <a:rPr lang="en-US" dirty="0"/>
              <a:t>questions </a:t>
            </a:r>
            <a:endParaRPr lang="en-US" dirty="0" smtClean="0"/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Help </a:t>
            </a:r>
            <a:r>
              <a:rPr lang="en-US" sz="2800" dirty="0"/>
              <a:t>participants feel comfortable and ease into the discussion. </a:t>
            </a:r>
            <a:endParaRPr lang="en-US" sz="28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AD48-028F-45FE-AEF0-39B978B58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2106</Words>
  <Application>Microsoft Office PowerPoint</Application>
  <PresentationFormat>Widescreen</PresentationFormat>
  <Paragraphs>383</Paragraphs>
  <Slides>45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ＭＳ Ｐゴシック</vt:lpstr>
      <vt:lpstr>ADLaM Display</vt:lpstr>
      <vt:lpstr>Amasis MT Pro</vt:lpstr>
      <vt:lpstr>Amasis MT Pro Black</vt:lpstr>
      <vt:lpstr>Aptos</vt:lpstr>
      <vt:lpstr>Arial</vt:lpstr>
      <vt:lpstr>Calibri</vt:lpstr>
      <vt:lpstr>Monotype Sorts</vt:lpstr>
      <vt:lpstr>Times New Roman</vt:lpstr>
      <vt:lpstr>TimesNewRomanPSMT</vt:lpstr>
      <vt:lpstr>Tw Cen MT</vt:lpstr>
      <vt:lpstr>Wingdings</vt:lpstr>
      <vt:lpstr>Office Theme</vt:lpstr>
      <vt:lpstr>Qualitative data collection methods</vt:lpstr>
      <vt:lpstr>Disclaimer Statement</vt:lpstr>
      <vt:lpstr>Learning objectives </vt:lpstr>
      <vt:lpstr>Discussion</vt:lpstr>
      <vt:lpstr>Overview of qualitative data </vt:lpstr>
      <vt:lpstr>Overview of qualitative data </vt:lpstr>
      <vt:lpstr>Qualitative data collection</vt:lpstr>
      <vt:lpstr>Qualitative data collection…</vt:lpstr>
      <vt:lpstr>Procedural steps </vt:lpstr>
      <vt:lpstr>Procedural steps…</vt:lpstr>
      <vt:lpstr>Procedural steps…</vt:lpstr>
      <vt:lpstr>Data collection methods </vt:lpstr>
      <vt:lpstr>Document analysis </vt:lpstr>
      <vt:lpstr>Photographs and Videos</vt:lpstr>
      <vt:lpstr>Photographs</vt:lpstr>
      <vt:lpstr>Pictures/photographs  </vt:lpstr>
      <vt:lpstr>Individuals interview</vt:lpstr>
      <vt:lpstr>Guidelines for interviewing</vt:lpstr>
      <vt:lpstr>Guidelines for…</vt:lpstr>
      <vt:lpstr>Interviewer Issues </vt:lpstr>
      <vt:lpstr>In-depth interview </vt:lpstr>
      <vt:lpstr>In-depth interview…</vt:lpstr>
      <vt:lpstr>In-depth interview…</vt:lpstr>
      <vt:lpstr>Probing skill</vt:lpstr>
      <vt:lpstr>Focused Group Discussion (FGD)</vt:lpstr>
      <vt:lpstr>Focused Group…</vt:lpstr>
      <vt:lpstr>Skills of FGD moderators</vt:lpstr>
      <vt:lpstr>FGD…</vt:lpstr>
      <vt:lpstr>FGD guide</vt:lpstr>
      <vt:lpstr>Flow of questions </vt:lpstr>
      <vt:lpstr>Seating arrangements</vt:lpstr>
      <vt:lpstr>Sociodemographic of participants FGD</vt:lpstr>
      <vt:lpstr>Observation </vt:lpstr>
      <vt:lpstr>Type of Observation</vt:lpstr>
      <vt:lpstr>Dimensions of Observation</vt:lpstr>
      <vt:lpstr>Steps for Observation</vt:lpstr>
      <vt:lpstr>Preparing…</vt:lpstr>
      <vt:lpstr>PowerPoint Presentation</vt:lpstr>
      <vt:lpstr>Transcriptions and translation</vt:lpstr>
      <vt:lpstr>Types of transcription </vt:lpstr>
      <vt:lpstr>Translation </vt:lpstr>
      <vt:lpstr>Field Notes</vt:lpstr>
      <vt:lpstr>Memo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 Designs</dc:title>
  <dc:creator>Mitiku Getu Moges</dc:creator>
  <cp:lastModifiedBy>Simegnew</cp:lastModifiedBy>
  <cp:revision>64</cp:revision>
  <dcterms:created xsi:type="dcterms:W3CDTF">2025-11-21T09:11:49Z</dcterms:created>
  <dcterms:modified xsi:type="dcterms:W3CDTF">2025-12-17T19:47:44Z</dcterms:modified>
</cp:coreProperties>
</file>