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64"/>
  </p:notesMasterIdLst>
  <p:sldIdLst>
    <p:sldId id="256" r:id="rId3"/>
    <p:sldId id="257" r:id="rId4"/>
    <p:sldId id="261" r:id="rId5"/>
    <p:sldId id="259" r:id="rId6"/>
    <p:sldId id="264" r:id="rId7"/>
    <p:sldId id="262" r:id="rId8"/>
    <p:sldId id="265" r:id="rId9"/>
    <p:sldId id="266" r:id="rId10"/>
    <p:sldId id="267" r:id="rId11"/>
    <p:sldId id="272" r:id="rId12"/>
    <p:sldId id="274" r:id="rId13"/>
    <p:sldId id="270" r:id="rId14"/>
    <p:sldId id="322" r:id="rId15"/>
    <p:sldId id="278" r:id="rId16"/>
    <p:sldId id="280" r:id="rId17"/>
    <p:sldId id="281" r:id="rId18"/>
    <p:sldId id="282" r:id="rId19"/>
    <p:sldId id="285" r:id="rId20"/>
    <p:sldId id="286" r:id="rId21"/>
    <p:sldId id="287" r:id="rId22"/>
    <p:sldId id="289" r:id="rId23"/>
    <p:sldId id="290" r:id="rId24"/>
    <p:sldId id="291" r:id="rId25"/>
    <p:sldId id="294" r:id="rId26"/>
    <p:sldId id="295" r:id="rId27"/>
    <p:sldId id="296" r:id="rId28"/>
    <p:sldId id="297" r:id="rId29"/>
    <p:sldId id="301" r:id="rId30"/>
    <p:sldId id="303" r:id="rId31"/>
    <p:sldId id="304" r:id="rId32"/>
    <p:sldId id="305" r:id="rId33"/>
    <p:sldId id="323" r:id="rId34"/>
    <p:sldId id="306" r:id="rId35"/>
    <p:sldId id="307" r:id="rId36"/>
    <p:sldId id="308" r:id="rId37"/>
    <p:sldId id="325" r:id="rId38"/>
    <p:sldId id="309" r:id="rId39"/>
    <p:sldId id="318" r:id="rId40"/>
    <p:sldId id="324" r:id="rId41"/>
    <p:sldId id="321" r:id="rId42"/>
    <p:sldId id="319" r:id="rId43"/>
    <p:sldId id="310" r:id="rId44"/>
    <p:sldId id="311" r:id="rId45"/>
    <p:sldId id="312" r:id="rId46"/>
    <p:sldId id="313" r:id="rId47"/>
    <p:sldId id="320" r:id="rId48"/>
    <p:sldId id="326" r:id="rId49"/>
    <p:sldId id="327" r:id="rId50"/>
    <p:sldId id="328" r:id="rId51"/>
    <p:sldId id="329" r:id="rId52"/>
    <p:sldId id="330" r:id="rId53"/>
    <p:sldId id="341" r:id="rId54"/>
    <p:sldId id="332" r:id="rId55"/>
    <p:sldId id="333" r:id="rId56"/>
    <p:sldId id="335" r:id="rId57"/>
    <p:sldId id="336" r:id="rId58"/>
    <p:sldId id="337" r:id="rId59"/>
    <p:sldId id="338" r:id="rId60"/>
    <p:sldId id="339" r:id="rId61"/>
    <p:sldId id="340" r:id="rId62"/>
    <p:sldId id="343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9815" autoAdjust="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9964A-192D-4C5A-A0A8-E32A935B3B19}" type="datetimeFigureOut">
              <a:rPr lang="en-US" smtClean="0"/>
              <a:t>12/18/2025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F5E84-7695-4B95-ABC8-A6D11E24E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64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Qualitative research is </a:t>
            </a:r>
            <a:r>
              <a:rPr lang="en-US" b="1" dirty="0" smtClean="0"/>
              <a:t>“loose” or “unstructured.”???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Mason</a:t>
            </a:r>
            <a:r>
              <a:rPr lang="en-US" baseline="0" dirty="0" smtClean="0"/>
              <a:t>, </a:t>
            </a:r>
            <a:r>
              <a:rPr lang="en-US" dirty="0" smtClean="0"/>
              <a:t>design is both </a:t>
            </a:r>
            <a:r>
              <a:rPr lang="en-US" b="1" i="1" dirty="0" smtClean="0"/>
              <a:t>necessary and possible in qualitative inquiry</a:t>
            </a:r>
            <a:r>
              <a:rPr lang="en-US" dirty="0" smtClean="0"/>
              <a:t>, but it looks different from </a:t>
            </a:r>
            <a:r>
              <a:rPr lang="en-US" b="1" i="1" dirty="0" smtClean="0"/>
              <a:t>quantitative design.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0" dirty="0" smtClean="0"/>
              <a:t>Unlike quantitative</a:t>
            </a:r>
            <a:r>
              <a:rPr lang="en-US" b="1" i="0" dirty="0" smtClean="0"/>
              <a:t> “blueprints,” </a:t>
            </a:r>
            <a:r>
              <a:rPr lang="en-US" b="0" i="0" dirty="0" smtClean="0"/>
              <a:t>qualitative design is </a:t>
            </a:r>
            <a:r>
              <a:rPr lang="en-US" b="1" i="0" dirty="0" smtClean="0"/>
              <a:t>adaptive.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Design is </a:t>
            </a:r>
            <a:r>
              <a:rPr lang="en-US" b="1" dirty="0" smtClean="0"/>
              <a:t>dynamic:</a:t>
            </a:r>
            <a:r>
              <a:rPr lang="en-US" dirty="0" smtClean="0"/>
              <a:t> it evolves as the researcher engages with </a:t>
            </a:r>
            <a:r>
              <a:rPr lang="en-US" b="1" i="1" dirty="0" smtClean="0"/>
              <a:t>participants and contexts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F5E84-7695-4B95-ABC8-A6D11E24E9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60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7B70D-3764-42AC-B122-779845D5398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2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4BF058-7443-4AA2-B436-74CF8AE82A47}" type="slidenum">
              <a:rPr lang="en-US"/>
              <a:pPr/>
              <a:t>34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7181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06B26D-BE55-4E82-A915-50F7A350D51F}" type="slidenum">
              <a:rPr lang="en-US"/>
              <a:pPr/>
              <a:t>35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63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Decisions about design and strategy are </a:t>
            </a:r>
            <a:r>
              <a:rPr lang="en-US" sz="1200" b="1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ongoing and are grounded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practice, process and context of the research itself.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F5E84-7695-4B95-ABC8-A6D11E24E95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39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approach is not "unstructured" or "unscientific." yet different </a:t>
            </a:r>
            <a:r>
              <a:rPr lang="en-US" b="1" dirty="0" smtClean="0"/>
              <a:t>kind of rigor suited to understanding </a:t>
            </a:r>
            <a:r>
              <a:rPr lang="en-US" dirty="0" smtClean="0"/>
              <a:t>complex human phenomena.</a:t>
            </a:r>
          </a:p>
          <a:p>
            <a:r>
              <a:rPr lang="en-US" b="1" i="0" dirty="0" smtClean="0">
                <a:solidFill>
                  <a:srgbClr val="0F1115"/>
                </a:solidFill>
                <a:effectLst/>
                <a:latin typeface="quote-cjk-patch"/>
              </a:rPr>
              <a:t>Fidelity to the Phenomenon:</a:t>
            </a:r>
            <a:r>
              <a:rPr lang="en-US" b="0" i="0" dirty="0" smtClean="0">
                <a:solidFill>
                  <a:srgbClr val="0F1115"/>
                </a:solidFill>
                <a:effectLst/>
                <a:latin typeface="quote-cjk-patch"/>
              </a:rPr>
              <a:t> The findings genuinely reflect the reality of the participants' world, not the researcher's preconceived notions. 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/>
              <a:t>Answers are not limited by the questions.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Constrained (Hypothesis-testing) Approach: </a:t>
            </a:r>
            <a:r>
              <a:rPr lang="en-US" b="0" dirty="0" smtClean="0"/>
              <a:t>“Higher class sizes correlate with lower teacher morale.“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 smtClean="0"/>
              <a:t>Naturalistic (Unconstrained) Approach: </a:t>
            </a:r>
            <a:r>
              <a:rPr lang="en-US" b="0" dirty="0" smtClean="0"/>
              <a:t>Would start with a question: "What is the experience of teaching at this school, and what factors affect teacher morale?" 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F5E84-7695-4B95-ABC8-A6D11E24E95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00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 smtClean="0">
                <a:solidFill>
                  <a:srgbClr val="0F1115"/>
                </a:solidFill>
                <a:effectLst/>
                <a:latin typeface="quote-cjk-patch"/>
              </a:rPr>
              <a:t>Not About Quantity, But About Information Depth</a:t>
            </a:r>
          </a:p>
          <a:p>
            <a:r>
              <a:rPr lang="en-US" dirty="0" smtClean="0"/>
              <a:t>An Emergent Benchmark, Not a Predetermined Number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F5E84-7695-4B95-ABC8-A6D11E24E95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015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Risks: bias, subjectivity.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Managed through reflexivity, transparency, and methodical documentation.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Requires researcher skill in balancing openness with focus.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 smtClean="0"/>
              <a:t>Staying systematic while being flexible.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F5E84-7695-4B95-ABC8-A6D11E24E95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63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7B70D-3764-42AC-B122-779845D5398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1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Inductive reasoning and systematic data collection to generate theories grounded in the data. </a:t>
            </a:r>
          </a:p>
          <a:p>
            <a:r>
              <a:rPr lang="en-US" dirty="0" smtClean="0"/>
              <a:t>Theoretical Sensitivity</a:t>
            </a:r>
            <a:r>
              <a:rPr lang="en-US" baseline="0" dirty="0" smtClean="0"/>
              <a:t> </a:t>
            </a:r>
          </a:p>
          <a:p>
            <a:r>
              <a:rPr lang="en-US" dirty="0" smtClean="0"/>
              <a:t>Introduced a more structured approach to coding and analysis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F5E84-7695-4B95-ABC8-A6D11E24E95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216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7B70D-3764-42AC-B122-779845D5398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606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7B70D-3764-42AC-B122-779845D5398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78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5126B-9547-42D3-9112-BF396FB6194C}" type="datetime5">
              <a:rPr lang="en-US" smtClean="0"/>
              <a:t>18-Dec-25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13940D-1E8B-44B3-BEE2-3ED1607CB2F9}" type="datetime5">
              <a:rPr lang="en-US" smtClean="0"/>
              <a:t>18-Dec-25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1D9B76-B6D4-4277-899B-F6265C68091E}" type="datetime5">
              <a:rPr lang="en-US" smtClean="0"/>
              <a:t>18-Dec-25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73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8826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61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159ADB-D22C-471F-AE4B-4A78F4BD58F0}" type="datetime1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00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689A2FF-EE84-4D65-9E36-C43A0F99DAC1}" type="datetime1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68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125F0A0-05FD-47C7-B897-1A8B4F7FCF7B}" type="datetime1">
              <a:rPr lang="en-US" smtClean="0"/>
              <a:t>12/18/2025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DE8A1F0-B5C9-429A-B214-626F0DD85D53}" type="datetime1">
              <a:rPr lang="en-US" smtClean="0"/>
              <a:t>12/18/2025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1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5C7B2A-3519-41AD-845D-2F4C026993D1}" type="datetime1">
              <a:rPr lang="en-US" smtClean="0"/>
              <a:t>12/18/2025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81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E13EA2-AB77-4286-BC6A-4BA4CCDBB81D}" type="datetime1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425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3C278B-6F05-41E8-98CC-3C33B0CF33E4}" type="datetime1">
              <a:rPr lang="en-US" smtClean="0"/>
              <a:t>12/18/2025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08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A64D7D-2391-4DC1-B23E-B92F87933241}" type="datetime1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404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7A5918-017C-4B58-9D94-962E178B9817}" type="datetime1">
              <a:rPr lang="en-US" smtClean="0"/>
              <a:t>12/18/2025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81357-913D-4059-9592-CB2EBBD4E709}" type="datetime5">
              <a:rPr lang="en-US" smtClean="0"/>
              <a:t>18-Dec-25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FDC836-0C7C-4129-8970-E41894F48700}" type="datetime5">
              <a:rPr lang="en-US" smtClean="0"/>
              <a:t>18-Dec-25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42F86D-2007-4593-B373-4F3D08C4D9B0}" type="datetime5">
              <a:rPr lang="en-US" smtClean="0"/>
              <a:t>18-Dec-25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0C17D5C-84C1-4F4E-862D-6152D9C082E3}" type="datetime5">
              <a:rPr lang="en-US" smtClean="0"/>
              <a:t>18-Dec-25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163685-3800-4FD1-90CE-6E2845D005DA}" type="datetime5">
              <a:rPr lang="en-US" smtClean="0"/>
              <a:t>18-Dec-25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5C3CB79-BB95-4392-94C5-A1668BA02EE5}" type="datetime5">
              <a:rPr lang="en-US" smtClean="0"/>
              <a:t>18-Dec-25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Simegnew H.  (MPH, Assistant Professor)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80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Black" panose="02040A04050005020304"/>
              </a:rPr>
              <a:t>Qualitative Research Designs</a:t>
            </a:r>
            <a:endParaRPr lang="en-US" dirty="0">
              <a:latin typeface="Amasis MT Pro Black" panose="02040A0405000502030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9466"/>
            <a:ext cx="9144000" cy="1058333"/>
          </a:xfrm>
        </p:spPr>
        <p:txBody>
          <a:bodyPr>
            <a:normAutofit fontScale="92500" lnSpcReduction="1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>
              <a:lnSpc>
                <a:spcPct val="100000"/>
              </a:lnSpc>
              <a:spcBef>
                <a:spcPts val="700"/>
              </a:spcBef>
              <a:buClr>
                <a:srgbClr val="EA157A"/>
              </a:buClr>
              <a:buSzPct val="60000"/>
            </a:pPr>
            <a:r>
              <a:rPr lang="en-US" sz="3200" b="1" dirty="0">
                <a:ln/>
                <a:solidFill>
                  <a:srgbClr val="C00000"/>
                </a:solidFill>
                <a:latin typeface="Amasis MT Pro Black" panose="02040A04050005020304"/>
                <a:ea typeface="+mn-ea"/>
                <a:cs typeface="+mn-cs"/>
              </a:rPr>
              <a:t>Simegnew H.(BSc, MPH, Ass. Prof.)</a:t>
            </a:r>
          </a:p>
          <a:p>
            <a:pPr lvl="0">
              <a:lnSpc>
                <a:spcPct val="100000"/>
              </a:lnSpc>
              <a:spcBef>
                <a:spcPts val="700"/>
              </a:spcBef>
              <a:buClr>
                <a:srgbClr val="EA157A"/>
              </a:buClr>
              <a:buSzPct val="60000"/>
            </a:pPr>
            <a:endParaRPr lang="en-US" sz="800" b="1" dirty="0" smtClean="0">
              <a:ln/>
              <a:solidFill>
                <a:srgbClr val="002060"/>
              </a:solidFill>
              <a:latin typeface="Amasis MT Pro Black" panose="02040A04050005020304"/>
              <a:ea typeface="+mn-ea"/>
              <a:cs typeface="+mn-cs"/>
            </a:endParaRPr>
          </a:p>
          <a:p>
            <a:pPr lvl="0">
              <a:lnSpc>
                <a:spcPct val="100000"/>
              </a:lnSpc>
              <a:spcBef>
                <a:spcPts val="700"/>
              </a:spcBef>
              <a:buClr>
                <a:srgbClr val="EA157A"/>
              </a:buClr>
              <a:buSzPct val="60000"/>
            </a:pPr>
            <a:r>
              <a:rPr lang="en-US" sz="2000" b="1" dirty="0" smtClean="0">
                <a:ln/>
                <a:solidFill>
                  <a:srgbClr val="002060"/>
                </a:solidFill>
                <a:latin typeface="Amasis MT Pro Black" panose="02040A04050005020304"/>
                <a:ea typeface="+mn-ea"/>
                <a:cs typeface="+mn-cs"/>
              </a:rPr>
              <a:t>simegnew.handebo@sphmmc.edu.et</a:t>
            </a:r>
            <a:endParaRPr lang="en-US" sz="2000" b="1" dirty="0">
              <a:ln/>
              <a:solidFill>
                <a:srgbClr val="002060"/>
              </a:solidFill>
              <a:latin typeface="Amasis MT Pro Black" panose="02040A04050005020304"/>
              <a:ea typeface="+mn-ea"/>
              <a:cs typeface="+mn-cs"/>
            </a:endParaRPr>
          </a:p>
          <a:p>
            <a:endParaRPr lang="en-US" sz="2800" b="1" dirty="0">
              <a:ln/>
              <a:solidFill>
                <a:schemeClr val="accent3"/>
              </a:solidFill>
              <a:latin typeface="Amasis MT Pro Black" panose="02040A04050005020304"/>
            </a:endParaRPr>
          </a:p>
        </p:txBody>
      </p:sp>
    </p:spTree>
    <p:extLst>
      <p:ext uri="{BB962C8B-B14F-4D97-AF65-F5344CB8AC3E}">
        <p14:creationId xmlns:p14="http://schemas.microsoft.com/office/powerpoint/2010/main" val="2699664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365125"/>
            <a:ext cx="10515600" cy="93874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 of QR design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303867"/>
            <a:ext cx="10992836" cy="4817533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30000"/>
              </a:lnSpc>
              <a:spcAft>
                <a:spcPts val="600"/>
              </a:spcAft>
            </a:pPr>
            <a:r>
              <a:rPr lang="en-US" b="1" dirty="0"/>
              <a:t>Purposeful - </a:t>
            </a:r>
            <a:r>
              <a:rPr lang="en-US" dirty="0"/>
              <a:t>cases for study are selected because they are “information rich” and illuminative. 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n-US" sz="2800" dirty="0"/>
              <a:t>Sampling is aimed at </a:t>
            </a:r>
            <a:r>
              <a:rPr lang="en-US" sz="2800" b="1" dirty="0">
                <a:solidFill>
                  <a:srgbClr val="C00000"/>
                </a:solidFill>
              </a:rPr>
              <a:t>insight about the phenomenon</a:t>
            </a:r>
            <a:r>
              <a:rPr lang="en-US" sz="2800" dirty="0"/>
              <a:t>, not empirical </a:t>
            </a:r>
            <a:r>
              <a:rPr lang="en-US" sz="2800" dirty="0" smtClean="0"/>
              <a:t>generalization</a:t>
            </a:r>
          </a:p>
          <a:p>
            <a:pPr lvl="0">
              <a:lnSpc>
                <a:spcPct val="130000"/>
              </a:lnSpc>
              <a:spcAft>
                <a:spcPts val="600"/>
              </a:spcAft>
            </a:pPr>
            <a:r>
              <a:rPr lang="en-US" b="1" dirty="0"/>
              <a:t>Holism-</a:t>
            </a:r>
            <a:r>
              <a:rPr lang="en-US" dirty="0"/>
              <a:t> the whole is more than the sum of individual parts</a:t>
            </a:r>
          </a:p>
          <a:p>
            <a:pPr lvl="1">
              <a:lnSpc>
                <a:spcPct val="130000"/>
              </a:lnSpc>
              <a:spcAft>
                <a:spcPts val="600"/>
              </a:spcAft>
            </a:pPr>
            <a:r>
              <a:rPr lang="en-US" sz="2800" dirty="0"/>
              <a:t>Understanding </a:t>
            </a:r>
            <a:r>
              <a:rPr lang="en-US" sz="2800" b="1" dirty="0">
                <a:solidFill>
                  <a:srgbClr val="C00000"/>
                </a:solidFill>
              </a:rPr>
              <a:t>contextual meaning requires a holistic approach</a:t>
            </a:r>
            <a:r>
              <a:rPr lang="en-US" sz="2800" dirty="0"/>
              <a:t>- considering a multiple contextual factors (social, historical, physical, etc.)</a:t>
            </a:r>
          </a:p>
          <a:p>
            <a:pPr lvl="0">
              <a:lnSpc>
                <a:spcPct val="130000"/>
              </a:lnSpc>
              <a:spcAft>
                <a:spcPts val="600"/>
              </a:spcAft>
            </a:pPr>
            <a:endParaRPr lang="en-US" sz="3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62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365125"/>
            <a:ext cx="10515600" cy="123507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as Research Instrument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199"/>
            <a:ext cx="10871200" cy="4817533"/>
          </a:xfrm>
        </p:spPr>
        <p:txBody>
          <a:bodyPr>
            <a:normAutofit/>
          </a:bodyPr>
          <a:lstStyle/>
          <a:p>
            <a:pPr marL="468630" marR="5080" indent="-457200" algn="just">
              <a:lnSpc>
                <a:spcPct val="120000"/>
              </a:lnSpc>
              <a:spcBef>
                <a:spcPts val="430"/>
              </a:spcBef>
              <a:buSzPct val="96428"/>
              <a:tabLst>
                <a:tab pos="241300" algn="l"/>
                <a:tab pos="328930" algn="l"/>
              </a:tabLst>
            </a:pPr>
            <a:r>
              <a:rPr lang="en-US" dirty="0" smtClean="0">
                <a:cs typeface="Calibri"/>
              </a:rPr>
              <a:t>Fundamental</a:t>
            </a:r>
            <a:r>
              <a:rPr lang="en-US" dirty="0">
                <a:cs typeface="Calibri"/>
              </a:rPr>
              <a:t>, defining characteristic of qualitative </a:t>
            </a:r>
            <a:r>
              <a:rPr lang="en-US" dirty="0" smtClean="0">
                <a:cs typeface="Calibri"/>
              </a:rPr>
              <a:t>inquiry</a:t>
            </a:r>
          </a:p>
          <a:p>
            <a:pPr marL="468630" marR="5080" indent="-457200" algn="just">
              <a:lnSpc>
                <a:spcPct val="120000"/>
              </a:lnSpc>
              <a:spcBef>
                <a:spcPts val="430"/>
              </a:spcBef>
              <a:buSzPct val="96428"/>
              <a:tabLst>
                <a:tab pos="241300" algn="l"/>
                <a:tab pos="328930" algn="l"/>
              </a:tabLst>
            </a:pPr>
            <a:r>
              <a:rPr lang="en-US" dirty="0">
                <a:cs typeface="Calibri"/>
              </a:rPr>
              <a:t>Major</a:t>
            </a:r>
            <a:r>
              <a:rPr lang="en-US" spc="-70" dirty="0">
                <a:cs typeface="Calibri"/>
              </a:rPr>
              <a:t> </a:t>
            </a:r>
            <a:r>
              <a:rPr lang="en-US" dirty="0">
                <a:cs typeface="Calibri"/>
              </a:rPr>
              <a:t>decisions</a:t>
            </a:r>
            <a:r>
              <a:rPr lang="en-US" spc="-55" dirty="0">
                <a:cs typeface="Calibri"/>
              </a:rPr>
              <a:t> </a:t>
            </a:r>
            <a:r>
              <a:rPr lang="en-US" dirty="0">
                <a:cs typeface="Calibri"/>
              </a:rPr>
              <a:t>about</a:t>
            </a:r>
            <a:r>
              <a:rPr lang="en-US" spc="-65" dirty="0">
                <a:cs typeface="Calibri"/>
              </a:rPr>
              <a:t> </a:t>
            </a:r>
            <a:r>
              <a:rPr lang="en-US" dirty="0">
                <a:cs typeface="Calibri"/>
              </a:rPr>
              <a:t>study</a:t>
            </a:r>
            <a:r>
              <a:rPr lang="en-US" spc="-55" dirty="0">
                <a:cs typeface="Calibri"/>
              </a:rPr>
              <a:t> </a:t>
            </a:r>
            <a:r>
              <a:rPr lang="en-US" dirty="0">
                <a:cs typeface="Calibri"/>
              </a:rPr>
              <a:t>design</a:t>
            </a:r>
            <a:r>
              <a:rPr lang="en-US" spc="-60" dirty="0">
                <a:cs typeface="Calibri"/>
              </a:rPr>
              <a:t> </a:t>
            </a:r>
            <a:r>
              <a:rPr lang="en-US" dirty="0">
                <a:cs typeface="Calibri"/>
              </a:rPr>
              <a:t>are</a:t>
            </a:r>
            <a:r>
              <a:rPr lang="en-US" spc="-90" dirty="0">
                <a:cs typeface="Calibri"/>
              </a:rPr>
              <a:t> </a:t>
            </a:r>
            <a:r>
              <a:rPr lang="en-US" dirty="0">
                <a:cs typeface="Calibri"/>
              </a:rPr>
              <a:t>often</a:t>
            </a:r>
            <a:r>
              <a:rPr lang="en-US" spc="-85" dirty="0">
                <a:cs typeface="Calibri"/>
              </a:rPr>
              <a:t> </a:t>
            </a:r>
            <a:r>
              <a:rPr lang="en-US" spc="-10" dirty="0">
                <a:cs typeface="Calibri"/>
              </a:rPr>
              <a:t>emergent</a:t>
            </a:r>
          </a:p>
          <a:p>
            <a:pPr marL="468630" marR="5080" indent="-457200" algn="just">
              <a:lnSpc>
                <a:spcPct val="120000"/>
              </a:lnSpc>
              <a:spcBef>
                <a:spcPts val="430"/>
              </a:spcBef>
              <a:buSzPct val="96428"/>
              <a:tabLst>
                <a:tab pos="241300" algn="l"/>
                <a:tab pos="328930" algn="l"/>
              </a:tabLst>
            </a:pPr>
            <a:r>
              <a:rPr lang="en-US" dirty="0" smtClean="0">
                <a:cs typeface="Calibri"/>
              </a:rPr>
              <a:t>The researcher </a:t>
            </a:r>
            <a:r>
              <a:rPr lang="en-US" dirty="0">
                <a:cs typeface="Calibri"/>
              </a:rPr>
              <a:t>is </a:t>
            </a:r>
            <a:r>
              <a:rPr lang="en-US" dirty="0" smtClean="0">
                <a:cs typeface="Calibri"/>
              </a:rPr>
              <a:t>not </a:t>
            </a:r>
            <a:r>
              <a:rPr lang="en-US" dirty="0">
                <a:cs typeface="Calibri"/>
              </a:rPr>
              <a:t>an </a:t>
            </a:r>
            <a:r>
              <a:rPr lang="en-US" b="1" i="1" dirty="0">
                <a:solidFill>
                  <a:srgbClr val="C00000"/>
                </a:solidFill>
                <a:cs typeface="Calibri"/>
              </a:rPr>
              <a:t>external observer using neutral </a:t>
            </a:r>
            <a:r>
              <a:rPr lang="en-US" b="1" i="1" dirty="0" smtClean="0">
                <a:solidFill>
                  <a:srgbClr val="C00000"/>
                </a:solidFill>
                <a:cs typeface="Calibri"/>
              </a:rPr>
              <a:t>tools,</a:t>
            </a:r>
            <a:r>
              <a:rPr lang="en-US" dirty="0" smtClean="0">
                <a:cs typeface="Calibri"/>
              </a:rPr>
              <a:t> but a primary </a:t>
            </a:r>
            <a:r>
              <a:rPr lang="en-US" dirty="0">
                <a:cs typeface="Calibri"/>
              </a:rPr>
              <a:t>tool for data collection, analysis, and interpretation.</a:t>
            </a:r>
          </a:p>
          <a:p>
            <a:pPr marL="469265" indent="-457200">
              <a:lnSpc>
                <a:spcPct val="120000"/>
              </a:lnSpc>
              <a:buSzPct val="96428"/>
              <a:tabLst>
                <a:tab pos="329565" algn="l"/>
              </a:tabLst>
            </a:pPr>
            <a:r>
              <a:rPr lang="en-US" dirty="0" smtClean="0">
                <a:cs typeface="Calibri"/>
              </a:rPr>
              <a:t>Need</a:t>
            </a:r>
            <a:r>
              <a:rPr lang="en-US" spc="-50" dirty="0" smtClean="0">
                <a:cs typeface="Calibri"/>
              </a:rPr>
              <a:t> </a:t>
            </a:r>
            <a:r>
              <a:rPr lang="en-US" dirty="0">
                <a:cs typeface="Calibri"/>
              </a:rPr>
              <a:t>to</a:t>
            </a:r>
            <a:r>
              <a:rPr lang="en-US" spc="-65" dirty="0">
                <a:cs typeface="Calibri"/>
              </a:rPr>
              <a:t> </a:t>
            </a:r>
            <a:r>
              <a:rPr lang="en-US" dirty="0">
                <a:cs typeface="Calibri"/>
              </a:rPr>
              <a:t>cope</a:t>
            </a:r>
            <a:r>
              <a:rPr lang="en-US" spc="-75" dirty="0">
                <a:cs typeface="Calibri"/>
              </a:rPr>
              <a:t> </a:t>
            </a:r>
            <a:r>
              <a:rPr lang="en-US" dirty="0">
                <a:cs typeface="Calibri"/>
              </a:rPr>
              <a:t>with</a:t>
            </a:r>
            <a:r>
              <a:rPr lang="en-US" spc="-60" dirty="0">
                <a:cs typeface="Calibri"/>
              </a:rPr>
              <a:t> </a:t>
            </a:r>
            <a:r>
              <a:rPr lang="en-US" dirty="0">
                <a:cs typeface="Calibri"/>
              </a:rPr>
              <a:t>the</a:t>
            </a:r>
            <a:r>
              <a:rPr lang="en-US" spc="-65" dirty="0">
                <a:cs typeface="Calibri"/>
              </a:rPr>
              <a:t> </a:t>
            </a:r>
            <a:r>
              <a:rPr lang="en-US" spc="-10" dirty="0" smtClean="0">
                <a:cs typeface="Calibri"/>
              </a:rPr>
              <a:t>circumstances: </a:t>
            </a:r>
            <a:r>
              <a:rPr lang="en-US" b="1" dirty="0" smtClean="0">
                <a:cs typeface="Calibri"/>
              </a:rPr>
              <a:t>Responsive</a:t>
            </a:r>
            <a:r>
              <a:rPr lang="en-US" b="1" dirty="0">
                <a:cs typeface="Calibri"/>
              </a:rPr>
              <a:t>,</a:t>
            </a:r>
            <a:r>
              <a:rPr lang="en-US" b="1" spc="-40" dirty="0">
                <a:cs typeface="Calibri"/>
              </a:rPr>
              <a:t> </a:t>
            </a:r>
            <a:r>
              <a:rPr lang="en-US" b="1" dirty="0">
                <a:cs typeface="Calibri"/>
              </a:rPr>
              <a:t>flexible,</a:t>
            </a:r>
            <a:r>
              <a:rPr lang="en-US" b="1" spc="-50" dirty="0">
                <a:cs typeface="Calibri"/>
              </a:rPr>
              <a:t> </a:t>
            </a:r>
            <a:r>
              <a:rPr lang="en-US" b="1" dirty="0">
                <a:cs typeface="Calibri"/>
              </a:rPr>
              <a:t>adaptive</a:t>
            </a:r>
            <a:r>
              <a:rPr lang="en-US" b="1" spc="-40" dirty="0">
                <a:cs typeface="Calibri"/>
              </a:rPr>
              <a:t> </a:t>
            </a:r>
            <a:r>
              <a:rPr lang="en-US" b="1" dirty="0">
                <a:cs typeface="Calibri"/>
              </a:rPr>
              <a:t>and</a:t>
            </a:r>
            <a:r>
              <a:rPr lang="en-US" b="1" spc="-65" dirty="0">
                <a:cs typeface="Calibri"/>
              </a:rPr>
              <a:t> </a:t>
            </a:r>
            <a:r>
              <a:rPr lang="en-US" b="1" dirty="0">
                <a:cs typeface="Calibri"/>
              </a:rPr>
              <a:t>a</a:t>
            </a:r>
            <a:r>
              <a:rPr lang="en-US" b="1" spc="-65" dirty="0">
                <a:cs typeface="Calibri"/>
              </a:rPr>
              <a:t> </a:t>
            </a:r>
            <a:r>
              <a:rPr lang="en-US" b="1" dirty="0">
                <a:cs typeface="Calibri"/>
              </a:rPr>
              <a:t>good</a:t>
            </a:r>
            <a:r>
              <a:rPr lang="en-US" b="1" spc="-75" dirty="0">
                <a:cs typeface="Calibri"/>
              </a:rPr>
              <a:t> </a:t>
            </a:r>
            <a:r>
              <a:rPr lang="en-US" b="1" spc="-10" dirty="0" smtClean="0">
                <a:cs typeface="Calibri"/>
              </a:rPr>
              <a:t>listener</a:t>
            </a:r>
          </a:p>
          <a:p>
            <a:pPr marL="469265" indent="-457200">
              <a:lnSpc>
                <a:spcPct val="120000"/>
              </a:lnSpc>
              <a:buSzPct val="96428"/>
              <a:tabLst>
                <a:tab pos="329565" algn="l"/>
              </a:tabLst>
            </a:pPr>
            <a:r>
              <a:rPr lang="en-US" b="1" i="1" dirty="0" smtClean="0">
                <a:cs typeface="Calibri"/>
              </a:rPr>
              <a:t>Example: </a:t>
            </a:r>
            <a:r>
              <a:rPr lang="en-US" dirty="0" smtClean="0">
                <a:cs typeface="Calibri"/>
              </a:rPr>
              <a:t>Studying </a:t>
            </a:r>
            <a:r>
              <a:rPr lang="en-US" dirty="0">
                <a:cs typeface="Calibri"/>
              </a:rPr>
              <a:t>community grief after a </a:t>
            </a:r>
            <a:r>
              <a:rPr lang="en-US" dirty="0" smtClean="0">
                <a:cs typeface="Calibri"/>
              </a:rPr>
              <a:t>disaster</a:t>
            </a:r>
            <a:endParaRPr lang="en-US" dirty="0">
              <a:cs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9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kern="0" spc="-55" dirty="0">
                <a:solidFill>
                  <a:srgbClr val="C00000"/>
                </a:solidFill>
                <a:cs typeface="Calibri Light"/>
              </a:rPr>
              <a:t>Saturation</a:t>
            </a:r>
            <a:r>
              <a:rPr lang="en-US" sz="4000" b="1" i="1" kern="0" spc="-160" dirty="0">
                <a:solidFill>
                  <a:srgbClr val="C00000"/>
                </a:solidFill>
                <a:cs typeface="Calibri Light"/>
              </a:rPr>
              <a:t> </a:t>
            </a:r>
            <a:r>
              <a:rPr lang="en-US" sz="4000" b="1" i="1" kern="0" dirty="0">
                <a:solidFill>
                  <a:srgbClr val="C00000"/>
                </a:solidFill>
                <a:cs typeface="Calibri Light"/>
              </a:rPr>
              <a:t>or</a:t>
            </a:r>
            <a:r>
              <a:rPr lang="en-US" sz="4000" b="1" i="1" kern="0" spc="-130" dirty="0">
                <a:solidFill>
                  <a:srgbClr val="C00000"/>
                </a:solidFill>
                <a:cs typeface="Calibri Light"/>
              </a:rPr>
              <a:t> </a:t>
            </a:r>
            <a:r>
              <a:rPr lang="en-US" sz="4000" b="1" i="1" kern="0" spc="-35" dirty="0">
                <a:solidFill>
                  <a:srgbClr val="C00000"/>
                </a:solidFill>
                <a:cs typeface="Calibri Light"/>
              </a:rPr>
              <a:t>Redundancy</a:t>
            </a:r>
            <a:endParaRPr lang="en-US" sz="3600" b="1" i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8200" y="1690688"/>
            <a:ext cx="10515600" cy="2441045"/>
          </a:xfrm>
        </p:spPr>
        <p:txBody>
          <a:bodyPr>
            <a:normAutofit fontScale="92500" lnSpcReduction="10000"/>
          </a:bodyPr>
          <a:lstStyle/>
          <a:p>
            <a:pPr marL="241300" marR="5080" lvl="0" indent="-229870" algn="just">
              <a:lnSpc>
                <a:spcPct val="150000"/>
              </a:lnSpc>
              <a:spcBef>
                <a:spcPts val="480"/>
              </a:spcBef>
              <a:buClrTx/>
              <a:buSzPct val="96428"/>
              <a:buFont typeface="Wingdings"/>
              <a:buChar char=""/>
              <a:tabLst>
                <a:tab pos="241300" algn="l"/>
                <a:tab pos="328930" algn="l"/>
              </a:tabLst>
            </a:pP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A</a:t>
            </a:r>
            <a:r>
              <a:rPr lang="en-US" kern="0" spc="16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stage</a:t>
            </a:r>
            <a:r>
              <a:rPr lang="en-US" kern="0" spc="17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 smtClean="0">
                <a:solidFill>
                  <a:sysClr val="windowText" lastClr="000000"/>
                </a:solidFill>
                <a:cs typeface="Calibri"/>
              </a:rPr>
              <a:t>when</a:t>
            </a:r>
            <a:r>
              <a:rPr lang="en-US" kern="0" spc="170" dirty="0" smtClean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additional</a:t>
            </a:r>
            <a:r>
              <a:rPr lang="en-US" kern="0" spc="17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interview</a:t>
            </a:r>
            <a:r>
              <a:rPr lang="en-US" kern="0" spc="17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or</a:t>
            </a:r>
            <a:r>
              <a:rPr lang="en-US" kern="0" spc="16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observation</a:t>
            </a:r>
            <a:r>
              <a:rPr lang="en-US" kern="0" spc="18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spc="-25" dirty="0">
                <a:solidFill>
                  <a:sysClr val="windowText" lastClr="000000"/>
                </a:solidFill>
                <a:cs typeface="Calibri"/>
              </a:rPr>
              <a:t>is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not</a:t>
            </a:r>
            <a:r>
              <a:rPr lang="en-US" kern="0" spc="60" dirty="0">
                <a:solidFill>
                  <a:sysClr val="windowText" lastClr="000000"/>
                </a:solidFill>
                <a:cs typeface="Calibri"/>
              </a:rPr>
              <a:t> 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believed</a:t>
            </a:r>
            <a:r>
              <a:rPr lang="en-US" kern="0" spc="60" dirty="0">
                <a:solidFill>
                  <a:sysClr val="windowText" lastClr="000000"/>
                </a:solidFill>
                <a:cs typeface="Calibri"/>
              </a:rPr>
              <a:t> 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to</a:t>
            </a:r>
            <a:r>
              <a:rPr lang="en-US" kern="0" spc="60" dirty="0">
                <a:solidFill>
                  <a:sysClr val="windowText" lastClr="000000"/>
                </a:solidFill>
                <a:cs typeface="Calibri"/>
              </a:rPr>
              <a:t> 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add</a:t>
            </a:r>
            <a:r>
              <a:rPr lang="en-US" kern="0" spc="60" dirty="0">
                <a:solidFill>
                  <a:sysClr val="windowText" lastClr="000000"/>
                </a:solidFill>
                <a:cs typeface="Calibri"/>
              </a:rPr>
              <a:t> 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new</a:t>
            </a:r>
            <a:r>
              <a:rPr lang="en-US" kern="0" spc="60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spc="65" dirty="0" smtClean="0">
                <a:solidFill>
                  <a:sysClr val="windowText" lastClr="000000"/>
                </a:solidFill>
                <a:cs typeface="Calibri"/>
              </a:rPr>
              <a:t>information</a:t>
            </a:r>
            <a:r>
              <a:rPr lang="en-US" kern="0" spc="65" dirty="0">
                <a:solidFill>
                  <a:sysClr val="windowText" lastClr="000000"/>
                </a:solidFill>
                <a:cs typeface="Calibri"/>
              </a:rPr>
              <a:t>, themes, or </a:t>
            </a:r>
            <a:r>
              <a:rPr lang="en-US" kern="0" spc="65" dirty="0" smtClean="0">
                <a:solidFill>
                  <a:sysClr val="windowText" lastClr="000000"/>
                </a:solidFill>
                <a:cs typeface="Calibri"/>
              </a:rPr>
              <a:t>insights  </a:t>
            </a:r>
            <a:endParaRPr lang="en-US" kern="0" dirty="0" smtClean="0">
              <a:solidFill>
                <a:sysClr val="windowText" lastClr="000000"/>
              </a:solidFill>
              <a:cs typeface="Calibri"/>
            </a:endParaRPr>
          </a:p>
          <a:p>
            <a:pPr marL="328930" indent="-317500">
              <a:lnSpc>
                <a:spcPct val="150000"/>
              </a:lnSpc>
              <a:spcBef>
                <a:spcPts val="5"/>
              </a:spcBef>
              <a:buSzPct val="96428"/>
              <a:buFont typeface="Wingdings"/>
              <a:buChar char=""/>
              <a:tabLst>
                <a:tab pos="328930" algn="l"/>
              </a:tabLst>
            </a:pP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A</a:t>
            </a:r>
            <a:r>
              <a:rPr lang="en-US" kern="0" spc="-50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point</a:t>
            </a:r>
            <a:r>
              <a:rPr lang="en-US" kern="0" spc="-50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at</a:t>
            </a:r>
            <a:r>
              <a:rPr lang="en-US" kern="0" spc="-60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which</a:t>
            </a:r>
            <a:r>
              <a:rPr lang="en-US" kern="0" spc="-3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the</a:t>
            </a:r>
            <a:r>
              <a:rPr lang="en-US" kern="0" spc="-5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research</a:t>
            </a:r>
            <a:r>
              <a:rPr lang="en-US" kern="0" spc="-60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circle</a:t>
            </a:r>
            <a:r>
              <a:rPr lang="en-US" kern="0" spc="-60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is</a:t>
            </a:r>
            <a:r>
              <a:rPr lang="en-US" kern="0" spc="-45" dirty="0">
                <a:solidFill>
                  <a:sysClr val="windowText" lastClr="000000"/>
                </a:solidFill>
                <a:cs typeface="Calibri"/>
              </a:rPr>
              <a:t> </a:t>
            </a:r>
            <a:r>
              <a:rPr lang="en-US" b="1" kern="0" spc="-10" dirty="0">
                <a:solidFill>
                  <a:sysClr val="windowText" lastClr="000000"/>
                </a:solidFill>
                <a:cs typeface="Calibri"/>
              </a:rPr>
              <a:t>discontinued</a:t>
            </a:r>
            <a:endParaRPr lang="en-US" kern="0" dirty="0">
              <a:solidFill>
                <a:sysClr val="windowText" lastClr="000000"/>
              </a:solidFill>
              <a:cs typeface="Calibri"/>
            </a:endParaRPr>
          </a:p>
          <a:p>
            <a:pPr marL="328930" lvl="0" indent="-317500">
              <a:lnSpc>
                <a:spcPct val="150000"/>
              </a:lnSpc>
              <a:spcBef>
                <a:spcPts val="5"/>
              </a:spcBef>
              <a:buClrTx/>
              <a:buSzPct val="96428"/>
              <a:buFont typeface="Wingdings"/>
              <a:buChar char=""/>
              <a:tabLst>
                <a:tab pos="328930" algn="l"/>
              </a:tabLst>
            </a:pPr>
            <a:r>
              <a:rPr lang="en-US" kern="0" dirty="0" smtClean="0">
                <a:solidFill>
                  <a:sysClr val="windowText" lastClr="000000"/>
                </a:solidFill>
                <a:cs typeface="Calibri"/>
              </a:rPr>
              <a:t>Data </a:t>
            </a:r>
            <a:r>
              <a:rPr lang="en-US" kern="0" dirty="0">
                <a:solidFill>
                  <a:sysClr val="windowText" lastClr="000000"/>
                </a:solidFill>
                <a:cs typeface="Calibri"/>
              </a:rPr>
              <a:t>r</a:t>
            </a:r>
            <a:r>
              <a:rPr lang="en-US" kern="0" dirty="0" smtClean="0">
                <a:solidFill>
                  <a:sysClr val="windowText" lastClr="000000"/>
                </a:solidFill>
                <a:cs typeface="Calibri"/>
              </a:rPr>
              <a:t>ecurrence and conceptual density</a:t>
            </a:r>
            <a:endParaRPr lang="en-US" kern="0" dirty="0">
              <a:solidFill>
                <a:sysClr val="windowText" lastClr="000000"/>
              </a:solidFill>
              <a:cs typeface="Calibri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974" y="4394199"/>
            <a:ext cx="8978452" cy="176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98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8625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Discussion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Can qualitative research be both deeply subjective and systematically rigorous? How</a:t>
            </a:r>
            <a:r>
              <a:rPr lang="en-US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en-US" dirty="0"/>
              <a:t>What practical challenges arise when a study’s direction can change unexpectedly—and how might a researcher prepare for or navigate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21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Qualitative research designs 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1126067" y="1690688"/>
            <a:ext cx="5181600" cy="427269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 smtClean="0"/>
              <a:t>Grounded theory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 smtClean="0"/>
              <a:t>Phenomenology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 smtClean="0"/>
              <a:t>Ethnography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 smtClean="0"/>
              <a:t>Narrative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i="1" dirty="0" smtClean="0"/>
              <a:t>Case study</a:t>
            </a:r>
            <a:endParaRPr lang="en-US" dirty="0"/>
          </a:p>
        </p:txBody>
      </p:sp>
      <p:pic>
        <p:nvPicPr>
          <p:cNvPr id="8" name="Content Placeholder 7" descr="What is Research Design in Qualitative Research 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0806" y="1477108"/>
            <a:ext cx="5630399" cy="474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fld id="{227AD7C5-C240-4003-ADEB-3E0E27AB3D2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507067" y="2410354"/>
            <a:ext cx="9144000" cy="2387600"/>
          </a:xfrm>
        </p:spPr>
        <p:txBody>
          <a:bodyPr/>
          <a:lstStyle/>
          <a:p>
            <a:pPr marL="228600" lvl="0" indent="-228600" algn="l">
              <a:spcBef>
                <a:spcPts val="1000"/>
              </a:spcBef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  <a:ea typeface="+mn-ea"/>
                <a:cs typeface="+mn-cs"/>
              </a:rPr>
              <a:t>Grounded theory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  <a:ea typeface="+mn-ea"/>
                <a:cs typeface="+mn-cs"/>
              </a:rPr>
              <a:t/>
            </a:r>
            <a:b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227AD7C5-C240-4003-ADEB-3E0E27AB3D2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8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82563"/>
            <a:ext cx="10515600" cy="1235074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Grounded theory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199"/>
            <a:ext cx="10871200" cy="464800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Developed by Glaser and Strauss (1967) 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Interactions </a:t>
            </a:r>
            <a:r>
              <a:rPr lang="en-US" dirty="0"/>
              <a:t>between health care professionals and dying </a:t>
            </a:r>
            <a:r>
              <a:rPr lang="en-US" dirty="0" smtClean="0"/>
              <a:t>patients-- </a:t>
            </a:r>
            <a:r>
              <a:rPr lang="en-GB" b="1" i="1" dirty="0" smtClean="0"/>
              <a:t>“dying in a California hospital.”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Explored </a:t>
            </a:r>
            <a:r>
              <a:rPr lang="en-US" dirty="0"/>
              <a:t>the social </a:t>
            </a:r>
            <a:r>
              <a:rPr lang="en-US" dirty="0" smtClean="0"/>
              <a:t>processes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i="1" dirty="0" smtClean="0"/>
              <a:t>Explanation </a:t>
            </a:r>
            <a:r>
              <a:rPr lang="en-US" b="1" i="1" dirty="0"/>
              <a:t>of grief process </a:t>
            </a:r>
            <a:r>
              <a:rPr lang="en-US" dirty="0"/>
              <a:t>which progressed through a series of stages: denial, anger, acceptance and resolution.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6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Grounded </a:t>
            </a:r>
            <a:r>
              <a:rPr lang="en-US" b="1" dirty="0" smtClean="0">
                <a:solidFill>
                  <a:srgbClr val="C00000"/>
                </a:solidFill>
              </a:rPr>
              <a:t>theory…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/>
              <a:t>It is a systematic, qualitative procedure used to</a:t>
            </a:r>
            <a:r>
              <a:rPr lang="en-US" sz="3000" b="1" i="1" dirty="0" smtClean="0"/>
              <a:t> generate a theory </a:t>
            </a:r>
            <a:r>
              <a:rPr lang="en-US" sz="3000" dirty="0" smtClean="0"/>
              <a:t>that</a:t>
            </a:r>
            <a:r>
              <a:rPr lang="en-US" sz="3000" b="1" i="1" dirty="0" smtClean="0"/>
              <a:t> </a:t>
            </a:r>
            <a:r>
              <a:rPr lang="en-US" sz="3000" dirty="0" smtClean="0"/>
              <a:t>explains conceptual level, process, an action, or an interaction about a substantive topic (Creswell, 2008).</a:t>
            </a:r>
          </a:p>
          <a:p>
            <a:pPr lvl="2">
              <a:lnSpc>
                <a:spcPct val="150000"/>
              </a:lnSpc>
            </a:pPr>
            <a:r>
              <a:rPr lang="en-US" sz="2800" dirty="0"/>
              <a:t>The aim is to generate or discover a </a:t>
            </a:r>
            <a:r>
              <a:rPr lang="en-US" sz="2800" dirty="0" smtClean="0"/>
              <a:t>theory</a:t>
            </a:r>
            <a:endParaRPr lang="en-US" sz="2800" dirty="0"/>
          </a:p>
          <a:p>
            <a:pPr lvl="2">
              <a:lnSpc>
                <a:spcPct val="150000"/>
              </a:lnSpc>
            </a:pPr>
            <a:r>
              <a:rPr lang="en-US" sz="2800" dirty="0" smtClean="0"/>
              <a:t>Theory </a:t>
            </a:r>
            <a:r>
              <a:rPr lang="en-US" sz="2800" dirty="0"/>
              <a:t>is derived from data </a:t>
            </a:r>
            <a:r>
              <a:rPr lang="en-US" sz="2800" dirty="0" smtClean="0"/>
              <a:t>acquired</a:t>
            </a:r>
          </a:p>
          <a:p>
            <a:pPr lvl="2"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dirty="0"/>
              <a:t>researcher does not use an </a:t>
            </a:r>
            <a:r>
              <a:rPr lang="en-US" sz="2800" dirty="0" smtClean="0"/>
              <a:t>existing theory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4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Grounded theory…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1121136" cy="4617720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3200" b="1" i="1" dirty="0" smtClean="0">
                <a:solidFill>
                  <a:srgbClr val="00B050"/>
                </a:solidFill>
              </a:rPr>
              <a:t>Use constant comparative analysis </a:t>
            </a:r>
            <a:r>
              <a:rPr lang="en-US" sz="3200" dirty="0" smtClean="0">
                <a:solidFill>
                  <a:schemeClr val="accent6"/>
                </a:solidFill>
              </a:rPr>
              <a:t>- </a:t>
            </a:r>
            <a:r>
              <a:rPr lang="en-US" sz="3200" dirty="0" smtClean="0"/>
              <a:t>simultaneous collection and analysis of data</a:t>
            </a:r>
            <a:endParaRPr lang="en-US" sz="3200" dirty="0" smtClean="0">
              <a:solidFill>
                <a:schemeClr val="accent6"/>
              </a:solidFill>
            </a:endParaRPr>
          </a:p>
          <a:p>
            <a:pPr lvl="1">
              <a:lnSpc>
                <a:spcPct val="130000"/>
              </a:lnSpc>
            </a:pPr>
            <a:r>
              <a:rPr lang="en-CA" sz="3200" dirty="0" smtClean="0"/>
              <a:t>Categories are developed from the data are constantly compared with data obtained earlier</a:t>
            </a:r>
            <a:endParaRPr lang="en-US" sz="3200" dirty="0" smtClean="0">
              <a:solidFill>
                <a:schemeClr val="accent6"/>
              </a:solidFill>
            </a:endParaRPr>
          </a:p>
          <a:p>
            <a:pPr lvl="1">
              <a:lnSpc>
                <a:spcPct val="130000"/>
              </a:lnSpc>
            </a:pPr>
            <a:r>
              <a:rPr lang="en-US" sz="3200" dirty="0" smtClean="0"/>
              <a:t>Data collection and sampling are based on </a:t>
            </a:r>
            <a:r>
              <a:rPr lang="en-US" sz="3200" b="1" i="1" dirty="0" smtClean="0"/>
              <a:t>emerging concepts</a:t>
            </a:r>
            <a:r>
              <a:rPr lang="en-US" sz="3200" dirty="0" smtClean="0"/>
              <a:t>; stop when </a:t>
            </a:r>
            <a:r>
              <a:rPr lang="en-US" sz="3200" b="1" i="1" dirty="0" smtClean="0"/>
              <a:t>theoretical saturation </a:t>
            </a:r>
            <a:r>
              <a:rPr lang="en-US" sz="3200" dirty="0" smtClean="0"/>
              <a:t>is achieved</a:t>
            </a:r>
            <a:endParaRPr lang="en-US" sz="3200" dirty="0" smtClean="0">
              <a:solidFill>
                <a:schemeClr val="accent6"/>
              </a:solidFill>
            </a:endParaRPr>
          </a:p>
          <a:p>
            <a:pPr>
              <a:lnSpc>
                <a:spcPct val="130000"/>
              </a:lnSpc>
            </a:pP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4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135" y="228600"/>
            <a:ext cx="10871200" cy="9906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Zigzag approach to data collection and analysis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67950" y="1501726"/>
            <a:ext cx="8257735" cy="4737984"/>
          </a:xfrm>
          <a:noFill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81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Amasis MT Pro Black" panose="02040A04050005020304"/>
              </a:rPr>
              <a:t>Disclaimer </a:t>
            </a:r>
            <a:r>
              <a:rPr lang="en-US" b="1" dirty="0" smtClean="0">
                <a:solidFill>
                  <a:srgbClr val="002060"/>
                </a:solidFill>
                <a:latin typeface="Amasis MT Pro Black" panose="02040A04050005020304"/>
              </a:rPr>
              <a:t>Statement</a:t>
            </a:r>
            <a:endParaRPr lang="en-US" b="1" dirty="0">
              <a:solidFill>
                <a:srgbClr val="002060"/>
              </a:solidFill>
              <a:latin typeface="Amasis MT Pro Black" panose="02040A040500050203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4643585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Amasis MT Pro Black" panose="02040A04050005020304"/>
              </a:rPr>
              <a:t>This </a:t>
            </a:r>
            <a:r>
              <a:rPr lang="en-US" dirty="0">
                <a:latin typeface="Amasis MT Pro Black" panose="02040A04050005020304"/>
              </a:rPr>
              <a:t>training is a collective learning journey, built on shared experiences and insights. I am not here to deliver absolute knowledge, but to guide participants in structuring and deepening their understanding of qualitative research methods. </a:t>
            </a:r>
            <a:endParaRPr lang="en-US" dirty="0" smtClean="0">
              <a:latin typeface="Amasis MT Pro Black" panose="02040A04050005020304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Amasis MT Pro Black" panose="02040A04050005020304"/>
              </a:rPr>
              <a:t>The </a:t>
            </a:r>
            <a:r>
              <a:rPr lang="en-US" dirty="0">
                <a:latin typeface="Amasis MT Pro Black" panose="02040A04050005020304"/>
              </a:rPr>
              <a:t>session is neither exhaustive nor definitive; it is designed to spark further growth for those with genuine interest and commitment. </a:t>
            </a:r>
            <a:endParaRPr lang="en-US" dirty="0" smtClean="0">
              <a:latin typeface="Amasis MT Pro Black" panose="02040A04050005020304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Amasis MT Pro Black" panose="02040A04050005020304"/>
              </a:rPr>
              <a:t>All </a:t>
            </a:r>
            <a:r>
              <a:rPr lang="en-US" dirty="0">
                <a:latin typeface="Amasis MT Pro Black" panose="02040A04050005020304"/>
              </a:rPr>
              <a:t>examples are strictly academic and scientific, with no negative intent or motives.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endParaRPr lang="en-US" dirty="0" smtClean="0">
              <a:latin typeface="Amasis MT Pro Black" panose="02040A040500050203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Grounded theory…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B050"/>
                </a:solidFill>
              </a:rPr>
              <a:t>Theoretical sensitivity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Ability to </a:t>
            </a:r>
            <a:r>
              <a:rPr lang="en-US" sz="2800" b="1" i="1" dirty="0" smtClean="0">
                <a:solidFill>
                  <a:srgbClr val="C00000"/>
                </a:solidFill>
              </a:rPr>
              <a:t>give meaning to data</a:t>
            </a:r>
            <a:r>
              <a:rPr lang="en-US" sz="2800" dirty="0" smtClean="0"/>
              <a:t>, understand what the data says, and being able to separate out what is relevant and what is not</a:t>
            </a:r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2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/>
                <a:cs typeface="GothicG" pitchFamily="2" charset="0"/>
              </a:rPr>
              <a:t>Literature review in GT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" panose="02040504050005020304"/>
              <a:cs typeface="GothicG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8200" y="1842558"/>
            <a:ext cx="105143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 smtClean="0"/>
              <a:t>Where is the place of the literature review in grounded theory research??? 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en-US" sz="3200" dirty="0" smtClean="0"/>
              <a:t>Glaser and Strauss  explicitly advised </a:t>
            </a:r>
            <a:r>
              <a:rPr lang="en-US" sz="3200" i="1" dirty="0" smtClean="0"/>
              <a:t>against conducting a literature review until the </a:t>
            </a:r>
            <a:r>
              <a:rPr lang="en-US" sz="3200" b="1" i="1" dirty="0" smtClean="0"/>
              <a:t>analysis completed </a:t>
            </a:r>
            <a:endParaRPr lang="en-US" sz="3200" b="1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812800" y="214314"/>
            <a:ext cx="11112501" cy="1037711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Amasis MT Pro" panose="02040504050005020304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masis MT Pro" panose="02040504050005020304"/>
              </a:rPr>
            </a:br>
            <a:r>
              <a:rPr lang="en-US" sz="3600" b="1" dirty="0">
                <a:solidFill>
                  <a:srgbClr val="0070C0"/>
                </a:solidFill>
              </a:rPr>
              <a:t>D</a:t>
            </a:r>
            <a:r>
              <a:rPr lang="en-US" sz="3600" b="1" dirty="0" smtClean="0">
                <a:solidFill>
                  <a:srgbClr val="0070C0"/>
                </a:solidFill>
              </a:rPr>
              <a:t>elaying </a:t>
            </a:r>
            <a:r>
              <a:rPr lang="en-US" sz="3600" b="1" dirty="0">
                <a:solidFill>
                  <a:srgbClr val="0070C0"/>
                </a:solidFill>
              </a:rPr>
              <a:t>literature review </a:t>
            </a:r>
            <a:br>
              <a:rPr lang="en-US" sz="3600" b="1" dirty="0">
                <a:solidFill>
                  <a:srgbClr val="0070C0"/>
                </a:solidFill>
              </a:rPr>
            </a:br>
            <a:endParaRPr lang="en-US" sz="3600" dirty="0" smtClean="0">
              <a:solidFill>
                <a:srgbClr val="0070C0"/>
              </a:solidFill>
              <a:latin typeface="Amasis MT Pro" panose="02040504050005020304"/>
            </a:endParaRP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812800" y="1405467"/>
            <a:ext cx="11127317" cy="4727047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ts val="4200"/>
              </a:lnSpc>
            </a:pPr>
            <a:r>
              <a:rPr lang="en-US" dirty="0" smtClean="0"/>
              <a:t>Not to be </a:t>
            </a:r>
            <a:r>
              <a:rPr lang="en-US" b="1" i="1" dirty="0" smtClean="0"/>
              <a:t>biased with existing </a:t>
            </a:r>
            <a:r>
              <a:rPr lang="en-US" dirty="0" smtClean="0"/>
              <a:t>framework, theories </a:t>
            </a:r>
          </a:p>
          <a:p>
            <a:pPr>
              <a:lnSpc>
                <a:spcPts val="4200"/>
              </a:lnSpc>
            </a:pPr>
            <a:r>
              <a:rPr lang="en-US" dirty="0" smtClean="0"/>
              <a:t>May ‘</a:t>
            </a:r>
            <a:r>
              <a:rPr lang="en-US" b="1" i="1" dirty="0" smtClean="0"/>
              <a:t>contaminate</a:t>
            </a:r>
            <a:r>
              <a:rPr lang="en-US" dirty="0" smtClean="0"/>
              <a:t>’ the data collection, analysis and theory development </a:t>
            </a:r>
          </a:p>
          <a:p>
            <a:pPr>
              <a:lnSpc>
                <a:spcPts val="4200"/>
              </a:lnSpc>
            </a:pPr>
            <a:r>
              <a:rPr lang="en-US" dirty="0" smtClean="0"/>
              <a:t>Lead the researcher to </a:t>
            </a:r>
            <a:r>
              <a:rPr lang="en-US" b="1" i="1" dirty="0" smtClean="0"/>
              <a:t>impose existing frameworks</a:t>
            </a:r>
            <a:r>
              <a:rPr lang="en-US" dirty="0" smtClean="0"/>
              <a:t>, hypotheses or theoretical ideas upon the data </a:t>
            </a:r>
          </a:p>
          <a:p>
            <a:pPr>
              <a:lnSpc>
                <a:spcPts val="4200"/>
              </a:lnSpc>
            </a:pPr>
            <a:r>
              <a:rPr lang="en-US" dirty="0" smtClean="0"/>
              <a:t>Undermine the focus, validity and quality of the grounded theory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6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182563"/>
            <a:ext cx="10515600" cy="112500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Undertaking </a:t>
            </a:r>
            <a:r>
              <a:rPr lang="en-US" sz="3600" b="1" dirty="0">
                <a:solidFill>
                  <a:srgbClr val="0070C0"/>
                </a:solidFill>
              </a:rPr>
              <a:t>early </a:t>
            </a:r>
            <a:r>
              <a:rPr lang="en-US" sz="3600" b="1" dirty="0" smtClean="0">
                <a:solidFill>
                  <a:srgbClr val="0070C0"/>
                </a:solidFill>
              </a:rPr>
              <a:t>review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286933"/>
            <a:ext cx="10871200" cy="5043529"/>
          </a:xfrm>
        </p:spPr>
        <p:txBody>
          <a:bodyPr>
            <a:noAutofit/>
          </a:bodyPr>
          <a:lstStyle/>
          <a:p>
            <a:pPr>
              <a:lnSpc>
                <a:spcPts val="4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It can provide a </a:t>
            </a:r>
            <a:r>
              <a:rPr lang="en-US" sz="2800" b="1" i="1" dirty="0" smtClean="0"/>
              <a:t>cogent rationale </a:t>
            </a:r>
            <a:r>
              <a:rPr lang="en-US" sz="2800" dirty="0" smtClean="0"/>
              <a:t>for a study, including a justification for a specific research approach </a:t>
            </a:r>
          </a:p>
          <a:p>
            <a:pPr>
              <a:lnSpc>
                <a:spcPts val="4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It can help </a:t>
            </a:r>
            <a:r>
              <a:rPr lang="en-US" sz="2800" b="1" i="1" dirty="0" smtClean="0"/>
              <a:t>contextualize</a:t>
            </a:r>
            <a:r>
              <a:rPr lang="en-US" sz="2800" dirty="0" smtClean="0"/>
              <a:t> the study and orient the researcher </a:t>
            </a:r>
          </a:p>
          <a:p>
            <a:pPr>
              <a:lnSpc>
                <a:spcPts val="4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It can help the researcher develop ‘</a:t>
            </a:r>
            <a:r>
              <a:rPr lang="en-US" sz="2800" b="1" i="1" dirty="0" smtClean="0"/>
              <a:t>sensitizing concepts</a:t>
            </a:r>
            <a:r>
              <a:rPr lang="en-US" sz="2800" dirty="0" smtClean="0"/>
              <a:t>’ , gain </a:t>
            </a:r>
            <a:r>
              <a:rPr lang="en-US" sz="2800" b="1" i="1" dirty="0" smtClean="0"/>
              <a:t>theoretical sensitivity </a:t>
            </a:r>
          </a:p>
          <a:p>
            <a:pPr>
              <a:lnSpc>
                <a:spcPts val="4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Promote clarity in thinking about concepts </a:t>
            </a:r>
          </a:p>
          <a:p>
            <a:pPr>
              <a:lnSpc>
                <a:spcPts val="42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i="1" dirty="0" smtClean="0"/>
              <a:t>The </a:t>
            </a:r>
            <a:r>
              <a:rPr lang="en-US" sz="2800" b="1" i="1" dirty="0" smtClean="0">
                <a:solidFill>
                  <a:srgbClr val="C00000"/>
                </a:solidFill>
              </a:rPr>
              <a:t>open-mindedness</a:t>
            </a:r>
            <a:r>
              <a:rPr lang="en-US" sz="2800" i="1" dirty="0" smtClean="0"/>
              <a:t> should not be mistaken for the </a:t>
            </a:r>
            <a:r>
              <a:rPr lang="en-US" sz="2800" b="1" i="1" dirty="0" smtClean="0">
                <a:solidFill>
                  <a:srgbClr val="C00000"/>
                </a:solidFill>
              </a:rPr>
              <a:t>empty mindedness </a:t>
            </a:r>
            <a:endParaRPr lang="en-US" sz="2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0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1817688"/>
            <a:ext cx="9499600" cy="2387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  <a:ea typeface="+mn-ea"/>
                <a:cs typeface="+mn-cs"/>
              </a:rPr>
              <a:t>Phenomenology;</a:t>
            </a:r>
            <a:r>
              <a:rPr lang="en-US" sz="2400" dirty="0">
                <a:solidFill>
                  <a:prstClr val="black"/>
                </a:solidFill>
                <a:latin typeface="Amasis MT Pro" panose="02040504050005020304" pitchFamily="18" charset="0"/>
                <a:ea typeface="+mn-ea"/>
                <a:cs typeface="+mn-cs"/>
              </a:rPr>
              <a:t> 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  <a:ea typeface="+mn-ea"/>
                <a:cs typeface="+mn-cs"/>
              </a:rPr>
              <a:t>The Lived Experience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4114800" cy="365125"/>
          </a:xfrm>
          <a:prstGeom prst="rect">
            <a:avLst/>
          </a:prstGeom>
        </p:spPr>
        <p:txBody>
          <a:bodyPr/>
          <a:lstStyle/>
          <a:p>
            <a:fld id="{227AD7C5-C240-4003-ADEB-3E0E27AB3D2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8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157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Phenomenology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77334" y="1516698"/>
            <a:ext cx="10972800" cy="4917968"/>
          </a:xfrm>
        </p:spPr>
        <p:txBody>
          <a:bodyPr>
            <a:noAutofit/>
          </a:bodyPr>
          <a:lstStyle/>
          <a:p>
            <a:pPr marL="624078" indent="-514350">
              <a:lnSpc>
                <a:spcPct val="150000"/>
              </a:lnSpc>
              <a:spcBef>
                <a:spcPts val="0"/>
              </a:spcBef>
            </a:pPr>
            <a:r>
              <a:rPr lang="tr-TR" dirty="0" smtClean="0">
                <a:cs typeface="Times New Roman" pitchFamily="18" charset="0"/>
              </a:rPr>
              <a:t>Phenomenology is the study of </a:t>
            </a:r>
            <a:r>
              <a:rPr lang="tr-TR" b="1" dirty="0" smtClean="0">
                <a:solidFill>
                  <a:srgbClr val="C00000"/>
                </a:solidFill>
                <a:cs typeface="Times New Roman" pitchFamily="18" charset="0"/>
              </a:rPr>
              <a:t>the structures of</a:t>
            </a: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tr-TR" b="1" dirty="0" smtClean="0">
                <a:solidFill>
                  <a:srgbClr val="C00000"/>
                </a:solidFill>
                <a:cs typeface="Times New Roman" pitchFamily="18" charset="0"/>
              </a:rPr>
              <a:t>experience and consciousness</a:t>
            </a:r>
            <a:r>
              <a:rPr lang="tr-TR" dirty="0" smtClean="0">
                <a:cs typeface="Times New Roman" pitchFamily="18" charset="0"/>
              </a:rPr>
              <a:t>. </a:t>
            </a:r>
            <a:endParaRPr lang="en-US" dirty="0" smtClean="0">
              <a:cs typeface="Times New Roman" pitchFamily="18" charset="0"/>
            </a:endParaRPr>
          </a:p>
          <a:p>
            <a:pPr marL="624078" indent="-514350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Phenomenology means the study of phenomena; may be events, situations, experiences or concepts. 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Aimed to understand the subjective, lived experiences and perspectives of participants. </a:t>
            </a:r>
          </a:p>
          <a:p>
            <a:pPr marL="624078" indent="-514350"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Construct the </a:t>
            </a:r>
            <a:r>
              <a:rPr lang="en-US" b="1" i="1" dirty="0" smtClean="0">
                <a:solidFill>
                  <a:srgbClr val="C00000"/>
                </a:solidFill>
              </a:rPr>
              <a:t>universal meaning of the phenomena</a:t>
            </a:r>
            <a:r>
              <a:rPr lang="en-US" dirty="0" smtClean="0"/>
              <a:t>.</a:t>
            </a:r>
            <a:endParaRPr lang="tr-TR" dirty="0" smtClean="0"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1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>
                <a:solidFill>
                  <a:srgbClr val="C00000"/>
                </a:solidFill>
              </a:rPr>
              <a:t>Phenomenology…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US" dirty="0" smtClean="0"/>
              <a:t>Example of Phenomenological research questions;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is experience of people with back pain?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is the feelings and experience of teenagers who faced unsafe abortion?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12799" y="246591"/>
            <a:ext cx="10515600" cy="1209675"/>
          </a:xfrm>
        </p:spPr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</a:rPr>
              <a:t>Phenomenology…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2798" y="1574800"/>
            <a:ext cx="6919743" cy="458676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It is based on the principle that a single experience can be interpreted in multiple ways</a:t>
            </a:r>
          </a:p>
          <a:p>
            <a:pPr>
              <a:lnSpc>
                <a:spcPct val="15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Objective study of subjective things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Data </a:t>
            </a:r>
            <a:r>
              <a:rPr lang="en-US" dirty="0"/>
              <a:t>is </a:t>
            </a:r>
            <a:r>
              <a:rPr lang="en-US" dirty="0" smtClean="0"/>
              <a:t>collected</a:t>
            </a:r>
            <a:r>
              <a:rPr lang="en-US" dirty="0"/>
              <a:t>: Observation and </a:t>
            </a:r>
            <a:r>
              <a:rPr lang="en-US" dirty="0" smtClean="0"/>
              <a:t>interview</a:t>
            </a:r>
            <a:endParaRPr lang="en-CA" b="1" i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pic>
        <p:nvPicPr>
          <p:cNvPr id="10" name="Picture 6"/>
          <p:cNvPicPr>
            <a:picLocks noGrp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2858" y="1574800"/>
            <a:ext cx="2790825" cy="2676525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7732542" y="4369859"/>
            <a:ext cx="44594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Amasis MT Pro" panose="02040504050005020304"/>
              </a:rPr>
              <a:t>Phenomenology: Pictorial Representation</a:t>
            </a:r>
            <a:endParaRPr lang="en-US" sz="2800" dirty="0">
              <a:solidFill>
                <a:srgbClr val="C00000"/>
              </a:solidFill>
              <a:latin typeface="Amasis MT Pro" panose="02040504050005020304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fld id="{227AD7C5-C240-4003-ADEB-3E0E27AB3D2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4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6864" y="0"/>
            <a:ext cx="10515600" cy="1121305"/>
          </a:xfrm>
        </p:spPr>
        <p:txBody>
          <a:bodyPr/>
          <a:lstStyle/>
          <a:p>
            <a:pPr eaLnBrk="1" hangingPunct="1"/>
            <a:r>
              <a:rPr lang="en-Z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 of Phenomenology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816864" y="1439333"/>
            <a:ext cx="10992836" cy="48088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>
                <a:ea typeface="Verdana Bold" charset="0"/>
                <a:cs typeface="Verdana Bold" charset="0"/>
                <a:sym typeface="Verdana Bold" charset="0"/>
              </a:rPr>
              <a:t>Starts free from hypothesis: "</a:t>
            </a:r>
            <a:r>
              <a:rPr lang="en-US" b="1" i="1" dirty="0">
                <a:solidFill>
                  <a:srgbClr val="C00000"/>
                </a:solidFill>
                <a:ea typeface="Verdana Bold" charset="0"/>
                <a:cs typeface="Verdana Bold" charset="0"/>
                <a:sym typeface="Verdana Bold" charset="0"/>
              </a:rPr>
              <a:t>begins with the </a:t>
            </a:r>
            <a:r>
              <a:rPr lang="en-US" b="1" i="1" dirty="0" smtClean="0">
                <a:solidFill>
                  <a:srgbClr val="C00000"/>
                </a:solidFill>
                <a:ea typeface="Verdana Bold" charset="0"/>
                <a:cs typeface="Verdana Bold" charset="0"/>
                <a:sym typeface="Verdana Bold" charset="0"/>
              </a:rPr>
              <a:t>phenomena themselves</a:t>
            </a:r>
            <a:r>
              <a:rPr lang="en-US" dirty="0">
                <a:ea typeface="Verdana Bold" charset="0"/>
                <a:cs typeface="Verdana Bold" charset="0"/>
                <a:sym typeface="Verdana Bold" charset="0"/>
              </a:rPr>
              <a:t>.“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>
                <a:solidFill>
                  <a:prstClr val="black"/>
                </a:solidFill>
              </a:rPr>
              <a:t>Descriptive</a:t>
            </a:r>
            <a:r>
              <a:rPr lang="en-US" b="1" dirty="0">
                <a:solidFill>
                  <a:prstClr val="black"/>
                </a:solidFill>
              </a:rPr>
              <a:t>: </a:t>
            </a:r>
            <a:r>
              <a:rPr lang="en-US" dirty="0">
                <a:solidFill>
                  <a:prstClr val="black"/>
                </a:solidFill>
              </a:rPr>
              <a:t>time,  space, and context 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b="1" dirty="0">
                <a:solidFill>
                  <a:prstClr val="black"/>
                </a:solidFill>
              </a:rPr>
              <a:t>Interpretive: </a:t>
            </a:r>
            <a:r>
              <a:rPr lang="en-US" dirty="0">
                <a:solidFill>
                  <a:prstClr val="black"/>
                </a:solidFill>
              </a:rPr>
              <a:t>what the experience means to involved people and beyond</a:t>
            </a:r>
            <a:endParaRPr lang="en-US" dirty="0">
              <a:ea typeface="ヒラギノ角ゴ ProN W6" charset="0"/>
              <a:cs typeface="ヒラギノ角ゴ ProN W6" charset="0"/>
              <a:sym typeface="Verdana Bold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Focuses on four aspects of a lived experience:  lived spaced, lived body, lived time, and lived human relations.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type="body" sz="half" idx="2"/>
          </p:nvPr>
        </p:nvSpPr>
        <p:spPr>
          <a:xfrm>
            <a:off x="1405466" y="3177735"/>
            <a:ext cx="9026769" cy="84054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Ethnography</a:t>
            </a: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7AD7C5-C240-4003-ADEB-3E0E27AB3D2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Amasis MT Pro Black" panose="02040A04050005020304"/>
              </a:rPr>
              <a:t>Learning objectives </a:t>
            </a:r>
            <a:endParaRPr lang="en-US" b="1" dirty="0">
              <a:solidFill>
                <a:srgbClr val="002060"/>
              </a:solidFill>
              <a:latin typeface="Amasis MT Pro Black" panose="02040A040500050203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4643585"/>
          </a:xfrm>
        </p:spPr>
        <p:txBody>
          <a:bodyPr>
            <a:noAutofit/>
          </a:bodyPr>
          <a:lstStyle/>
          <a:p>
            <a:pPr marL="0" indent="0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000" dirty="0" smtClean="0">
                <a:latin typeface="Amasis MT Pro Black" panose="02040A04050005020304"/>
              </a:rPr>
              <a:t>By </a:t>
            </a:r>
            <a:r>
              <a:rPr lang="en-US" sz="3000" dirty="0">
                <a:latin typeface="Amasis MT Pro Black" panose="02040A04050005020304"/>
              </a:rPr>
              <a:t>the end of the session, participants will be able to:  </a:t>
            </a:r>
            <a:endParaRPr lang="en-US" sz="3000" dirty="0" smtClean="0">
              <a:latin typeface="Amasis MT Pro Black" panose="02040A04050005020304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>
                <a:latin typeface="Amasis MT Pro Black" panose="02040A04050005020304"/>
              </a:rPr>
              <a:t>Elucidate research </a:t>
            </a:r>
            <a:r>
              <a:rPr lang="en-US" sz="3000" dirty="0">
                <a:latin typeface="Amasis MT Pro Black" panose="02040A04050005020304"/>
              </a:rPr>
              <a:t>design in qualitative </a:t>
            </a:r>
            <a:r>
              <a:rPr lang="en-US" sz="3000" dirty="0" smtClean="0">
                <a:latin typeface="Amasis MT Pro Black" panose="02040A04050005020304"/>
              </a:rPr>
              <a:t>inquiry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latin typeface="Amasis MT Pro Black" panose="02040A04050005020304"/>
              </a:rPr>
              <a:t>Appreciate the </a:t>
            </a:r>
            <a:r>
              <a:rPr lang="en-US" sz="3000" dirty="0" smtClean="0">
                <a:latin typeface="Amasis MT Pro Black" panose="02040A04050005020304"/>
              </a:rPr>
              <a:t>unique </a:t>
            </a:r>
            <a:r>
              <a:rPr lang="en-US" sz="3000" dirty="0">
                <a:latin typeface="Amasis MT Pro Black" panose="02040A04050005020304"/>
              </a:rPr>
              <a:t>features of qualitative research </a:t>
            </a:r>
            <a:r>
              <a:rPr lang="en-US" sz="3000" dirty="0" smtClean="0">
                <a:latin typeface="Amasis MT Pro Black" panose="02040A04050005020304"/>
              </a:rPr>
              <a:t>design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>
                <a:latin typeface="Amasis MT Pro Black" panose="02040A04050005020304"/>
              </a:rPr>
              <a:t>Select tailored </a:t>
            </a:r>
            <a:r>
              <a:rPr lang="en-US" sz="3000" dirty="0">
                <a:latin typeface="Amasis MT Pro Black" panose="02040A04050005020304"/>
              </a:rPr>
              <a:t>qualitative research designs to specific questions, contexts, and epistemological positions</a:t>
            </a:r>
            <a:r>
              <a:rPr lang="en-US" sz="3000" dirty="0" smtClean="0">
                <a:latin typeface="Amasis MT Pro Black" panose="02040A04050005020304"/>
              </a:rPr>
              <a:t>.</a:t>
            </a:r>
            <a:endParaRPr lang="en-US" sz="3000" dirty="0">
              <a:latin typeface="Amasis MT Pro Black" panose="02040A040500050203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72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Ethnography</a:t>
            </a:r>
            <a:endPara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3600" dirty="0" smtClean="0"/>
              <a:t>“The attempt to understand another life world using the self … as the instrument of knowing”</a:t>
            </a:r>
          </a:p>
          <a:p>
            <a:pPr lvl="1" algn="r">
              <a:lnSpc>
                <a:spcPct val="15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Sherry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Ortner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712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Ethnography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7302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600" dirty="0"/>
              <a:t>Ethnography from the Greek word stands for </a:t>
            </a:r>
            <a:r>
              <a:rPr lang="en-US" sz="2600" b="1" dirty="0"/>
              <a:t>ethnos (people)</a:t>
            </a:r>
            <a:r>
              <a:rPr lang="en-US" sz="2600" dirty="0"/>
              <a:t> and </a:t>
            </a:r>
            <a:r>
              <a:rPr lang="en-US" sz="2600" b="1" dirty="0" err="1"/>
              <a:t>graphy</a:t>
            </a:r>
            <a:r>
              <a:rPr lang="en-US" sz="2600" b="1" dirty="0"/>
              <a:t> (</a:t>
            </a:r>
            <a:r>
              <a:rPr lang="en-US" sz="2600" b="1" dirty="0" smtClean="0"/>
              <a:t>to write</a:t>
            </a:r>
            <a:r>
              <a:rPr lang="en-US" sz="2600" b="1" dirty="0"/>
              <a:t>). </a:t>
            </a:r>
            <a:endParaRPr lang="en-US" sz="2600" b="1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600" dirty="0" smtClean="0"/>
              <a:t>Ethnography </a:t>
            </a:r>
            <a:r>
              <a:rPr lang="en-US" sz="2600" dirty="0"/>
              <a:t>aims to provide rich and holistic insights </a:t>
            </a:r>
            <a:r>
              <a:rPr lang="en-US" sz="2600" dirty="0" smtClean="0"/>
              <a:t>into people’s </a:t>
            </a:r>
            <a:r>
              <a:rPr lang="en-US" sz="2600" dirty="0"/>
              <a:t>worldviews and actions, as well as the </a:t>
            </a:r>
            <a:r>
              <a:rPr lang="en-US" sz="2600" dirty="0" smtClean="0"/>
              <a:t>contexts. 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600" dirty="0"/>
              <a:t>Detailed and systematic study of </a:t>
            </a:r>
            <a:r>
              <a:rPr lang="en-US" sz="2600" b="1" i="1" dirty="0">
                <a:solidFill>
                  <a:srgbClr val="C00000"/>
                </a:solidFill>
              </a:rPr>
              <a:t>people and cultures </a:t>
            </a:r>
            <a:endParaRPr lang="en-US" sz="2600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sz="2600" dirty="0" smtClean="0"/>
              <a:t>Has its foundation in </a:t>
            </a:r>
            <a:r>
              <a:rPr lang="en-US" sz="2600" b="1" i="1" dirty="0"/>
              <a:t>naturalism and </a:t>
            </a:r>
            <a:r>
              <a:rPr lang="en-US" sz="2600" b="1" i="1" dirty="0" smtClean="0"/>
              <a:t>relativism</a:t>
            </a:r>
            <a:r>
              <a:rPr lang="en-US" sz="2600" dirty="0" smtClean="0"/>
              <a:t>: natural </a:t>
            </a:r>
            <a:r>
              <a:rPr lang="en-US" sz="2600" dirty="0"/>
              <a:t>setting with active involvement in the usual </a:t>
            </a:r>
            <a:r>
              <a:rPr lang="en-US" sz="2600" dirty="0" smtClean="0"/>
              <a:t>contexts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endParaRPr lang="en-US" sz="2600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67705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Ethnography…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730262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Researcher </a:t>
            </a:r>
            <a:r>
              <a:rPr lang="en-US" dirty="0" smtClean="0"/>
              <a:t>embeds/immerse </a:t>
            </a:r>
            <a:r>
              <a:rPr lang="en-US" dirty="0"/>
              <a:t>within the community/setting for extended </a:t>
            </a:r>
            <a:r>
              <a:rPr lang="en-US" dirty="0" smtClean="0"/>
              <a:t>time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solidFill>
                  <a:prstClr val="black"/>
                </a:solidFill>
              </a:rPr>
              <a:t>Moves </a:t>
            </a:r>
            <a:r>
              <a:rPr lang="en-US" dirty="0">
                <a:solidFill>
                  <a:prstClr val="black"/>
                </a:solidFill>
              </a:rPr>
              <a:t>beyond surface explanations; to grasp underlying meanings, norms, and cultural </a:t>
            </a:r>
            <a:r>
              <a:rPr lang="en-US" dirty="0" smtClean="0">
                <a:solidFill>
                  <a:prstClr val="black"/>
                </a:solidFill>
              </a:rPr>
              <a:t>logic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solidFill>
                  <a:prstClr val="black"/>
                </a:solidFill>
              </a:rPr>
              <a:t>Knowledge as </a:t>
            </a:r>
            <a:r>
              <a:rPr lang="en-US" dirty="0" smtClean="0">
                <a:solidFill>
                  <a:prstClr val="black"/>
                </a:solidFill>
              </a:rPr>
              <a:t>co-constructed and situated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078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Ethnography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10971500" cy="4351338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sz="2600" dirty="0" smtClean="0"/>
              <a:t>Ethnographers participate in the daily lives of the people being studied</a:t>
            </a:r>
          </a:p>
          <a:p>
            <a:pPr>
              <a:lnSpc>
                <a:spcPts val="3600"/>
              </a:lnSpc>
            </a:pPr>
            <a:r>
              <a:rPr lang="en-US" sz="2600" b="1" dirty="0" smtClean="0"/>
              <a:t>24 hours per day, 7 days per a week and different seasons of the year for extended period of time</a:t>
            </a:r>
            <a:endParaRPr lang="en-US" sz="2600" dirty="0" smtClean="0"/>
          </a:p>
          <a:p>
            <a:pPr lvl="1">
              <a:lnSpc>
                <a:spcPts val="3600"/>
              </a:lnSpc>
            </a:pPr>
            <a:r>
              <a:rPr lang="en-US" sz="2600" dirty="0" smtClean="0"/>
              <a:t>Watch what happens, </a:t>
            </a:r>
          </a:p>
          <a:p>
            <a:pPr lvl="1">
              <a:lnSpc>
                <a:spcPts val="3600"/>
              </a:lnSpc>
            </a:pPr>
            <a:r>
              <a:rPr lang="en-US" sz="2600" dirty="0" smtClean="0"/>
              <a:t>Listen to what’s being said and </a:t>
            </a:r>
          </a:p>
          <a:p>
            <a:pPr lvl="1">
              <a:lnSpc>
                <a:spcPts val="3600"/>
              </a:lnSpc>
            </a:pPr>
            <a:r>
              <a:rPr lang="en-US" sz="2600" dirty="0" smtClean="0"/>
              <a:t>Ask questions. </a:t>
            </a:r>
          </a:p>
          <a:p>
            <a:pPr>
              <a:lnSpc>
                <a:spcPts val="3600"/>
              </a:lnSpc>
            </a:pPr>
            <a:r>
              <a:rPr lang="en-US" sz="2600" b="1" dirty="0">
                <a:solidFill>
                  <a:srgbClr val="C00000"/>
                </a:solidFill>
              </a:rPr>
              <a:t>S</a:t>
            </a:r>
            <a:r>
              <a:rPr lang="en-US" sz="2600" b="1" dirty="0" smtClean="0">
                <a:solidFill>
                  <a:srgbClr val="C00000"/>
                </a:solidFill>
              </a:rPr>
              <a:t>tudy </a:t>
            </a:r>
            <a:r>
              <a:rPr lang="en-US" sz="2600" dirty="0" smtClean="0"/>
              <a:t>from an insider’s point of view.</a:t>
            </a:r>
          </a:p>
          <a:p>
            <a:pPr>
              <a:lnSpc>
                <a:spcPts val="36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10485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Ethnography...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6864" y="1600199"/>
            <a:ext cx="10871200" cy="4772465"/>
          </a:xfrm>
        </p:spPr>
        <p:txBody>
          <a:bodyPr>
            <a:normAutofit/>
          </a:bodyPr>
          <a:lstStyle/>
          <a:p>
            <a:pPr>
              <a:lnSpc>
                <a:spcPts val="3900"/>
              </a:lnSpc>
            </a:pPr>
            <a:r>
              <a:rPr lang="en-CA" sz="2800" dirty="0" smtClean="0"/>
              <a:t>Focuses on the culture of a group of people</a:t>
            </a:r>
          </a:p>
          <a:p>
            <a:pPr lvl="1">
              <a:lnSpc>
                <a:spcPts val="3900"/>
              </a:lnSpc>
            </a:pPr>
            <a:r>
              <a:rPr lang="en-CA" sz="2800" dirty="0" smtClean="0"/>
              <a:t>Cultural behaviour (what they do)</a:t>
            </a:r>
          </a:p>
          <a:p>
            <a:pPr lvl="1">
              <a:lnSpc>
                <a:spcPts val="3900"/>
              </a:lnSpc>
            </a:pPr>
            <a:r>
              <a:rPr lang="en-CA" sz="2800" dirty="0" smtClean="0"/>
              <a:t>Cultural artifacts (what they make and use)</a:t>
            </a:r>
          </a:p>
          <a:p>
            <a:pPr lvl="1">
              <a:lnSpc>
                <a:spcPts val="3900"/>
              </a:lnSpc>
            </a:pPr>
            <a:r>
              <a:rPr lang="en-CA" sz="2800" dirty="0" smtClean="0"/>
              <a:t>Cultural speech (what they say)</a:t>
            </a:r>
          </a:p>
          <a:p>
            <a:pPr>
              <a:lnSpc>
                <a:spcPts val="3900"/>
              </a:lnSpc>
            </a:pPr>
            <a:r>
              <a:rPr lang="en-US" sz="2800" b="1" dirty="0" smtClean="0"/>
              <a:t>Multiple data collection methods </a:t>
            </a:r>
          </a:p>
          <a:p>
            <a:pPr lvl="1">
              <a:lnSpc>
                <a:spcPts val="3900"/>
              </a:lnSpc>
            </a:pPr>
            <a:r>
              <a:rPr lang="en-US" sz="2800" dirty="0" smtClean="0"/>
              <a:t>Observations, </a:t>
            </a:r>
          </a:p>
          <a:p>
            <a:pPr lvl="1">
              <a:lnSpc>
                <a:spcPts val="3900"/>
              </a:lnSpc>
            </a:pPr>
            <a:r>
              <a:rPr lang="en-US" sz="2800" dirty="0" smtClean="0"/>
              <a:t>Depth inter-views, FGDs, </a:t>
            </a:r>
          </a:p>
          <a:p>
            <a:pPr lvl="1">
              <a:lnSpc>
                <a:spcPts val="3900"/>
              </a:lnSpc>
            </a:pPr>
            <a:r>
              <a:rPr lang="en-US" sz="2800" dirty="0" smtClean="0"/>
              <a:t>Documentary, photographs. </a:t>
            </a:r>
          </a:p>
          <a:p>
            <a:pPr lvl="2">
              <a:lnSpc>
                <a:spcPts val="3900"/>
              </a:lnSpc>
              <a:buNone/>
            </a:pPr>
            <a:endParaRPr lang="en-CA" sz="2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Ethnography...</a:t>
            </a:r>
            <a:endParaRPr lang="en-CA" sz="3600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33378"/>
            <a:ext cx="10871200" cy="4562622"/>
          </a:xfrm>
        </p:spPr>
        <p:txBody>
          <a:bodyPr>
            <a:noAutofit/>
          </a:bodyPr>
          <a:lstStyle/>
          <a:p>
            <a:pPr>
              <a:lnSpc>
                <a:spcPts val="4300"/>
              </a:lnSpc>
            </a:pPr>
            <a:r>
              <a:rPr lang="en-CA" dirty="0" smtClean="0"/>
              <a:t>Ethnography study </a:t>
            </a:r>
            <a:r>
              <a:rPr lang="en-US" dirty="0" smtClean="0"/>
              <a:t>cultural system holistically through </a:t>
            </a:r>
            <a:endParaRPr lang="en-CA" dirty="0" smtClean="0"/>
          </a:p>
          <a:p>
            <a:pPr lvl="1">
              <a:lnSpc>
                <a:spcPts val="4300"/>
              </a:lnSpc>
            </a:pPr>
            <a:r>
              <a:rPr lang="en-CA" sz="2800" b="1" dirty="0" err="1" smtClean="0"/>
              <a:t>Emic</a:t>
            </a:r>
            <a:r>
              <a:rPr lang="en-CA" sz="2800" b="1" dirty="0" smtClean="0"/>
              <a:t> perspective</a:t>
            </a:r>
          </a:p>
          <a:p>
            <a:pPr lvl="2">
              <a:lnSpc>
                <a:spcPts val="4300"/>
              </a:lnSpc>
            </a:pPr>
            <a:r>
              <a:rPr lang="en-CA" sz="2800" dirty="0" smtClean="0"/>
              <a:t>The way the members of the culture envision their world, insiders’ view</a:t>
            </a:r>
          </a:p>
          <a:p>
            <a:pPr lvl="1">
              <a:lnSpc>
                <a:spcPts val="4300"/>
              </a:lnSpc>
            </a:pPr>
            <a:r>
              <a:rPr lang="en-CA" sz="2800" b="1" dirty="0" err="1" smtClean="0"/>
              <a:t>Etic</a:t>
            </a:r>
            <a:r>
              <a:rPr lang="en-CA" sz="2800" b="1" dirty="0" smtClean="0"/>
              <a:t> perspective</a:t>
            </a:r>
          </a:p>
          <a:p>
            <a:pPr lvl="2">
              <a:lnSpc>
                <a:spcPts val="4300"/>
              </a:lnSpc>
            </a:pPr>
            <a:r>
              <a:rPr lang="en-CA" sz="2800" dirty="0" smtClean="0"/>
              <a:t>The outsider's interpretation of the experiences of that culture</a:t>
            </a:r>
            <a:r>
              <a:rPr lang="en-US" sz="2800" dirty="0" smtClean="0"/>
              <a:t>; Researcher view</a:t>
            </a:r>
            <a:endParaRPr lang="en-CA" sz="2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Features of Ethnography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Immersion in the context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Focus </a:t>
            </a:r>
            <a:r>
              <a:rPr lang="en-US" dirty="0"/>
              <a:t>given to cultures and how it works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Emic </a:t>
            </a:r>
            <a:r>
              <a:rPr lang="en-US" dirty="0"/>
              <a:t>perspective given prominence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Understanding </a:t>
            </a:r>
            <a:r>
              <a:rPr lang="en-US" dirty="0"/>
              <a:t>of the different parts together </a:t>
            </a:r>
            <a:endParaRPr lang="en-US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Language </a:t>
            </a:r>
            <a:r>
              <a:rPr lang="en-US" dirty="0"/>
              <a:t>as an important element in the study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Maximum </a:t>
            </a:r>
            <a:r>
              <a:rPr lang="en-US" dirty="0"/>
              <a:t>variation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6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type="body" sz="half" idx="2"/>
          </p:nvPr>
        </p:nvSpPr>
        <p:spPr>
          <a:xfrm>
            <a:off x="965200" y="3110002"/>
            <a:ext cx="9026769" cy="840545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Narrative inquiry </a:t>
            </a:r>
            <a:endParaRPr lang="en-U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7AD7C5-C240-4003-ADEB-3E0E27AB3D2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8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9542"/>
          </a:xfrm>
        </p:spPr>
        <p:txBody>
          <a:bodyPr/>
          <a:lstStyle/>
          <a:p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  <a:ea typeface="+mn-ea"/>
                <a:cs typeface="+mn-cs"/>
              </a:rPr>
              <a:t>Narrative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537229"/>
            <a:ext cx="10971500" cy="46397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700" dirty="0"/>
              <a:t>Narrative research design is a relatively </a:t>
            </a:r>
            <a:r>
              <a:rPr lang="en-US" sz="2700" dirty="0" smtClean="0"/>
              <a:t>recent</a:t>
            </a:r>
            <a:endParaRPr lang="en-US" sz="2700" dirty="0"/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700" dirty="0" smtClean="0"/>
              <a:t>Focuses </a:t>
            </a:r>
            <a:r>
              <a:rPr lang="en-US" sz="2700" dirty="0"/>
              <a:t>on the ways in which </a:t>
            </a:r>
            <a:r>
              <a:rPr lang="en-US" sz="2700" b="1" i="1" dirty="0"/>
              <a:t>personal story is constructed</a:t>
            </a:r>
            <a:r>
              <a:rPr lang="en-US" sz="2700" dirty="0"/>
              <a:t>, and </a:t>
            </a:r>
            <a:r>
              <a:rPr lang="en-US" sz="2700" dirty="0" smtClean="0"/>
              <a:t>how individuals </a:t>
            </a:r>
            <a:r>
              <a:rPr lang="en-US" sz="2700" dirty="0"/>
              <a:t>account for and give meaning to their life stories 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700" dirty="0" smtClean="0"/>
              <a:t>The </a:t>
            </a:r>
            <a:r>
              <a:rPr lang="en-US" sz="2700" dirty="0"/>
              <a:t>role of a researcher </a:t>
            </a:r>
            <a:r>
              <a:rPr lang="en-US" sz="2700" dirty="0" smtClean="0"/>
              <a:t>is </a:t>
            </a:r>
            <a:r>
              <a:rPr lang="en-US" sz="2700" dirty="0"/>
              <a:t>to collect and </a:t>
            </a:r>
            <a:r>
              <a:rPr lang="en-US" sz="2700" dirty="0" smtClean="0"/>
              <a:t>narrate stories </a:t>
            </a:r>
            <a:r>
              <a:rPr lang="en-US" sz="2700" dirty="0"/>
              <a:t>about people’s lives in the way people narrated them</a:t>
            </a:r>
            <a:r>
              <a:rPr lang="en-US" sz="2700" dirty="0" smtClean="0"/>
              <a:t>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700" dirty="0" smtClean="0"/>
              <a:t>Shares </a:t>
            </a:r>
            <a:r>
              <a:rPr lang="en-US" sz="2700" dirty="0" smtClean="0"/>
              <a:t>broader </a:t>
            </a:r>
            <a:r>
              <a:rPr lang="en-US" sz="2700" dirty="0"/>
              <a:t>contexts with </a:t>
            </a:r>
            <a:r>
              <a:rPr lang="en-US" sz="2700" b="1" i="1" dirty="0" smtClean="0"/>
              <a:t>ethnography</a:t>
            </a:r>
            <a:r>
              <a:rPr lang="en-US" sz="2700" dirty="0" smtClean="0"/>
              <a:t>; implication </a:t>
            </a:r>
            <a:r>
              <a:rPr lang="en-US" sz="2700" dirty="0"/>
              <a:t>of time, space and context with </a:t>
            </a:r>
            <a:r>
              <a:rPr lang="en-US" sz="2700" b="1" i="1" dirty="0"/>
              <a:t>phenomenology</a:t>
            </a:r>
            <a:r>
              <a:rPr lang="en-US" sz="2700" dirty="0"/>
              <a:t>; and exploration </a:t>
            </a:r>
            <a:r>
              <a:rPr lang="en-US" sz="2700" dirty="0" smtClean="0"/>
              <a:t>of depth </a:t>
            </a:r>
            <a:r>
              <a:rPr lang="en-US" sz="2700" dirty="0"/>
              <a:t>with </a:t>
            </a:r>
            <a:r>
              <a:rPr lang="en-US" sz="2700" b="1" i="1" dirty="0"/>
              <a:t>case study.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9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" panose="02040504050005020304" pitchFamily="18" charset="0"/>
              </a:rPr>
              <a:t>Narrative…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Narrative inquiry can reveal </a:t>
            </a:r>
            <a:r>
              <a:rPr lang="en-US" b="1" i="1" dirty="0"/>
              <a:t>unique perspectives </a:t>
            </a:r>
            <a:r>
              <a:rPr lang="en-US" dirty="0"/>
              <a:t>and </a:t>
            </a:r>
            <a:r>
              <a:rPr lang="en-US" b="1" i="1" dirty="0"/>
              <a:t>deeper understanding of a situation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00000"/>
              </a:lnSpc>
            </a:pPr>
            <a:r>
              <a:rPr lang="en-US" dirty="0" smtClean="0"/>
              <a:t>Research </a:t>
            </a:r>
            <a:r>
              <a:rPr lang="en-US" dirty="0"/>
              <a:t>design to explore the perceptions and personal </a:t>
            </a:r>
            <a:r>
              <a:rPr lang="en-US" dirty="0" smtClean="0"/>
              <a:t>stories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Focuses on chronology, context, and personal meaning rather than general </a:t>
            </a:r>
            <a:r>
              <a:rPr lang="en-US" dirty="0" smtClean="0"/>
              <a:t>themes</a:t>
            </a:r>
          </a:p>
          <a:p>
            <a:pPr>
              <a:lnSpc>
                <a:spcPct val="100000"/>
              </a:lnSpc>
            </a:pPr>
            <a:r>
              <a:rPr lang="en-US" dirty="0" smtClean="0"/>
              <a:t>Prioritizes </a:t>
            </a:r>
            <a:r>
              <a:rPr lang="en-US" dirty="0"/>
              <a:t>the </a:t>
            </a:r>
            <a:r>
              <a:rPr lang="en-US" b="1" i="1" dirty="0"/>
              <a:t>participant's voice </a:t>
            </a:r>
            <a:r>
              <a:rPr lang="en-US" dirty="0"/>
              <a:t>and the "micro picture" of lived experience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22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masis MT Pro Black" panose="02040A04050005020304"/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378"/>
            <a:ext cx="10515600" cy="464358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smtClean="0">
                <a:latin typeface="Amasis MT Pro" panose="02040504050005020304"/>
              </a:rPr>
              <a:t>Qualitative </a:t>
            </a:r>
            <a:r>
              <a:rPr lang="en-US" dirty="0">
                <a:latin typeface="Amasis MT Pro" panose="02040504050005020304"/>
              </a:rPr>
              <a:t>research is characteristically exploratory, fluid and flexible, data-driven and </a:t>
            </a:r>
            <a:r>
              <a:rPr lang="en-US" dirty="0" smtClean="0">
                <a:latin typeface="Amasis MT Pro" panose="02040504050005020304"/>
              </a:rPr>
              <a:t>context-sensitive.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i="1" dirty="0">
                <a:latin typeface="Amasis MT Pro" panose="02040504050005020304"/>
              </a:rPr>
              <a:t>Is it necessary, or possible, to design qualitative research at all? </a:t>
            </a:r>
            <a:r>
              <a:rPr lang="en-US" sz="2800" i="1" dirty="0" smtClean="0">
                <a:latin typeface="Amasis MT Pro" panose="02040504050005020304"/>
              </a:rPr>
              <a:t>(Mason</a:t>
            </a:r>
            <a:r>
              <a:rPr lang="en-US" sz="2800" i="1" dirty="0">
                <a:latin typeface="Amasis MT Pro" panose="02040504050005020304"/>
              </a:rPr>
              <a:t>, 2002, </a:t>
            </a:r>
            <a:r>
              <a:rPr lang="en-US" sz="2800" i="1" dirty="0" smtClean="0">
                <a:latin typeface="Amasis MT Pro" panose="02040504050005020304"/>
              </a:rPr>
              <a:t>PP 24</a:t>
            </a:r>
            <a:r>
              <a:rPr lang="en-US" sz="2800" i="1" dirty="0">
                <a:latin typeface="Amasis MT Pro" panose="02040504050005020304"/>
              </a:rPr>
              <a:t>).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i="1" dirty="0" smtClean="0">
                <a:latin typeface="Amasis MT Pro" panose="02040504050005020304"/>
              </a:rPr>
              <a:t>What </a:t>
            </a:r>
            <a:r>
              <a:rPr lang="en-US" sz="2800" i="1" dirty="0">
                <a:latin typeface="Amasis MT Pro" panose="02040504050005020304"/>
              </a:rPr>
              <a:t>form of a priori design, if any, can appropriately guide such </a:t>
            </a:r>
            <a:r>
              <a:rPr lang="en-US" sz="2800" i="1" dirty="0" smtClean="0">
                <a:latin typeface="Amasis MT Pro" panose="02040504050005020304"/>
              </a:rPr>
              <a:t>inquiry??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468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Elements of </a:t>
            </a:r>
            <a:r>
              <a:rPr lang="en-US" b="1" dirty="0" smtClean="0">
                <a:solidFill>
                  <a:srgbClr val="C00000"/>
                </a:solidFill>
              </a:rPr>
              <a:t>narrative inquiry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b="1" i="1" dirty="0" smtClean="0"/>
              <a:t>Temporality</a:t>
            </a:r>
            <a:r>
              <a:rPr lang="en-US" dirty="0"/>
              <a:t> – the time of the experiences and how the experiences could influence the </a:t>
            </a:r>
            <a:r>
              <a:rPr lang="en-US" dirty="0" smtClean="0"/>
              <a:t>future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b="1" i="1" dirty="0"/>
              <a:t>Sociality </a:t>
            </a:r>
            <a:r>
              <a:rPr lang="en-US" dirty="0"/>
              <a:t>– cultural and personal influences of the </a:t>
            </a:r>
            <a:r>
              <a:rPr lang="en-US" dirty="0" smtClean="0"/>
              <a:t>experiences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b="1" i="1" dirty="0"/>
              <a:t>Spatiality</a:t>
            </a:r>
            <a:r>
              <a:rPr lang="en-US" i="1" dirty="0"/>
              <a:t> </a:t>
            </a:r>
            <a:r>
              <a:rPr lang="en-US" dirty="0"/>
              <a:t>– the environmental surroundings during the experiences and their influence on the experiences. </a:t>
            </a:r>
          </a:p>
          <a:p>
            <a:pPr>
              <a:lnSpc>
                <a:spcPct val="100000"/>
              </a:lnSpc>
            </a:pPr>
            <a:r>
              <a:rPr lang="en-US" b="1" dirty="0" smtClean="0"/>
              <a:t>Chronology</a:t>
            </a:r>
            <a:r>
              <a:rPr lang="en-US" dirty="0" smtClean="0"/>
              <a:t> - allows </a:t>
            </a:r>
            <a:r>
              <a:rPr lang="en-US" dirty="0"/>
              <a:t>participants to recall specific places, situations, or changes within their life history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375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type="body" sz="half" idx="2"/>
          </p:nvPr>
        </p:nvSpPr>
        <p:spPr>
          <a:xfrm>
            <a:off x="1456266" y="3110002"/>
            <a:ext cx="9026769" cy="840545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</a:t>
            </a:r>
            <a:r>
              <a:rPr lang="en-US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7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365125"/>
            <a:ext cx="10515600" cy="93874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 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491175"/>
            <a:ext cx="10871200" cy="460482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Case study is an in-depth and detailed investigation of the development of a single event, situation, or an individual over a period of time.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“A case study is an empirical study that investigates a contemporary </a:t>
            </a:r>
            <a:r>
              <a:rPr lang="en-US" sz="3200" b="1" i="1" dirty="0" smtClean="0"/>
              <a:t>phenomenon in depth and with its real-life</a:t>
            </a:r>
            <a:r>
              <a:rPr lang="en-US" sz="3200" dirty="0" smtClean="0"/>
              <a:t> </a:t>
            </a:r>
            <a:r>
              <a:rPr lang="en-US" sz="3200" b="1" i="1" dirty="0" smtClean="0"/>
              <a:t>context” (Yin, 2009)</a:t>
            </a:r>
            <a:r>
              <a:rPr lang="en-US" sz="32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Develop holistic and meaningful characteristics of real life event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088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6864" y="1614268"/>
            <a:ext cx="10871200" cy="4495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Case studies are often used to explore and unearth </a:t>
            </a:r>
            <a:r>
              <a:rPr lang="en-US" b="1" dirty="0" smtClean="0">
                <a:solidFill>
                  <a:srgbClr val="C00000"/>
                </a:solidFill>
              </a:rPr>
              <a:t>complex issues </a:t>
            </a:r>
            <a:r>
              <a:rPr lang="en-US" dirty="0" smtClean="0"/>
              <a:t>such as social issues, medical conditions, etc.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Rely on multiple data sources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 successful case study is always </a:t>
            </a:r>
            <a:r>
              <a:rPr lang="en-US" b="1" i="1" dirty="0" smtClean="0">
                <a:solidFill>
                  <a:srgbClr val="C00000"/>
                </a:solidFill>
              </a:rPr>
              <a:t>context-sensitive, holistic, systematic, layered and comprehensive.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8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study…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55003" y="1589567"/>
            <a:ext cx="5181600" cy="4572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Main methods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Observation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Interview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Document review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Data analysis will be 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Pattern-matching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Explanation-building</a:t>
            </a:r>
          </a:p>
          <a:p>
            <a:pPr lvl="1">
              <a:lnSpc>
                <a:spcPct val="150000"/>
              </a:lnSpc>
            </a:pPr>
            <a:r>
              <a:rPr lang="en-US" sz="3200" dirty="0" smtClean="0"/>
              <a:t>Time-series analysis</a:t>
            </a:r>
          </a:p>
          <a:p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fld id="{227AD7C5-C240-4003-ADEB-3E0E27AB3D2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65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6900" y="182563"/>
            <a:ext cx="10515600" cy="1125008"/>
          </a:xfrm>
        </p:spPr>
        <p:txBody>
          <a:bodyPr/>
          <a:lstStyle/>
          <a:p>
            <a:pPr eaLnBrk="1" hangingPunct="1"/>
            <a:r>
              <a:rPr lang="en-Z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case study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836900" y="1307571"/>
            <a:ext cx="10972800" cy="4852458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ZA" b="1" dirty="0" smtClean="0"/>
              <a:t>Intrinsic</a:t>
            </a:r>
          </a:p>
          <a:p>
            <a:pPr lvl="1" eaLnBrk="1" hangingPunct="1">
              <a:lnSpc>
                <a:spcPct val="100000"/>
              </a:lnSpc>
            </a:pPr>
            <a:r>
              <a:rPr lang="en-ZA" sz="2800" dirty="0" smtClean="0"/>
              <a:t>The case itself is of interest</a:t>
            </a:r>
          </a:p>
          <a:p>
            <a:pPr eaLnBrk="1" hangingPunct="1">
              <a:lnSpc>
                <a:spcPct val="100000"/>
              </a:lnSpc>
            </a:pPr>
            <a:r>
              <a:rPr lang="en-ZA" b="1" dirty="0" smtClean="0"/>
              <a:t>Instrumental case study</a:t>
            </a:r>
          </a:p>
          <a:p>
            <a:pPr lvl="1" eaLnBrk="1" hangingPunct="1">
              <a:lnSpc>
                <a:spcPct val="100000"/>
              </a:lnSpc>
            </a:pPr>
            <a:r>
              <a:rPr lang="en-ZA" sz="2800" dirty="0" smtClean="0"/>
              <a:t>A particular case is </a:t>
            </a:r>
            <a:r>
              <a:rPr lang="en-ZA" sz="2800" dirty="0" err="1" smtClean="0"/>
              <a:t>st</a:t>
            </a:r>
            <a:r>
              <a:rPr lang="en-US" sz="2800" dirty="0" smtClean="0"/>
              <a:t>u</a:t>
            </a:r>
            <a:r>
              <a:rPr lang="en-ZA" sz="2800" dirty="0" smtClean="0"/>
              <a:t>died to provide insight into an issue or to refine a theory</a:t>
            </a:r>
          </a:p>
          <a:p>
            <a:pPr eaLnBrk="1" hangingPunct="1">
              <a:lnSpc>
                <a:spcPct val="100000"/>
              </a:lnSpc>
            </a:pPr>
            <a:r>
              <a:rPr lang="en-ZA" b="1" dirty="0" smtClean="0"/>
              <a:t>Collective case study</a:t>
            </a:r>
          </a:p>
          <a:p>
            <a:pPr lvl="1" eaLnBrk="1" hangingPunct="1">
              <a:lnSpc>
                <a:spcPct val="100000"/>
              </a:lnSpc>
            </a:pPr>
            <a:r>
              <a:rPr lang="en-ZA" sz="2800" dirty="0" smtClean="0"/>
              <a:t>A number of cases are studied jointly in order to investigate a phenomenon (instrumental study extended to several cases)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8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What would be the most appropriate qualitative research design. If you think that more than one method would be appropriate, explain why</a:t>
            </a:r>
            <a:r>
              <a:rPr lang="en-US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How it feels to be a drug addict</a:t>
            </a:r>
            <a:r>
              <a:rPr lang="en-US" dirty="0" smtClean="0"/>
              <a:t>?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Foods taboo for pregnant women and related </a:t>
            </a:r>
            <a:r>
              <a:rPr lang="en-US" dirty="0" smtClean="0"/>
              <a:t>contexts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Evaluation </a:t>
            </a:r>
            <a:r>
              <a:rPr lang="en-US" dirty="0"/>
              <a:t>of the PHU reform in 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2197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067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543983" y="3098800"/>
            <a:ext cx="10515600" cy="1236134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Mixed </a:t>
            </a:r>
            <a:r>
              <a:rPr lang="en-US" sz="4400" b="1" dirty="0">
                <a:solidFill>
                  <a:srgbClr val="C00000"/>
                </a:solidFill>
              </a:rPr>
              <a:t>methods </a:t>
            </a:r>
            <a:r>
              <a:rPr lang="en-US" sz="4400" b="1" dirty="0" smtClean="0">
                <a:solidFill>
                  <a:srgbClr val="C00000"/>
                </a:solidFill>
              </a:rPr>
              <a:t>research</a:t>
            </a:r>
            <a:endParaRPr lang="en-US" sz="4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0" y="1271588"/>
            <a:ext cx="711200" cy="244475"/>
          </a:xfrm>
        </p:spPr>
        <p:txBody>
          <a:bodyPr>
            <a:normAutofit fontScale="62500" lnSpcReduction="20000"/>
          </a:bodyPr>
          <a:lstStyle/>
          <a:p>
            <a:fld id="{227AD7C5-C240-4003-ADEB-3E0E27AB3D23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Mixed methods research</a:t>
            </a:r>
            <a:endParaRPr lang="en-US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1500" cy="4351338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b="1" dirty="0" smtClean="0"/>
              <a:t>Mixed methods research is the type of research </a:t>
            </a:r>
            <a:r>
              <a:rPr lang="en-US" dirty="0" smtClean="0"/>
              <a:t>which focuses on collecting and analyzing both quantitative and qualitative data in a single study or series of studies.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Its central premise is the </a:t>
            </a:r>
            <a:r>
              <a:rPr lang="en-US" b="1" i="1" dirty="0" smtClean="0"/>
              <a:t>use of combination </a:t>
            </a:r>
            <a:r>
              <a:rPr lang="en-US" dirty="0" smtClean="0"/>
              <a:t>of both approaches, provides a </a:t>
            </a:r>
            <a:r>
              <a:rPr lang="en-US" b="1" i="1" dirty="0" smtClean="0">
                <a:solidFill>
                  <a:srgbClr val="C00000"/>
                </a:solidFill>
              </a:rPr>
              <a:t>better understanding </a:t>
            </a:r>
            <a:r>
              <a:rPr lang="en-US" dirty="0" smtClean="0"/>
              <a:t>of research problems than either approach alone.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Qualitative research design 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8199" y="1690688"/>
            <a:ext cx="10971501" cy="44862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 research design is a </a:t>
            </a:r>
            <a:r>
              <a:rPr lang="en-US" b="1" dirty="0" smtClean="0"/>
              <a:t>logical model that guides the investigator through the research process.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It links </a:t>
            </a:r>
            <a:r>
              <a:rPr lang="en-US" b="1" dirty="0" smtClean="0"/>
              <a:t>data to be collected </a:t>
            </a:r>
            <a:r>
              <a:rPr lang="en-US" dirty="0" smtClean="0"/>
              <a:t>and </a:t>
            </a:r>
            <a:r>
              <a:rPr lang="en-US" b="1" dirty="0" smtClean="0"/>
              <a:t>conclusions to be drawn </a:t>
            </a:r>
            <a:r>
              <a:rPr lang="en-US" dirty="0" smtClean="0"/>
              <a:t>to the initial questions of the study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dirty="0"/>
              <a:t>process of designing qualitative research is rarely linear.</a:t>
            </a:r>
          </a:p>
          <a:p>
            <a:pPr>
              <a:lnSpc>
                <a:spcPct val="150000"/>
              </a:lnSpc>
            </a:pPr>
            <a:r>
              <a:rPr lang="en-US" dirty="0"/>
              <a:t>Have interdependent and overlapping steps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2209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Mixed methods…</a:t>
            </a:r>
            <a:endParaRPr lang="en-US" dirty="0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812800" y="1557868"/>
            <a:ext cx="11127317" cy="454651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223A9E"/>
                </a:solidFill>
              </a:rPr>
              <a:t>Advantage Mixed methods</a:t>
            </a:r>
            <a:endParaRPr lang="en-US" sz="3000" dirty="0" smtClean="0"/>
          </a:p>
          <a:p>
            <a:pPr lvl="1">
              <a:lnSpc>
                <a:spcPct val="150000"/>
              </a:lnSpc>
            </a:pPr>
            <a:r>
              <a:rPr lang="en-US" sz="3000" dirty="0" smtClean="0"/>
              <a:t>Offset the weaknesses of both quantitative and qualitative research </a:t>
            </a:r>
          </a:p>
          <a:p>
            <a:pPr lvl="1">
              <a:lnSpc>
                <a:spcPct val="150000"/>
              </a:lnSpc>
            </a:pPr>
            <a:r>
              <a:rPr lang="en-US" sz="3000" dirty="0" smtClean="0"/>
              <a:t>Provides complete and comprehensive understanding of the research problem</a:t>
            </a:r>
          </a:p>
          <a:p>
            <a:pPr lvl="1">
              <a:lnSpc>
                <a:spcPct val="150000"/>
              </a:lnSpc>
            </a:pPr>
            <a:r>
              <a:rPr lang="en-US" sz="3000" dirty="0" smtClean="0"/>
              <a:t>For developing better, more context specific instruments</a:t>
            </a:r>
          </a:p>
          <a:p>
            <a:pPr lvl="1">
              <a:lnSpc>
                <a:spcPct val="150000"/>
              </a:lnSpc>
            </a:pPr>
            <a:r>
              <a:rPr lang="en-US" sz="3000" dirty="0" smtClean="0"/>
              <a:t>Explain findings or how causal processes 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2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836900" y="182563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Mixed methods…</a:t>
            </a:r>
            <a:endParaRPr lang="en-US" dirty="0" smtClean="0"/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711200" y="1508126"/>
            <a:ext cx="11228917" cy="4836403"/>
          </a:xfrm>
        </p:spPr>
        <p:txBody>
          <a:bodyPr>
            <a:normAutofit fontScale="92500"/>
          </a:bodyPr>
          <a:lstStyle/>
          <a:p>
            <a:pPr>
              <a:lnSpc>
                <a:spcPct val="140000"/>
              </a:lnSpc>
            </a:pPr>
            <a:r>
              <a:rPr lang="en-US" sz="3000" b="1" dirty="0" smtClean="0">
                <a:solidFill>
                  <a:srgbClr val="223A9E"/>
                </a:solidFill>
              </a:rPr>
              <a:t>Disadvantage Mixed methods</a:t>
            </a:r>
            <a:endParaRPr lang="en-US" sz="3000" dirty="0" smtClean="0"/>
          </a:p>
          <a:p>
            <a:pPr lvl="1">
              <a:lnSpc>
                <a:spcPct val="140000"/>
              </a:lnSpc>
            </a:pPr>
            <a:r>
              <a:rPr lang="en-US" sz="3000" dirty="0" smtClean="0"/>
              <a:t>Research design can be very complex.</a:t>
            </a:r>
          </a:p>
          <a:p>
            <a:pPr lvl="1">
              <a:lnSpc>
                <a:spcPct val="140000"/>
              </a:lnSpc>
            </a:pPr>
            <a:r>
              <a:rPr lang="en-US" sz="3000" dirty="0" smtClean="0"/>
              <a:t>Takes much more time and resources to plan and implement</a:t>
            </a:r>
          </a:p>
          <a:p>
            <a:pPr lvl="1">
              <a:lnSpc>
                <a:spcPct val="140000"/>
              </a:lnSpc>
            </a:pPr>
            <a:r>
              <a:rPr lang="en-US" sz="3000" dirty="0" smtClean="0"/>
              <a:t>It is difficult to plan and implement method by </a:t>
            </a:r>
            <a:r>
              <a:rPr lang="en-US" sz="3000" b="1" dirty="0" smtClean="0">
                <a:solidFill>
                  <a:srgbClr val="C00000"/>
                </a:solidFill>
              </a:rPr>
              <a:t>drawing on the findings </a:t>
            </a:r>
            <a:r>
              <a:rPr lang="en-US" sz="3000" dirty="0" smtClean="0"/>
              <a:t>of another.</a:t>
            </a:r>
          </a:p>
          <a:p>
            <a:pPr lvl="1">
              <a:lnSpc>
                <a:spcPct val="140000"/>
              </a:lnSpc>
            </a:pPr>
            <a:r>
              <a:rPr lang="en-US" sz="3000" dirty="0" smtClean="0"/>
              <a:t>It may be unclear how to </a:t>
            </a:r>
            <a:r>
              <a:rPr lang="en-US" sz="3000" b="1" dirty="0" smtClean="0">
                <a:solidFill>
                  <a:srgbClr val="C00000"/>
                </a:solidFill>
              </a:rPr>
              <a:t>resolve discrepancies </a:t>
            </a:r>
            <a:r>
              <a:rPr lang="en-US" sz="3000" dirty="0" smtClean="0"/>
              <a:t>that arise in the interpretation of the findings.</a:t>
            </a:r>
          </a:p>
          <a:p>
            <a:pPr lvl="1">
              <a:lnSpc>
                <a:spcPct val="140000"/>
              </a:lnSpc>
              <a:buFont typeface="Wingdings" pitchFamily="2" charset="2"/>
              <a:buNone/>
            </a:pPr>
            <a:endParaRPr lang="en-US" sz="3000" dirty="0" smtClean="0"/>
          </a:p>
          <a:p>
            <a:pPr>
              <a:lnSpc>
                <a:spcPct val="140000"/>
              </a:lnSpc>
            </a:pPr>
            <a:endParaRPr lang="en-US" sz="30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9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3542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to Mix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477108"/>
            <a:ext cx="10871200" cy="461889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3200" dirty="0" smtClean="0"/>
              <a:t>A need exists because one data source may be insufficient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3200" dirty="0" smtClean="0"/>
              <a:t>A need exists to explain initial results-quantitative results require an explanation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3200" dirty="0" smtClean="0"/>
              <a:t>A need exists to generalize exploratory findings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3200" dirty="0" smtClean="0"/>
              <a:t>A need exists to enhance a study with a second method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3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5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016001" y="214314"/>
            <a:ext cx="10909300" cy="1191153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Types of mixed methods design</a:t>
            </a:r>
            <a:endParaRPr lang="en-US" sz="40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37218"/>
            <a:ext cx="11025717" cy="4845049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b="1" dirty="0"/>
              <a:t>Sequential </a:t>
            </a:r>
            <a:r>
              <a:rPr lang="en-US" sz="2600" b="1" dirty="0" smtClean="0"/>
              <a:t>:</a:t>
            </a:r>
            <a:r>
              <a:rPr lang="en-US" sz="2600" dirty="0" smtClean="0"/>
              <a:t> Analysis of the data from the first method </a:t>
            </a:r>
            <a:r>
              <a:rPr lang="en-US" sz="2600" b="1" dirty="0" smtClean="0">
                <a:solidFill>
                  <a:srgbClr val="C00000"/>
                </a:solidFill>
              </a:rPr>
              <a:t>precedes execution </a:t>
            </a:r>
            <a:r>
              <a:rPr lang="en-US" sz="2600" dirty="0" smtClean="0"/>
              <a:t>of data collection in the second method</a:t>
            </a:r>
          </a:p>
          <a:p>
            <a:pPr lvl="1">
              <a:lnSpc>
                <a:spcPct val="13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600" dirty="0" smtClean="0"/>
              <a:t>Exploratory mixed methods design</a:t>
            </a:r>
          </a:p>
          <a:p>
            <a:pPr lvl="1">
              <a:lnSpc>
                <a:spcPct val="13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600" dirty="0" smtClean="0"/>
              <a:t>Explanatory mixed methods design</a:t>
            </a: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b="1" dirty="0" smtClean="0"/>
              <a:t>Concurrent:</a:t>
            </a:r>
            <a:r>
              <a:rPr lang="en-US" sz="2600" dirty="0" smtClean="0"/>
              <a:t> Quantitative and qualitative data are gathered at the same time period, from the same participants. </a:t>
            </a:r>
          </a:p>
          <a:p>
            <a:pPr lvl="1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dirty="0" smtClean="0"/>
              <a:t>Convergent mixed methods design</a:t>
            </a:r>
          </a:p>
          <a:p>
            <a:pPr lvl="1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en-US" sz="2600" dirty="0" smtClean="0"/>
              <a:t>Embedded or nested mixed methods design</a:t>
            </a: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en-US" sz="2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8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826868" y="369059"/>
            <a:ext cx="11112500" cy="1037711"/>
          </a:xfrm>
          <a:noFill/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Types of mixed…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812800" y="1676401"/>
            <a:ext cx="11127317" cy="4456113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masis MT Pro"/>
              </a:rPr>
              <a:t>Finally, a series of sequential and/or concurrent designs can be combined to form what is commonly referred to as: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masis MT Pro"/>
              </a:rPr>
              <a:t>Multiphase or iterative mixed methods design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Amasis MT Pro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0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1016001" y="214314"/>
            <a:ext cx="10909300" cy="1206523"/>
          </a:xfrm>
          <a:noFill/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Explanatory design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711200" y="1589649"/>
            <a:ext cx="11074400" cy="4542865"/>
          </a:xfrm>
          <a:solidFill>
            <a:schemeClr val="bg1"/>
          </a:solidFill>
        </p:spPr>
        <p:txBody>
          <a:bodyPr/>
          <a:lstStyle/>
          <a:p>
            <a:pPr>
              <a:lnSpc>
                <a:spcPts val="4000"/>
              </a:lnSpc>
            </a:pPr>
            <a:r>
              <a:rPr lang="en-US" sz="3000" dirty="0" smtClean="0"/>
              <a:t>This design use qualitative methods to explain earlier quantitative findings. </a:t>
            </a:r>
          </a:p>
          <a:p>
            <a:pPr>
              <a:lnSpc>
                <a:spcPts val="4000"/>
              </a:lnSpc>
            </a:pPr>
            <a:r>
              <a:rPr lang="en-US" sz="3000" dirty="0" smtClean="0"/>
              <a:t>Quantitative data are collected and analyzed prior to the collection and analysis of qualitative data.</a:t>
            </a:r>
          </a:p>
          <a:p>
            <a:endParaRPr lang="en-US" sz="2800" dirty="0" smtClean="0">
              <a:latin typeface="High Tower Text" pitchFamily="18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886200"/>
            <a:ext cx="10769600" cy="24272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6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1320801" y="214314"/>
            <a:ext cx="10604500" cy="1462087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Exploratory Design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812800" y="1752601"/>
            <a:ext cx="11127317" cy="4379913"/>
          </a:xfrm>
        </p:spPr>
        <p:txBody>
          <a:bodyPr/>
          <a:lstStyle/>
          <a:p>
            <a:pPr>
              <a:lnSpc>
                <a:spcPts val="3800"/>
              </a:lnSpc>
            </a:pPr>
            <a:r>
              <a:rPr lang="en-US" dirty="0" smtClean="0"/>
              <a:t>Design in which qualitative methods are used to inform a subsequent quantitative study. </a:t>
            </a:r>
          </a:p>
          <a:p>
            <a:pPr>
              <a:lnSpc>
                <a:spcPts val="3800"/>
              </a:lnSpc>
            </a:pPr>
            <a:r>
              <a:rPr lang="en-US" dirty="0" smtClean="0"/>
              <a:t>Qualitative data are to inform the </a:t>
            </a:r>
            <a:r>
              <a:rPr lang="en-US" b="1" dirty="0" smtClean="0">
                <a:solidFill>
                  <a:srgbClr val="C00000"/>
                </a:solidFill>
              </a:rPr>
              <a:t>content and design </a:t>
            </a:r>
            <a:r>
              <a:rPr lang="en-US" dirty="0" smtClean="0"/>
              <a:t>of the quantitative survey or intervention. </a:t>
            </a:r>
          </a:p>
          <a:p>
            <a:pPr>
              <a:lnSpc>
                <a:spcPts val="3800"/>
              </a:lnSpc>
            </a:pPr>
            <a:endParaRPr lang="en-US" dirty="0" smtClean="0"/>
          </a:p>
        </p:txBody>
      </p:sp>
      <p:pic>
        <p:nvPicPr>
          <p:cNvPr id="5120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200" y="4065563"/>
            <a:ext cx="11074400" cy="219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6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787791" y="214314"/>
            <a:ext cx="11137510" cy="1122117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Convergent Designs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711200" y="1591733"/>
            <a:ext cx="11228917" cy="4732867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3000" dirty="0" smtClean="0"/>
              <a:t>Quantitative and qualitative data collection and analysis are conducted separately yet </a:t>
            </a:r>
            <a:r>
              <a:rPr lang="en-US" sz="3000" b="1" dirty="0" smtClean="0">
                <a:solidFill>
                  <a:srgbClr val="C00000"/>
                </a:solidFill>
              </a:rPr>
              <a:t>concurrently</a:t>
            </a:r>
            <a:r>
              <a:rPr lang="en-US" sz="30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The findings are integrated during the interpretation of the study.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Equal priority is given to both types of research. </a:t>
            </a:r>
          </a:p>
          <a:p>
            <a:pPr>
              <a:lnSpc>
                <a:spcPct val="150000"/>
              </a:lnSpc>
            </a:pPr>
            <a:r>
              <a:rPr lang="en-US" sz="3000" dirty="0" smtClean="0"/>
              <a:t>If the results from two methods </a:t>
            </a:r>
            <a:r>
              <a:rPr lang="en-US" sz="3000" b="1" i="1" dirty="0" smtClean="0">
                <a:solidFill>
                  <a:srgbClr val="FF0000"/>
                </a:solidFill>
              </a:rPr>
              <a:t>agree</a:t>
            </a:r>
            <a:r>
              <a:rPr lang="en-US" sz="3000" dirty="0" smtClean="0"/>
              <a:t>: two sets of findings serves to </a:t>
            </a:r>
            <a:r>
              <a:rPr lang="en-US" sz="3000" b="1" i="1" dirty="0" smtClean="0">
                <a:solidFill>
                  <a:srgbClr val="FF0000"/>
                </a:solidFill>
              </a:rPr>
              <a:t>validate</a:t>
            </a:r>
            <a:r>
              <a:rPr lang="en-US" sz="3000" dirty="0" smtClean="0"/>
              <a:t> both the qualitative and quantitative findings </a:t>
            </a:r>
          </a:p>
          <a:p>
            <a:pPr>
              <a:lnSpc>
                <a:spcPct val="150000"/>
              </a:lnSpc>
            </a:pPr>
            <a:endParaRPr lang="en-US" sz="30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5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829994" y="214314"/>
            <a:ext cx="11095307" cy="1220591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Convergent…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812800" y="1466656"/>
            <a:ext cx="11127317" cy="4665859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en-US" sz="3200" dirty="0" smtClean="0"/>
              <a:t>If  the results from two methods </a:t>
            </a:r>
            <a:r>
              <a:rPr lang="en-US" sz="3200" b="1" i="1" dirty="0" smtClean="0">
                <a:solidFill>
                  <a:srgbClr val="C00000"/>
                </a:solidFill>
              </a:rPr>
              <a:t>disagree</a:t>
            </a:r>
            <a:r>
              <a:rPr lang="en-US" sz="3200" dirty="0" smtClean="0"/>
              <a:t>: generate insights in need of further research.</a:t>
            </a:r>
          </a:p>
          <a:p>
            <a:pPr>
              <a:lnSpc>
                <a:spcPts val="4000"/>
              </a:lnSpc>
            </a:pPr>
            <a:r>
              <a:rPr lang="en-US" sz="3200" dirty="0" smtClean="0"/>
              <a:t>Three type of convergent mixed methods:</a:t>
            </a:r>
          </a:p>
          <a:p>
            <a:pPr>
              <a:lnSpc>
                <a:spcPts val="4000"/>
              </a:lnSpc>
            </a:pPr>
            <a:endParaRPr lang="en-US" sz="3200" dirty="0" smtClean="0"/>
          </a:p>
        </p:txBody>
      </p:sp>
      <p:pic>
        <p:nvPicPr>
          <p:cNvPr id="53255" name="Picture 6" descr="https://ccnmtl-phtc-static-prod.s3.amazonaws.com/uploads/images/2013/08/22/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4720" y="3587262"/>
            <a:ext cx="10058400" cy="2618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7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829994" y="214315"/>
            <a:ext cx="11095307" cy="1065846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Embedded Design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812800" y="1507067"/>
            <a:ext cx="11127317" cy="4625448"/>
          </a:xfrm>
        </p:spPr>
        <p:txBody>
          <a:bodyPr>
            <a:normAutofit/>
          </a:bodyPr>
          <a:lstStyle/>
          <a:p>
            <a:pPr>
              <a:lnSpc>
                <a:spcPts val="3900"/>
              </a:lnSpc>
            </a:pPr>
            <a:r>
              <a:rPr lang="en-US" dirty="0" smtClean="0"/>
              <a:t>Predominant method embeds the other less priority method. </a:t>
            </a:r>
          </a:p>
          <a:p>
            <a:pPr>
              <a:lnSpc>
                <a:spcPts val="3900"/>
              </a:lnSpc>
            </a:pPr>
            <a:r>
              <a:rPr lang="en-US" dirty="0" smtClean="0"/>
              <a:t>The embedded method addresses a </a:t>
            </a:r>
            <a:r>
              <a:rPr lang="en-US" b="1" dirty="0" smtClean="0">
                <a:solidFill>
                  <a:srgbClr val="C00000"/>
                </a:solidFill>
              </a:rPr>
              <a:t>different question </a:t>
            </a:r>
            <a:r>
              <a:rPr lang="en-US" dirty="0" smtClean="0"/>
              <a:t>than the dominant method. </a:t>
            </a:r>
          </a:p>
          <a:p>
            <a:pPr>
              <a:lnSpc>
                <a:spcPts val="3900"/>
              </a:lnSpc>
            </a:pPr>
            <a:r>
              <a:rPr lang="en-US" dirty="0" smtClean="0"/>
              <a:t>The data collected from the two methods are mixed during the analysis</a:t>
            </a:r>
          </a:p>
          <a:p>
            <a:pPr>
              <a:lnSpc>
                <a:spcPts val="3900"/>
              </a:lnSpc>
            </a:pPr>
            <a:endParaRPr lang="en-US" sz="3000" dirty="0" smtClean="0"/>
          </a:p>
        </p:txBody>
      </p:sp>
      <p:pic>
        <p:nvPicPr>
          <p:cNvPr id="54279" name="Picture 6" descr="https://ccnmtl-phtc-static-prod.s3.amazonaws.com/uploads/images/2013/08/22/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8858" y="4379915"/>
            <a:ext cx="9855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7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900" y="1194712"/>
            <a:ext cx="10515600" cy="4643585"/>
          </a:xfrm>
        </p:spPr>
        <p:txBody>
          <a:bodyPr>
            <a:normAutofit fontScale="85000" lnSpcReduction="20000"/>
          </a:bodyPr>
          <a:lstStyle/>
          <a:p>
            <a:pPr marL="320040" lvl="0" indent="-320040" algn="ctr">
              <a:lnSpc>
                <a:spcPct val="150000"/>
              </a:lnSpc>
              <a:spcBef>
                <a:spcPts val="700"/>
              </a:spcBef>
              <a:buClr>
                <a:srgbClr val="EA157A"/>
              </a:buClr>
              <a:buSzPct val="60000"/>
              <a:buNone/>
            </a:pPr>
            <a:endParaRPr lang="en-US" sz="3200" i="1" dirty="0" smtClean="0">
              <a:latin typeface="Tw Cen MT"/>
            </a:endParaRPr>
          </a:p>
          <a:p>
            <a:pPr marL="320040" lvl="0" indent="-320040" algn="ctr">
              <a:lnSpc>
                <a:spcPct val="150000"/>
              </a:lnSpc>
              <a:spcBef>
                <a:spcPts val="700"/>
              </a:spcBef>
              <a:buClr>
                <a:srgbClr val="EA157A"/>
              </a:buClr>
              <a:buSzPct val="60000"/>
              <a:buNone/>
            </a:pPr>
            <a:r>
              <a:rPr lang="en-US" sz="3200" i="1" dirty="0" smtClean="0">
                <a:latin typeface="Amasis MT Pro Black" panose="02040A04050005020304"/>
              </a:rPr>
              <a:t> </a:t>
            </a:r>
            <a:r>
              <a:rPr lang="en-US" sz="4200" i="1" dirty="0" smtClean="0">
                <a:latin typeface="Amasis MT Pro Black" panose="02040A04050005020304"/>
              </a:rPr>
              <a:t>“</a:t>
            </a:r>
            <a:r>
              <a:rPr lang="en-US" sz="4200" i="1" dirty="0">
                <a:latin typeface="Amasis MT Pro Black" panose="02040A04050005020304"/>
              </a:rPr>
              <a:t>The design of a naturalistic inquiry (whether research, evaluation, or policy analysis) cannot be given in advance; it must emerge, develop, unfold</a:t>
            </a:r>
            <a:r>
              <a:rPr lang="en-US" sz="4200" i="1" dirty="0" smtClean="0">
                <a:latin typeface="Amasis MT Pro Black" panose="02040A04050005020304"/>
              </a:rPr>
              <a:t>.”</a:t>
            </a:r>
          </a:p>
          <a:p>
            <a:pPr marL="320040" lvl="0" indent="-320040" algn="ctr">
              <a:lnSpc>
                <a:spcPct val="150000"/>
              </a:lnSpc>
              <a:spcBef>
                <a:spcPts val="700"/>
              </a:spcBef>
              <a:buClr>
                <a:srgbClr val="EA157A"/>
              </a:buClr>
              <a:buSzPct val="60000"/>
              <a:buNone/>
            </a:pPr>
            <a:endParaRPr lang="en-US" sz="1400" i="1" dirty="0">
              <a:latin typeface="Amasis MT Pro Black" panose="02040A04050005020304"/>
            </a:endParaRPr>
          </a:p>
          <a:p>
            <a:pPr marL="320040" lvl="0" indent="-320040" algn="r">
              <a:lnSpc>
                <a:spcPct val="150000"/>
              </a:lnSpc>
              <a:spcBef>
                <a:spcPts val="700"/>
              </a:spcBef>
              <a:buClr>
                <a:srgbClr val="EA157A"/>
              </a:buClr>
              <a:buSzPct val="60000"/>
              <a:buNone/>
            </a:pPr>
            <a:r>
              <a:rPr lang="en-US" sz="3200" b="1" dirty="0">
                <a:latin typeface="Amasis MT Pro Black" panose="02040A04050005020304"/>
              </a:rPr>
              <a:t>                             </a:t>
            </a:r>
            <a:r>
              <a:rPr lang="en-US" sz="3300" b="1" i="1" dirty="0">
                <a:latin typeface="Amasis MT Pro Black" panose="02040A04050005020304"/>
              </a:rPr>
              <a:t>(Lincoln and </a:t>
            </a:r>
            <a:r>
              <a:rPr lang="en-US" sz="3300" b="1" i="1" dirty="0" err="1">
                <a:latin typeface="Amasis MT Pro Black" panose="02040A04050005020304"/>
              </a:rPr>
              <a:t>Guba</a:t>
            </a:r>
            <a:r>
              <a:rPr lang="en-US" sz="3300" b="1" i="1" dirty="0">
                <a:latin typeface="Amasis MT Pro Black" panose="02040A04050005020304"/>
              </a:rPr>
              <a:t> 1985, p. 225)</a:t>
            </a:r>
            <a:endParaRPr lang="en-US" sz="3300" i="1" dirty="0" smtClean="0">
              <a:latin typeface="Amasis MT Pro Black" panose="02040A040500050203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AD48-028F-45FE-AEF0-39B978B584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8072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815926" y="214314"/>
            <a:ext cx="11109375" cy="1276861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Multiphase Designs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812800" y="1522926"/>
            <a:ext cx="11127317" cy="460958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000" dirty="0" smtClean="0"/>
              <a:t>This designs incorporate a series of qualitative and quantitative studies comprising multiple sequential or concurrent designs. </a:t>
            </a:r>
          </a:p>
        </p:txBody>
      </p:sp>
      <p:pic>
        <p:nvPicPr>
          <p:cNvPr id="553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657600"/>
            <a:ext cx="108712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81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DB69645-515E-4C22-A78D-947A3727103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908454" y="2003924"/>
            <a:ext cx="4774721" cy="30252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6000" b="1" i="1" dirty="0" smtClean="0">
                <a:solidFill>
                  <a:srgbClr val="C00000"/>
                </a:solidFill>
              </a:rPr>
              <a:t>Any </a:t>
            </a:r>
            <a:r>
              <a:rPr lang="en-US" sz="6000" b="1" i="1" dirty="0">
                <a:solidFill>
                  <a:srgbClr val="C00000"/>
                </a:solidFill>
              </a:rPr>
              <a:t>question?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1EC4E8B6-4039-41AE-8867-0034FAF86FD9}"/>
              </a:ext>
            </a:extLst>
          </p:cNvPr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086943" y="2251589"/>
            <a:ext cx="2679826" cy="3920150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A2E5D-893F-41C2-993E-EEB32135544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7AD7C5-C240-4003-ADEB-3E0E27AB3D23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w Cen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69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4208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QR design …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68805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 </a:t>
            </a:r>
            <a:r>
              <a:rPr lang="en-US" b="1" i="1" dirty="0"/>
              <a:t>well formed question </a:t>
            </a:r>
            <a:r>
              <a:rPr lang="en-US" dirty="0"/>
              <a:t>is key to good qualitative research design </a:t>
            </a:r>
          </a:p>
          <a:p>
            <a:pPr>
              <a:lnSpc>
                <a:spcPct val="110000"/>
              </a:lnSpc>
              <a:buNone/>
            </a:pPr>
            <a:r>
              <a:rPr lang="en-US" dirty="0"/>
              <a:t>   </a:t>
            </a:r>
          </a:p>
          <a:p>
            <a:pPr>
              <a:lnSpc>
                <a:spcPct val="110000"/>
              </a:lnSpc>
              <a:buNone/>
            </a:pPr>
            <a:r>
              <a:rPr lang="en-US" dirty="0"/>
              <a:t>“To ask the right question is more important than receiving answers. The solution lies in understanding the problem; the answer is within it."</a:t>
            </a:r>
          </a:p>
          <a:p>
            <a:pPr>
              <a:lnSpc>
                <a:spcPct val="110000"/>
              </a:lnSpc>
              <a:buNone/>
            </a:pPr>
            <a:r>
              <a:rPr lang="en-US" dirty="0" smtClean="0"/>
              <a:t>                                                    (</a:t>
            </a:r>
            <a:r>
              <a:rPr lang="en-US" i="1" dirty="0" smtClean="0"/>
              <a:t>J. </a:t>
            </a:r>
            <a:r>
              <a:rPr lang="en-US" i="1" dirty="0" err="1" smtClean="0"/>
              <a:t>Krishinamurti</a:t>
            </a:r>
            <a:r>
              <a:rPr lang="en-US" i="1" dirty="0" smtClean="0"/>
              <a:t>, 1971)</a:t>
            </a:r>
            <a:endParaRPr lang="en-US" i="1" dirty="0"/>
          </a:p>
          <a:p>
            <a:pPr>
              <a:lnSpc>
                <a:spcPts val="4300"/>
              </a:lnSpc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4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36274"/>
            <a:ext cx="10515600" cy="1235074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QR design …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7381549" cy="4377267"/>
          </a:xfrm>
          <a:noFill/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 smtClean="0"/>
              <a:t>No </a:t>
            </a:r>
            <a:r>
              <a:rPr lang="en-US" dirty="0"/>
              <a:t>consensus on whether we need a design at the </a:t>
            </a:r>
            <a:r>
              <a:rPr lang="en-US" b="1" i="1" dirty="0"/>
              <a:t>beginning or as an iterative </a:t>
            </a:r>
            <a:r>
              <a:rPr lang="en-US" b="1" i="1" dirty="0" smtClean="0"/>
              <a:t>process</a:t>
            </a:r>
            <a:endParaRPr lang="en-US" b="1" i="1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“</a:t>
            </a:r>
            <a:r>
              <a:rPr lang="en-US" b="1" i="1" dirty="0"/>
              <a:t>Do not put me into a box let me try myself</a:t>
            </a:r>
            <a:r>
              <a:rPr lang="en-US" dirty="0"/>
              <a:t>”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dirty="0"/>
              <a:t>“…interactive approach, whereby a qualitative study’s purpose, research questions, conceptual context, methods and concerns for v</a:t>
            </a:r>
            <a:r>
              <a:rPr lang="en-US" dirty="0" smtClean="0"/>
              <a:t>alidity </a:t>
            </a:r>
            <a:r>
              <a:rPr lang="en-US" dirty="0"/>
              <a:t>all continually interact” </a:t>
            </a:r>
            <a:endParaRPr lang="en-US" b="1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2533" y="2036233"/>
            <a:ext cx="3993587" cy="311573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045893" y="5588000"/>
            <a:ext cx="2943434" cy="6544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  <a:spcBef>
                <a:spcPts val="1000"/>
              </a:spcBef>
            </a:pPr>
            <a:r>
              <a:rPr lang="en-US" sz="2800" b="1" i="1" dirty="0" smtClean="0">
                <a:solidFill>
                  <a:srgbClr val="002060"/>
                </a:solidFill>
                <a:latin typeface="Amasis MT Pro" panose="02040504050005020304" pitchFamily="18" charset="0"/>
              </a:rPr>
              <a:t>(Maxwell</a:t>
            </a:r>
            <a:r>
              <a:rPr lang="en-US" sz="2800" b="1" i="1" dirty="0">
                <a:solidFill>
                  <a:srgbClr val="002060"/>
                </a:solidFill>
                <a:latin typeface="Amasis MT Pro" panose="02040504050005020304" pitchFamily="18" charset="0"/>
              </a:rPr>
              <a:t>, </a:t>
            </a:r>
            <a:r>
              <a:rPr lang="en-US" sz="2800" b="1" i="1" dirty="0" smtClean="0">
                <a:solidFill>
                  <a:srgbClr val="002060"/>
                </a:solidFill>
                <a:latin typeface="Amasis MT Pro" panose="02040504050005020304" pitchFamily="18" charset="0"/>
              </a:rPr>
              <a:t>2012) </a:t>
            </a:r>
            <a:endParaRPr lang="en-US" sz="2800" b="1" i="1" dirty="0">
              <a:solidFill>
                <a:srgbClr val="002060"/>
              </a:solidFill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2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727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Characteristic of QR design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38200" y="1422400"/>
            <a:ext cx="10871200" cy="5130800"/>
          </a:xfrm>
        </p:spPr>
        <p:txBody>
          <a:bodyPr>
            <a:normAutofit/>
          </a:bodyPr>
          <a:lstStyle/>
          <a:p>
            <a:pPr lvl="0">
              <a:lnSpc>
                <a:spcPct val="120000"/>
              </a:lnSpc>
            </a:pPr>
            <a:r>
              <a:rPr lang="en-US" sz="2600" b="1" dirty="0" smtClean="0"/>
              <a:t>Naturalistic </a:t>
            </a:r>
            <a:r>
              <a:rPr lang="en-US" sz="2600" dirty="0" smtClean="0"/>
              <a:t>- studying real-world situations as they unfold naturally</a:t>
            </a:r>
          </a:p>
          <a:p>
            <a:pPr lvl="1">
              <a:lnSpc>
                <a:spcPct val="120000"/>
              </a:lnSpc>
            </a:pPr>
            <a:r>
              <a:rPr lang="en-US" sz="2600" dirty="0" smtClean="0"/>
              <a:t>Non-manipulative and non-controlling</a:t>
            </a:r>
          </a:p>
          <a:p>
            <a:pPr lvl="1">
              <a:lnSpc>
                <a:spcPct val="120000"/>
              </a:lnSpc>
            </a:pPr>
            <a:r>
              <a:rPr lang="en-US" sz="2600" dirty="0" smtClean="0"/>
              <a:t>There is a lack of </a:t>
            </a:r>
            <a:r>
              <a:rPr lang="en-US" sz="2600" b="1" i="1" dirty="0" smtClean="0">
                <a:solidFill>
                  <a:srgbClr val="C00000"/>
                </a:solidFill>
              </a:rPr>
              <a:t>predetermined constraints </a:t>
            </a:r>
            <a:r>
              <a:rPr lang="en-US" sz="2600" dirty="0" smtClean="0"/>
              <a:t>on findings</a:t>
            </a:r>
          </a:p>
          <a:p>
            <a:pPr lvl="0">
              <a:lnSpc>
                <a:spcPct val="120000"/>
              </a:lnSpc>
            </a:pPr>
            <a:r>
              <a:rPr lang="en-US" sz="2600" b="1" dirty="0" smtClean="0"/>
              <a:t>Emergent </a:t>
            </a:r>
            <a:r>
              <a:rPr lang="en-US" sz="2600" dirty="0" smtClean="0"/>
              <a:t>- adapting inquiry as understanding deepens and situations change</a:t>
            </a:r>
          </a:p>
          <a:p>
            <a:pPr lvl="1">
              <a:lnSpc>
                <a:spcPct val="120000"/>
              </a:lnSpc>
            </a:pPr>
            <a:r>
              <a:rPr lang="en-US" sz="2600" dirty="0" smtClean="0"/>
              <a:t>Avoids rigid designs to allow opportunities to </a:t>
            </a:r>
            <a:r>
              <a:rPr lang="en-US" sz="2600" b="1" i="1" dirty="0" smtClean="0">
                <a:solidFill>
                  <a:srgbClr val="C00000"/>
                </a:solidFill>
              </a:rPr>
              <a:t>pursue new paths of discovery</a:t>
            </a:r>
            <a:r>
              <a:rPr lang="en-US" sz="2600" dirty="0" smtClean="0"/>
              <a:t> as they emerge</a:t>
            </a:r>
            <a:r>
              <a:rPr lang="en-US" sz="2600" dirty="0"/>
              <a:t>. </a:t>
            </a:r>
            <a:endParaRPr lang="en-US" sz="2600" dirty="0" smtClean="0"/>
          </a:p>
          <a:p>
            <a:pPr lvl="1">
              <a:lnSpc>
                <a:spcPct val="120000"/>
              </a:lnSpc>
            </a:pPr>
            <a:r>
              <a:rPr lang="en-US" sz="2600" dirty="0" smtClean="0"/>
              <a:t>Let </a:t>
            </a:r>
            <a:r>
              <a:rPr lang="en-US" sz="2600" dirty="0"/>
              <a:t>the landscape (the understanding) reveal the true journey.</a:t>
            </a:r>
            <a:endParaRPr lang="en-US" sz="26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27AD7C5-C240-4003-ADEB-3E0E27AB3D2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85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2719</Words>
  <Application>Microsoft Office PowerPoint</Application>
  <PresentationFormat>Widescreen</PresentationFormat>
  <Paragraphs>352</Paragraphs>
  <Slides>61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61</vt:i4>
      </vt:variant>
    </vt:vector>
  </HeadingPairs>
  <TitlesOfParts>
    <vt:vector size="78" baseType="lpstr">
      <vt:lpstr>ADLaM Display</vt:lpstr>
      <vt:lpstr>Amasis MT Pro</vt:lpstr>
      <vt:lpstr>Amasis MT Pro Black</vt:lpstr>
      <vt:lpstr>Aptos</vt:lpstr>
      <vt:lpstr>Arial</vt:lpstr>
      <vt:lpstr>Calibri</vt:lpstr>
      <vt:lpstr>Calibri Light</vt:lpstr>
      <vt:lpstr>GothicG</vt:lpstr>
      <vt:lpstr>High Tower Text</vt:lpstr>
      <vt:lpstr>quote-cjk-patch</vt:lpstr>
      <vt:lpstr>Times New Roman</vt:lpstr>
      <vt:lpstr>Tw Cen MT</vt:lpstr>
      <vt:lpstr>Verdana Bold</vt:lpstr>
      <vt:lpstr>Wingdings</vt:lpstr>
      <vt:lpstr>ヒラギノ角ゴ ProN W6</vt:lpstr>
      <vt:lpstr>Office Theme</vt:lpstr>
      <vt:lpstr>1_Office Theme</vt:lpstr>
      <vt:lpstr>Qualitative Research Designs</vt:lpstr>
      <vt:lpstr>Disclaimer Statement</vt:lpstr>
      <vt:lpstr>Learning objectives </vt:lpstr>
      <vt:lpstr>Discussion</vt:lpstr>
      <vt:lpstr>Qualitative research design </vt:lpstr>
      <vt:lpstr>PowerPoint Presentation</vt:lpstr>
      <vt:lpstr>QR design …</vt:lpstr>
      <vt:lpstr>QR design …</vt:lpstr>
      <vt:lpstr>Characteristic of QR design</vt:lpstr>
      <vt:lpstr>Characteristic of QR design</vt:lpstr>
      <vt:lpstr>Human as Research Instrument</vt:lpstr>
      <vt:lpstr>Saturation or Redundancy</vt:lpstr>
      <vt:lpstr>Discussion </vt:lpstr>
      <vt:lpstr>Qualitative research designs </vt:lpstr>
      <vt:lpstr>Grounded theory </vt:lpstr>
      <vt:lpstr>Grounded theory</vt:lpstr>
      <vt:lpstr>Grounded theory…</vt:lpstr>
      <vt:lpstr>Grounded theory…</vt:lpstr>
      <vt:lpstr>Zigzag approach to data collection and analysis</vt:lpstr>
      <vt:lpstr>Grounded theory…</vt:lpstr>
      <vt:lpstr>Literature review in GT</vt:lpstr>
      <vt:lpstr> Delaying literature review  </vt:lpstr>
      <vt:lpstr>Undertaking early review</vt:lpstr>
      <vt:lpstr>Phenomenology; The Lived Experience</vt:lpstr>
      <vt:lpstr>Phenomenology </vt:lpstr>
      <vt:lpstr>Phenomenology…</vt:lpstr>
      <vt:lpstr>Phenomenology…</vt:lpstr>
      <vt:lpstr>Features of Phenomenology</vt:lpstr>
      <vt:lpstr>PowerPoint Presentation</vt:lpstr>
      <vt:lpstr>PowerPoint Presentation</vt:lpstr>
      <vt:lpstr>Ethnography </vt:lpstr>
      <vt:lpstr>Ethnography… </vt:lpstr>
      <vt:lpstr>Ethnography…</vt:lpstr>
      <vt:lpstr>Ethnography...</vt:lpstr>
      <vt:lpstr>Ethnography...</vt:lpstr>
      <vt:lpstr>Features of Ethnography </vt:lpstr>
      <vt:lpstr>PowerPoint Presentation</vt:lpstr>
      <vt:lpstr>Narrative</vt:lpstr>
      <vt:lpstr>Narrative…</vt:lpstr>
      <vt:lpstr>Elements of narrative inquiry</vt:lpstr>
      <vt:lpstr>PowerPoint Presentation</vt:lpstr>
      <vt:lpstr>Case study </vt:lpstr>
      <vt:lpstr>Case study…</vt:lpstr>
      <vt:lpstr>Case study…</vt:lpstr>
      <vt:lpstr>Types of case study</vt:lpstr>
      <vt:lpstr>Discussion</vt:lpstr>
      <vt:lpstr>PowerPoint Presentation</vt:lpstr>
      <vt:lpstr>PowerPoint Presentation</vt:lpstr>
      <vt:lpstr>Mixed methods research</vt:lpstr>
      <vt:lpstr>Mixed methods…</vt:lpstr>
      <vt:lpstr>Mixed methods…</vt:lpstr>
      <vt:lpstr>When to Mix</vt:lpstr>
      <vt:lpstr>Types of mixed methods design</vt:lpstr>
      <vt:lpstr>Types of mixed…</vt:lpstr>
      <vt:lpstr>Explanatory design</vt:lpstr>
      <vt:lpstr>Exploratory Design</vt:lpstr>
      <vt:lpstr>Convergent Designs</vt:lpstr>
      <vt:lpstr>Convergent…</vt:lpstr>
      <vt:lpstr>Embedded Design</vt:lpstr>
      <vt:lpstr>Multiphase Designs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Qualitative Research Designs</dc:title>
  <dc:creator>Mitiku Getu Moges</dc:creator>
  <cp:lastModifiedBy>Simegnew</cp:lastModifiedBy>
  <cp:revision>64</cp:revision>
  <dcterms:created xsi:type="dcterms:W3CDTF">2025-11-21T09:11:49Z</dcterms:created>
  <dcterms:modified xsi:type="dcterms:W3CDTF">2025-12-18T06:03:30Z</dcterms:modified>
</cp:coreProperties>
</file>