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8" r:id="rId2"/>
    <p:sldId id="292" r:id="rId3"/>
    <p:sldId id="294" r:id="rId4"/>
    <p:sldId id="295" r:id="rId5"/>
    <p:sldId id="297" r:id="rId6"/>
    <p:sldId id="261" r:id="rId7"/>
    <p:sldId id="262" r:id="rId8"/>
    <p:sldId id="263" r:id="rId9"/>
    <p:sldId id="313" r:id="rId10"/>
    <p:sldId id="314" r:id="rId11"/>
    <p:sldId id="315" r:id="rId12"/>
    <p:sldId id="316" r:id="rId13"/>
    <p:sldId id="318" r:id="rId14"/>
    <p:sldId id="320" r:id="rId15"/>
    <p:sldId id="317" r:id="rId16"/>
    <p:sldId id="304" r:id="rId17"/>
    <p:sldId id="308" r:id="rId18"/>
    <p:sldId id="309" r:id="rId19"/>
    <p:sldId id="310" r:id="rId20"/>
    <p:sldId id="266" r:id="rId21"/>
    <p:sldId id="267" r:id="rId22"/>
    <p:sldId id="268" r:id="rId23"/>
    <p:sldId id="269" r:id="rId24"/>
    <p:sldId id="270" r:id="rId25"/>
    <p:sldId id="274" r:id="rId26"/>
    <p:sldId id="275" r:id="rId27"/>
    <p:sldId id="276" r:id="rId28"/>
    <p:sldId id="278" r:id="rId29"/>
    <p:sldId id="322" r:id="rId30"/>
    <p:sldId id="279" r:id="rId31"/>
    <p:sldId id="280" r:id="rId32"/>
    <p:sldId id="281" r:id="rId33"/>
    <p:sldId id="282" r:id="rId34"/>
    <p:sldId id="285" r:id="rId35"/>
    <p:sldId id="286" r:id="rId36"/>
    <p:sldId id="287" r:id="rId37"/>
    <p:sldId id="288" r:id="rId38"/>
    <p:sldId id="289" r:id="rId39"/>
    <p:sldId id="290" r:id="rId40"/>
    <p:sldId id="291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73" d="100"/>
          <a:sy n="73" d="100"/>
        </p:scale>
        <p:origin x="332" y="-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56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tiku Getu Moges" userId="aaa50ae05b105aa5" providerId="LiveId" clId="{CAC67C4B-F268-4650-A63F-BD79B7387BD0}"/>
    <pc:docChg chg="undo custSel addSld delSld modMainMaster">
      <pc:chgData name="Mitiku Getu Moges" userId="aaa50ae05b105aa5" providerId="LiveId" clId="{CAC67C4B-F268-4650-A63F-BD79B7387BD0}" dt="2025-11-22T07:33:24.710" v="35" actId="1035"/>
      <pc:docMkLst>
        <pc:docMk/>
      </pc:docMkLst>
      <pc:sldChg chg="new">
        <pc:chgData name="Mitiku Getu Moges" userId="aaa50ae05b105aa5" providerId="LiveId" clId="{CAC67C4B-F268-4650-A63F-BD79B7387BD0}" dt="2025-11-21T09:28:13.120" v="13" actId="680"/>
        <pc:sldMkLst>
          <pc:docMk/>
          <pc:sldMk cId="31299345" sldId="257"/>
        </pc:sldMkLst>
      </pc:sldChg>
      <pc:sldChg chg="new del">
        <pc:chgData name="Mitiku Getu Moges" userId="aaa50ae05b105aa5" providerId="LiveId" clId="{CAC67C4B-F268-4650-A63F-BD79B7387BD0}" dt="2025-11-21T09:28:02.469" v="10" actId="680"/>
        <pc:sldMkLst>
          <pc:docMk/>
          <pc:sldMk cId="1108250349" sldId="257"/>
        </pc:sldMkLst>
      </pc:sldChg>
      <pc:sldChg chg="new del">
        <pc:chgData name="Mitiku Getu Moges" userId="aaa50ae05b105aa5" providerId="LiveId" clId="{CAC67C4B-F268-4650-A63F-BD79B7387BD0}" dt="2025-11-21T09:27:02.355" v="3" actId="680"/>
        <pc:sldMkLst>
          <pc:docMk/>
          <pc:sldMk cId="1810991510" sldId="257"/>
        </pc:sldMkLst>
      </pc:sldChg>
      <pc:sldMasterChg chg="addSp delSp modSp mod modSldLayout">
        <pc:chgData name="Mitiku Getu Moges" userId="aaa50ae05b105aa5" providerId="LiveId" clId="{CAC67C4B-F268-4650-A63F-BD79B7387BD0}" dt="2025-11-22T07:33:24.710" v="35" actId="1035"/>
        <pc:sldMasterMkLst>
          <pc:docMk/>
          <pc:sldMasterMk cId="2146213738" sldId="2147483648"/>
        </pc:sldMasterMkLst>
        <pc:spChg chg="mod">
          <ac:chgData name="Mitiku Getu Moges" userId="aaa50ae05b105aa5" providerId="LiveId" clId="{CAC67C4B-F268-4650-A63F-BD79B7387BD0}" dt="2025-11-22T07:32:47.538" v="32" actId="1076"/>
          <ac:spMkLst>
            <pc:docMk/>
            <pc:sldMasterMk cId="2146213738" sldId="2147483648"/>
            <ac:spMk id="8" creationId="{664D706A-10E4-CECC-FB16-297812D63776}"/>
          </ac:spMkLst>
        </pc:spChg>
        <pc:spChg chg="mod">
          <ac:chgData name="Mitiku Getu Moges" userId="aaa50ae05b105aa5" providerId="LiveId" clId="{CAC67C4B-F268-4650-A63F-BD79B7387BD0}" dt="2025-11-22T07:32:21.316" v="30" actId="14100"/>
          <ac:spMkLst>
            <pc:docMk/>
            <pc:sldMasterMk cId="2146213738" sldId="2147483648"/>
            <ac:spMk id="10" creationId="{259B69BD-317F-561E-D2AE-F9C2F78365F3}"/>
          </ac:spMkLst>
        </pc:spChg>
        <pc:spChg chg="mod">
          <ac:chgData name="Mitiku Getu Moges" userId="aaa50ae05b105aa5" providerId="LiveId" clId="{CAC67C4B-F268-4650-A63F-BD79B7387BD0}" dt="2025-11-22T07:31:31.960" v="20" actId="207"/>
          <ac:spMkLst>
            <pc:docMk/>
            <pc:sldMasterMk cId="2146213738" sldId="2147483648"/>
            <ac:spMk id="11" creationId="{1A447271-CD58-C84B-B7B7-DF642F38E667}"/>
          </ac:spMkLst>
        </pc:spChg>
        <pc:picChg chg="add del mod">
          <ac:chgData name="Mitiku Getu Moges" userId="aaa50ae05b105aa5" providerId="LiveId" clId="{CAC67C4B-F268-4650-A63F-BD79B7387BD0}" dt="2025-11-22T07:33:24.710" v="35" actId="1035"/>
          <ac:picMkLst>
            <pc:docMk/>
            <pc:sldMasterMk cId="2146213738" sldId="2147483648"/>
            <ac:picMk id="9" creationId="{F99C2A7C-D096-1EB6-BCAE-C276744BE8A2}"/>
          </ac:picMkLst>
        </pc:picChg>
        <pc:picChg chg="add del mod">
          <ac:chgData name="Mitiku Getu Moges" userId="aaa50ae05b105aa5" providerId="LiveId" clId="{CAC67C4B-F268-4650-A63F-BD79B7387BD0}" dt="2025-11-22T07:30:56.919" v="16" actId="1076"/>
          <ac:picMkLst>
            <pc:docMk/>
            <pc:sldMasterMk cId="2146213738" sldId="2147483648"/>
            <ac:picMk id="12" creationId="{A40EC3FF-E68F-6EE7-974E-C7A3528874D3}"/>
          </ac:picMkLst>
        </pc:picChg>
        <pc:sldLayoutChg chg="delSp mod">
          <pc:chgData name="Mitiku Getu Moges" userId="aaa50ae05b105aa5" providerId="LiveId" clId="{CAC67C4B-F268-4650-A63F-BD79B7387BD0}" dt="2025-11-22T07:31:47.824" v="26" actId="478"/>
          <pc:sldLayoutMkLst>
            <pc:docMk/>
            <pc:sldMasterMk cId="2146213738" sldId="2147483648"/>
            <pc:sldLayoutMk cId="1229755542" sldId="2147483649"/>
          </pc:sldLayoutMkLst>
          <pc:spChg chg="del">
            <ac:chgData name="Mitiku Getu Moges" userId="aaa50ae05b105aa5" providerId="LiveId" clId="{CAC67C4B-F268-4650-A63F-BD79B7387BD0}" dt="2025-11-22T07:31:46.136" v="25" actId="478"/>
            <ac:spMkLst>
              <pc:docMk/>
              <pc:sldMasterMk cId="2146213738" sldId="2147483648"/>
              <pc:sldLayoutMk cId="1229755542" sldId="2147483649"/>
              <ac:spMk id="7" creationId="{FBCB1BA1-F86C-ABAA-9257-F744E6EA6245}"/>
            </ac:spMkLst>
          </pc:spChg>
          <pc:spChg chg="del">
            <ac:chgData name="Mitiku Getu Moges" userId="aaa50ae05b105aa5" providerId="LiveId" clId="{CAC67C4B-F268-4650-A63F-BD79B7387BD0}" dt="2025-11-22T07:31:47.824" v="26" actId="478"/>
            <ac:spMkLst>
              <pc:docMk/>
              <pc:sldMasterMk cId="2146213738" sldId="2147483648"/>
              <pc:sldLayoutMk cId="1229755542" sldId="2147483649"/>
              <ac:spMk id="8" creationId="{83F8F82F-0160-47B3-F7BF-9CBD30272452}"/>
            </ac:spMkLst>
          </pc:spChg>
        </pc:sldLayoutChg>
        <pc:sldLayoutChg chg="delSp mod">
          <pc:chgData name="Mitiku Getu Moges" userId="aaa50ae05b105aa5" providerId="LiveId" clId="{CAC67C4B-F268-4650-A63F-BD79B7387BD0}" dt="2025-11-22T07:31:52.378" v="28" actId="478"/>
          <pc:sldLayoutMkLst>
            <pc:docMk/>
            <pc:sldMasterMk cId="2146213738" sldId="2147483648"/>
            <pc:sldLayoutMk cId="1443100632" sldId="2147483650"/>
          </pc:sldLayoutMkLst>
          <pc:spChg chg="del">
            <ac:chgData name="Mitiku Getu Moges" userId="aaa50ae05b105aa5" providerId="LiveId" clId="{CAC67C4B-F268-4650-A63F-BD79B7387BD0}" dt="2025-11-22T07:31:50.837" v="27" actId="478"/>
            <ac:spMkLst>
              <pc:docMk/>
              <pc:sldMasterMk cId="2146213738" sldId="2147483648"/>
              <pc:sldLayoutMk cId="1443100632" sldId="2147483650"/>
              <ac:spMk id="7" creationId="{A2AEB8B5-E397-B031-FAE4-EBC1217DC1D1}"/>
            </ac:spMkLst>
          </pc:spChg>
          <pc:spChg chg="del">
            <ac:chgData name="Mitiku Getu Moges" userId="aaa50ae05b105aa5" providerId="LiveId" clId="{CAC67C4B-F268-4650-A63F-BD79B7387BD0}" dt="2025-11-22T07:31:52.378" v="28" actId="478"/>
            <ac:spMkLst>
              <pc:docMk/>
              <pc:sldMasterMk cId="2146213738" sldId="2147483648"/>
              <pc:sldLayoutMk cId="1443100632" sldId="2147483650"/>
              <ac:spMk id="8" creationId="{13ED4E02-CCF8-0942-2F42-50CB0572B748}"/>
            </ac:spMkLst>
          </pc:spChg>
          <pc:picChg chg="del">
            <ac:chgData name="Mitiku Getu Moges" userId="aaa50ae05b105aa5" providerId="LiveId" clId="{CAC67C4B-F268-4650-A63F-BD79B7387BD0}" dt="2025-11-21T09:26:42.189" v="1" actId="478"/>
            <ac:picMkLst>
              <pc:docMk/>
              <pc:sldMasterMk cId="2146213738" sldId="2147483648"/>
              <pc:sldLayoutMk cId="1443100632" sldId="2147483650"/>
              <ac:picMk id="12" creationId="{91115CE9-64A5-A2D0-9898-1BA27EE87FEF}"/>
            </ac:picMkLst>
          </pc:picChg>
          <pc:picChg chg="del">
            <ac:chgData name="Mitiku Getu Moges" userId="aaa50ae05b105aa5" providerId="LiveId" clId="{CAC67C4B-F268-4650-A63F-BD79B7387BD0}" dt="2025-11-21T09:26:39.219" v="0" actId="478"/>
            <ac:picMkLst>
              <pc:docMk/>
              <pc:sldMasterMk cId="2146213738" sldId="2147483648"/>
              <pc:sldLayoutMk cId="1443100632" sldId="2147483650"/>
              <ac:picMk id="13" creationId="{61227078-90EB-4707-6A93-FBBA556FE7C6}"/>
            </ac:picMkLst>
          </pc:picChg>
        </pc:sldLayoutChg>
        <pc:sldLayoutChg chg="delSp mod">
          <pc:chgData name="Mitiku Getu Moges" userId="aaa50ae05b105aa5" providerId="LiveId" clId="{CAC67C4B-F268-4650-A63F-BD79B7387BD0}" dt="2025-11-22T07:31:42.320" v="24" actId="478"/>
          <pc:sldLayoutMkLst>
            <pc:docMk/>
            <pc:sldMasterMk cId="2146213738" sldId="2147483648"/>
            <pc:sldLayoutMk cId="1409634186" sldId="2147483660"/>
          </pc:sldLayoutMkLst>
          <pc:spChg chg="del">
            <ac:chgData name="Mitiku Getu Moges" userId="aaa50ae05b105aa5" providerId="LiveId" clId="{CAC67C4B-F268-4650-A63F-BD79B7387BD0}" dt="2025-11-22T07:31:36.902" v="21" actId="478"/>
            <ac:spMkLst>
              <pc:docMk/>
              <pc:sldMasterMk cId="2146213738" sldId="2147483648"/>
              <pc:sldLayoutMk cId="1409634186" sldId="2147483660"/>
              <ac:spMk id="4" creationId="{4EC99C62-6D9D-A3CE-C426-AEC2E814D15F}"/>
            </ac:spMkLst>
          </pc:spChg>
          <pc:spChg chg="del">
            <ac:chgData name="Mitiku Getu Moges" userId="aaa50ae05b105aa5" providerId="LiveId" clId="{CAC67C4B-F268-4650-A63F-BD79B7387BD0}" dt="2025-11-22T07:31:40.586" v="23" actId="478"/>
            <ac:spMkLst>
              <pc:docMk/>
              <pc:sldMasterMk cId="2146213738" sldId="2147483648"/>
              <pc:sldLayoutMk cId="1409634186" sldId="2147483660"/>
              <ac:spMk id="5" creationId="{D9E47D94-A5B5-684A-1A7B-718A8E1F4BC1}"/>
            </ac:spMkLst>
          </pc:spChg>
          <pc:spChg chg="del">
            <ac:chgData name="Mitiku Getu Moges" userId="aaa50ae05b105aa5" providerId="LiveId" clId="{CAC67C4B-F268-4650-A63F-BD79B7387BD0}" dt="2025-11-22T07:31:38.771" v="22" actId="478"/>
            <ac:spMkLst>
              <pc:docMk/>
              <pc:sldMasterMk cId="2146213738" sldId="2147483648"/>
              <pc:sldLayoutMk cId="1409634186" sldId="2147483660"/>
              <ac:spMk id="7" creationId="{A2AEB8B5-E397-B031-FAE4-EBC1217DC1D1}"/>
            </ac:spMkLst>
          </pc:spChg>
          <pc:spChg chg="del">
            <ac:chgData name="Mitiku Getu Moges" userId="aaa50ae05b105aa5" providerId="LiveId" clId="{CAC67C4B-F268-4650-A63F-BD79B7387BD0}" dt="2025-11-22T07:31:42.320" v="24" actId="478"/>
            <ac:spMkLst>
              <pc:docMk/>
              <pc:sldMasterMk cId="2146213738" sldId="2147483648"/>
              <pc:sldLayoutMk cId="1409634186" sldId="2147483660"/>
              <ac:spMk id="8" creationId="{13ED4E02-CCF8-0942-2F42-50CB0572B748}"/>
            </ac:spMkLst>
          </pc:spChg>
          <pc:picChg chg="del">
            <ac:chgData name="Mitiku Getu Moges" userId="aaa50ae05b105aa5" providerId="LiveId" clId="{CAC67C4B-F268-4650-A63F-BD79B7387BD0}" dt="2025-11-21T09:27:19.196" v="4" actId="478"/>
            <ac:picMkLst>
              <pc:docMk/>
              <pc:sldMasterMk cId="2146213738" sldId="2147483648"/>
              <pc:sldLayoutMk cId="1409634186" sldId="2147483660"/>
              <ac:picMk id="6" creationId="{F0535A92-21FF-8721-BF79-6262D851CC24}"/>
            </ac:picMkLst>
          </pc:picChg>
          <pc:picChg chg="del">
            <ac:chgData name="Mitiku Getu Moges" userId="aaa50ae05b105aa5" providerId="LiveId" clId="{CAC67C4B-F268-4650-A63F-BD79B7387BD0}" dt="2025-11-21T09:27:26.129" v="6" actId="478"/>
            <ac:picMkLst>
              <pc:docMk/>
              <pc:sldMasterMk cId="2146213738" sldId="2147483648"/>
              <pc:sldLayoutMk cId="1409634186" sldId="2147483660"/>
              <ac:picMk id="12" creationId="{91115CE9-64A5-A2D0-9898-1BA27EE87FEF}"/>
            </ac:picMkLst>
          </pc:picChg>
          <pc:picChg chg="del">
            <ac:chgData name="Mitiku Getu Moges" userId="aaa50ae05b105aa5" providerId="LiveId" clId="{CAC67C4B-F268-4650-A63F-BD79B7387BD0}" dt="2025-11-21T09:27:20.351" v="5" actId="478"/>
            <ac:picMkLst>
              <pc:docMk/>
              <pc:sldMasterMk cId="2146213738" sldId="2147483648"/>
              <pc:sldLayoutMk cId="1409634186" sldId="2147483660"/>
              <ac:picMk id="13" creationId="{61227078-90EB-4707-6A93-FBBA556FE7C6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70119A-2877-4ED8-B89B-E7554A6318D3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6CED24-E0DE-4900-9735-5E0C9161B8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530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CED24-E0DE-4900-9735-5E0C9161B81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933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38F19D0-AA4E-4D11-A17E-608911D58DD9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496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34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787D2-78C9-4F48-CE8A-253071E9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FF8D69-89C4-B6F2-F6B7-D099CE1AE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230A20-66C9-7C7F-D848-2B555235C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6A9387-5EBF-41FB-EBC0-50176212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4EBEE7-714F-A36F-0966-3A6BF439C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E6FF09-FA3A-4F22-363C-F5FA6363F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22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E6677-BC50-A13F-3B3F-A41D9AC6C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AF382B-171E-DFFA-FA80-1969EE2D2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7C1A9-45AD-5982-49E8-EE1D9A6E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906AB2-0A5A-57C3-52AE-B05FA36B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C11EF-8157-E0EC-9560-E67952557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92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09BE06-8DC1-49D2-1AF9-836C1B8A1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5868E-FB06-6CBD-C498-541E58AF4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F257A-05E9-B152-1EBD-0A39972269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A75B5-F74D-1EEC-6509-7462C7B0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9B80B-ECDB-D074-076C-11D54480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1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DCA21-6CB2-AE0D-2B2A-6ED99451B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2387600"/>
          </a:xfrm>
        </p:spPr>
        <p:txBody>
          <a:bodyPr anchor="b"/>
          <a:lstStyle>
            <a:lvl1pPr algn="ctr">
              <a:defRPr sz="60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DF3D43-EF82-3CB0-5B95-895ED0E1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29755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00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8C256-B6B6-046C-0C03-1F802FBA3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2677F7-551E-E76D-3DD2-49E210F59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B2C75-FD9E-1B82-55C1-4396DDCB0C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EFA5E-F49C-EEB1-1BA3-52095FFA1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5B166-7CC0-137F-76BD-D607D7C10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2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431BC-C1F2-EB8E-1347-6C4C7F1D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0972B-0689-64F3-E9DF-2F839C303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C5D92D-ABBD-9711-1EB7-812405588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DB3909-4655-532E-88FE-3967817A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FFAFCA-0883-D3EF-A64B-B794D8F51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CEDA80-BB4E-5C5D-C74F-420393FA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67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FFD6D-506C-5D04-F8ED-D63968D2A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EDD351-09F3-2F5B-6E23-CBFDE1EA8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7301B4-09AA-9C38-9830-84C28E75B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D8BFCD-D0CB-9BB8-6E97-AF0398F74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F2276E-55BD-8F9C-114C-6A7C64488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0C8452-B4F0-5279-1F2F-5E43FF9FF8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8F8298-0D17-0575-587C-A9A42682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77C6D8-E47E-4D01-F941-B18ECFFE6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974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27319-74D8-E6BD-0D72-E44279046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569973-AAD6-6D4B-815A-EC6386BFA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D08033-AFFC-D82B-6A66-50FBC1E26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239652-6246-EEFF-9AE1-8E993454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3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9B21DF-EE2D-2DE9-12D2-1C5AA29773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CE421D-2366-9EBB-BCEF-84524AA1D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B798EE-1295-ABE1-DA72-06C61FFB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13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2642E-5977-086A-A8FC-8C15A8EC2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0FD35-38BD-5928-3064-2E1B38595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CC89B2-6807-D884-95D9-4C64C5631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600279-22B5-D7D0-04A6-E46F78B7B8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139927-7B97-CC38-C27E-4A58EF299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FF92B-94C8-66F2-3E9D-99D72E9E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130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7F10E7-E7FE-2F5C-391A-92D8EB4B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D948B-9033-5C8C-E5F0-45BBE1199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F47D68D-C58E-47CB-6998-6904986E33C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64D706A-10E4-CECC-FB16-297812D63776}"/>
              </a:ext>
            </a:extLst>
          </p:cNvPr>
          <p:cNvSpPr txBox="1">
            <a:spLocks/>
          </p:cNvSpPr>
          <p:nvPr userDrawn="1"/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0CAD48-028F-45FE-AEF0-39B978B584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logo with blue text&#10;&#10;AI-generated content may be incorrect.">
            <a:extLst>
              <a:ext uri="{FF2B5EF4-FFF2-40B4-BE49-F238E27FC236}">
                <a16:creationId xmlns:a16="http://schemas.microsoft.com/office/drawing/2014/main" id="{F99C2A7C-D096-1EB6-BCAE-C276744BE8A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5" y="5668690"/>
            <a:ext cx="2207202" cy="114774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59B69BD-317F-561E-D2AE-F9C2F78365F3}"/>
              </a:ext>
            </a:extLst>
          </p:cNvPr>
          <p:cNvSpPr/>
          <p:nvPr userDrawn="1"/>
        </p:nvSpPr>
        <p:spPr>
          <a:xfrm>
            <a:off x="0" y="0"/>
            <a:ext cx="382300" cy="361200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A447271-CD58-C84B-B7B7-DF642F38E667}"/>
              </a:ext>
            </a:extLst>
          </p:cNvPr>
          <p:cNvSpPr/>
          <p:nvPr userDrawn="1"/>
        </p:nvSpPr>
        <p:spPr>
          <a:xfrm>
            <a:off x="0" y="3612008"/>
            <a:ext cx="382300" cy="32559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 logo with text on it&#10;&#10;AI-generated content may be incorrect.">
            <a:extLst>
              <a:ext uri="{FF2B5EF4-FFF2-40B4-BE49-F238E27FC236}">
                <a16:creationId xmlns:a16="http://schemas.microsoft.com/office/drawing/2014/main" id="{A40EC3FF-E68F-6EE7-974E-C7A3528874D3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498" y="5572612"/>
            <a:ext cx="2207201" cy="147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21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masis MT Pro Black" panose="02040A040500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/>
              <a:t/>
            </a:r>
            <a:br>
              <a:rPr lang="en-US" sz="5400" dirty="0"/>
            </a:br>
            <a:r>
              <a:rPr lang="en-US" dirty="0" smtClean="0"/>
              <a:t>Overview of Qualitative  Research Methods</a:t>
            </a:r>
            <a:br>
              <a:rPr lang="en-US" dirty="0" smtClean="0"/>
            </a:br>
            <a:r>
              <a:rPr lang="en-US" dirty="0" smtClean="0"/>
              <a:t> </a:t>
            </a:r>
          </a:p>
        </p:txBody>
      </p:sp>
      <p:sp>
        <p:nvSpPr>
          <p:cNvPr id="18435" name="Subtitle 2"/>
          <p:cNvSpPr>
            <a:spLocks noGrp="1"/>
          </p:cNvSpPr>
          <p:nvPr>
            <p:ph type="subTitle" idx="1"/>
          </p:nvPr>
        </p:nvSpPr>
        <p:spPr>
          <a:xfrm>
            <a:off x="3886200" y="6049963"/>
            <a:ext cx="6705600" cy="685800"/>
          </a:xfrm>
        </p:spPr>
        <p:txBody>
          <a:bodyPr>
            <a:normAutofit/>
          </a:bodyPr>
          <a:lstStyle/>
          <a:p>
            <a:pPr>
              <a:defRPr/>
            </a:pPr>
            <a:endParaRPr lang="en-US" sz="3200" dirty="0"/>
          </a:p>
          <a:p>
            <a:pPr>
              <a:defRPr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7252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z="3200" dirty="0">
                <a:solidFill>
                  <a:schemeClr val="tx2">
                    <a:satMod val="130000"/>
                  </a:schemeClr>
                </a:solidFill>
                <a:latin typeface="Amasis MT Pro Black" panose="02040A04050005020304"/>
              </a:rPr>
              <a:t>History of qualitative research 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600201"/>
            <a:ext cx="7467600" cy="4873625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sz="2400" dirty="0"/>
              <a:t>Qualitative research  have been concerned in understanding of society</a:t>
            </a:r>
          </a:p>
          <a:p>
            <a:pPr eaLnBrk="1" hangingPunct="1"/>
            <a:r>
              <a:rPr lang="en-GB" altLang="en-US" sz="2400" dirty="0"/>
              <a:t>Tries to see this world’s objectivity </a:t>
            </a:r>
          </a:p>
          <a:p>
            <a:pPr eaLnBrk="1" hangingPunct="1"/>
            <a:r>
              <a:rPr lang="en-GB" altLang="en-US" sz="2400" dirty="0"/>
              <a:t>Qualitative research ( like any other research)  have always been  judged  on the standards whether the work communicates or says something to us</a:t>
            </a:r>
          </a:p>
          <a:p>
            <a:pPr eaLnBrk="1" hangingPunct="1"/>
            <a:r>
              <a:rPr lang="en-GB" altLang="en-US" sz="2400" dirty="0"/>
              <a:t>Based on how we conceptualize  our reality and our images of the world </a:t>
            </a: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4F0F815-3C53-4F16-A5A2-8E01A3CDA860}" type="datetime1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12/17/2025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7413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B39AEB8-C15C-4FE4-994E-A03F2E552EFE}" type="slidenum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7414" name="Footer Placeholder 5"/>
          <p:cNvSpPr>
            <a:spLocks noGrp="1"/>
          </p:cNvSpPr>
          <p:nvPr>
            <p:ph type="ftr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compatLnSpc="1">
            <a:prstTxWarp prst="textNoShape">
              <a:avLst/>
            </a:prstTxWarp>
            <a:normAutofit fontScale="47500" lnSpcReduction="20000"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t>M Molla (PhD, SPH )</a:t>
            </a:r>
          </a:p>
        </p:txBody>
      </p:sp>
    </p:spTree>
    <p:extLst>
      <p:ext uri="{BB962C8B-B14F-4D97-AF65-F5344CB8AC3E}">
        <p14:creationId xmlns:p14="http://schemas.microsoft.com/office/powerpoint/2010/main" val="1247978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sz="3200" dirty="0">
                <a:solidFill>
                  <a:schemeClr val="tx2">
                    <a:satMod val="130000"/>
                  </a:schemeClr>
                </a:solidFill>
                <a:latin typeface="Amasis MT Pro Black" panose="02040A04050005020304"/>
              </a:rPr>
              <a:t>History of qualitative research 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1103586" y="1219200"/>
            <a:ext cx="9196552" cy="5254626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GB" altLang="en-US" sz="2400" dirty="0" smtClean="0">
                <a:latin typeface="Amasis MT Pro" panose="02040504050005020304"/>
              </a:rPr>
              <a:t>History of qualitative research have some overlapping stages</a:t>
            </a:r>
          </a:p>
          <a:p>
            <a:pPr eaLnBrk="1" hangingPunct="1">
              <a:lnSpc>
                <a:spcPct val="150000"/>
              </a:lnSpc>
            </a:pPr>
            <a:r>
              <a:rPr lang="en-GB" altLang="en-US" sz="2400" dirty="0" smtClean="0">
                <a:latin typeface="Amasis MT Pro" panose="02040504050005020304"/>
              </a:rPr>
              <a:t>Early ethnography (17</a:t>
            </a:r>
            <a:r>
              <a:rPr lang="en-GB" altLang="en-US" sz="2400" baseline="30000" dirty="0" smtClean="0">
                <a:latin typeface="Amasis MT Pro" panose="02040504050005020304"/>
              </a:rPr>
              <a:t>th</a:t>
            </a:r>
            <a:r>
              <a:rPr lang="en-GB" altLang="en-US" sz="2400" dirty="0" smtClean="0">
                <a:latin typeface="Amasis MT Pro" panose="02040504050005020304"/>
              </a:rPr>
              <a:t> century)</a:t>
            </a:r>
          </a:p>
          <a:p>
            <a:pPr eaLnBrk="1" hangingPunct="1">
              <a:lnSpc>
                <a:spcPct val="150000"/>
              </a:lnSpc>
            </a:pPr>
            <a:r>
              <a:rPr lang="en-GB" altLang="en-US" sz="2400" dirty="0" smtClean="0">
                <a:latin typeface="Amasis MT Pro" panose="02040504050005020304"/>
              </a:rPr>
              <a:t>Colonial ethnography (17</a:t>
            </a:r>
            <a:r>
              <a:rPr lang="en-GB" altLang="en-US" sz="2400" baseline="30000" dirty="0" smtClean="0">
                <a:latin typeface="Amasis MT Pro" panose="02040504050005020304"/>
              </a:rPr>
              <a:t>th</a:t>
            </a:r>
            <a:r>
              <a:rPr lang="en-GB" altLang="en-US" sz="2400" dirty="0" smtClean="0">
                <a:latin typeface="Amasis MT Pro" panose="02040504050005020304"/>
              </a:rPr>
              <a:t>, 19</a:t>
            </a:r>
            <a:r>
              <a:rPr lang="en-GB" altLang="en-US" sz="2400" baseline="30000" dirty="0" smtClean="0">
                <a:latin typeface="Amasis MT Pro" panose="02040504050005020304"/>
              </a:rPr>
              <a:t>th</a:t>
            </a:r>
            <a:r>
              <a:rPr lang="en-GB" altLang="en-US" sz="2400" dirty="0" smtClean="0">
                <a:latin typeface="Amasis MT Pro" panose="02040504050005020304"/>
              </a:rPr>
              <a:t> and 20</a:t>
            </a:r>
            <a:r>
              <a:rPr lang="en-GB" altLang="en-US" sz="2400" baseline="30000" dirty="0" smtClean="0">
                <a:latin typeface="Amasis MT Pro" panose="02040504050005020304"/>
              </a:rPr>
              <a:t>th</a:t>
            </a:r>
            <a:r>
              <a:rPr lang="en-GB" altLang="en-US" sz="2400" dirty="0" smtClean="0">
                <a:latin typeface="Amasis MT Pro" panose="02040504050005020304"/>
              </a:rPr>
              <a:t> century)</a:t>
            </a:r>
          </a:p>
          <a:p>
            <a:pPr eaLnBrk="1" hangingPunct="1">
              <a:lnSpc>
                <a:spcPct val="150000"/>
              </a:lnSpc>
            </a:pPr>
            <a:r>
              <a:rPr lang="en-GB" altLang="en-US" sz="2400" dirty="0" smtClean="0">
                <a:latin typeface="Amasis MT Pro" panose="02040504050005020304"/>
              </a:rPr>
              <a:t>The ethnography of American Indians (19</a:t>
            </a:r>
            <a:r>
              <a:rPr lang="en-GB" altLang="en-US" sz="2400" baseline="30000" dirty="0" smtClean="0">
                <a:latin typeface="Amasis MT Pro" panose="02040504050005020304"/>
              </a:rPr>
              <a:t>th</a:t>
            </a:r>
            <a:r>
              <a:rPr lang="en-GB" altLang="en-US" sz="2400" dirty="0" smtClean="0">
                <a:latin typeface="Amasis MT Pro" panose="02040504050005020304"/>
              </a:rPr>
              <a:t> and 20</a:t>
            </a:r>
            <a:r>
              <a:rPr lang="en-GB" altLang="en-US" sz="2400" baseline="30000" dirty="0" smtClean="0">
                <a:latin typeface="Amasis MT Pro" panose="02040504050005020304"/>
              </a:rPr>
              <a:t>th</a:t>
            </a:r>
            <a:r>
              <a:rPr lang="en-GB" altLang="en-US" sz="2400" dirty="0" smtClean="0">
                <a:latin typeface="Amasis MT Pro" panose="02040504050005020304"/>
              </a:rPr>
              <a:t> century)</a:t>
            </a:r>
          </a:p>
          <a:p>
            <a:pPr eaLnBrk="1" hangingPunct="1">
              <a:lnSpc>
                <a:spcPct val="150000"/>
              </a:lnSpc>
            </a:pPr>
            <a:r>
              <a:rPr lang="en-GB" altLang="en-US" sz="2400" dirty="0" smtClean="0">
                <a:latin typeface="Amasis MT Pro" panose="02040504050005020304"/>
              </a:rPr>
              <a:t>Community studies and ethnographies of American immigrants early 20</a:t>
            </a:r>
            <a:r>
              <a:rPr lang="en-GB" altLang="en-US" sz="2400" baseline="30000" dirty="0" smtClean="0">
                <a:latin typeface="Amasis MT Pro" panose="02040504050005020304"/>
              </a:rPr>
              <a:t>th</a:t>
            </a:r>
            <a:r>
              <a:rPr lang="en-GB" altLang="en-US" sz="2400" dirty="0" smtClean="0">
                <a:latin typeface="Amasis MT Pro" panose="02040504050005020304"/>
              </a:rPr>
              <a:t> century throughout the 1960s</a:t>
            </a:r>
          </a:p>
          <a:p>
            <a:pPr eaLnBrk="1" hangingPunct="1">
              <a:lnSpc>
                <a:spcPct val="150000"/>
              </a:lnSpc>
            </a:pPr>
            <a:r>
              <a:rPr lang="en-GB" altLang="en-US" sz="2400" dirty="0" smtClean="0">
                <a:latin typeface="Amasis MT Pro" panose="02040504050005020304"/>
              </a:rPr>
              <a:t>Studies of ethnicity and assimilation (mid century to the 1980 and) and the current which we call the eighth moment</a:t>
            </a:r>
          </a:p>
          <a:p>
            <a:pPr eaLnBrk="1" hangingPunct="1">
              <a:lnSpc>
                <a:spcPct val="150000"/>
              </a:lnSpc>
            </a:pPr>
            <a:endParaRPr lang="en-GB" altLang="en-US" dirty="0" smtClean="0">
              <a:latin typeface="Garamond" panose="02020404030301010803" pitchFamily="18" charset="0"/>
            </a:endParaRPr>
          </a:p>
        </p:txBody>
      </p:sp>
      <p:sp>
        <p:nvSpPr>
          <p:cNvPr id="18436" name="Date Placeholder 3"/>
          <p:cNvSpPr>
            <a:spLocks noGrp="1"/>
          </p:cNvSpPr>
          <p:nvPr>
            <p:ph type="dt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32C5D31-74DB-4BE6-9F4C-B87471AA60F6}" type="datetime1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12/17/2025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8437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C3FE502-9928-41CA-9478-496299E8663E}" type="slidenum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8438" name="Footer Placeholder 5"/>
          <p:cNvSpPr>
            <a:spLocks noGrp="1"/>
          </p:cNvSpPr>
          <p:nvPr>
            <p:ph type="ftr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compatLnSpc="1">
            <a:prstTxWarp prst="textNoShape">
              <a:avLst/>
            </a:prstTxWarp>
            <a:normAutofit fontScale="47500" lnSpcReduction="20000"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t>M Molla (PhD, SPH )</a:t>
            </a:r>
          </a:p>
        </p:txBody>
      </p:sp>
    </p:spTree>
    <p:extLst>
      <p:ext uri="{BB962C8B-B14F-4D97-AF65-F5344CB8AC3E}">
        <p14:creationId xmlns:p14="http://schemas.microsoft.com/office/powerpoint/2010/main" val="690609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sz="3200" dirty="0">
                <a:solidFill>
                  <a:schemeClr val="tx2">
                    <a:satMod val="130000"/>
                  </a:schemeClr>
                </a:solidFill>
                <a:latin typeface="Amasis MT Pro Black" panose="02040A04050005020304"/>
              </a:rPr>
              <a:t>History of qualitative research </a:t>
            </a:r>
            <a:endParaRPr lang="en-GB" sz="3200" dirty="0" smtClean="0">
              <a:solidFill>
                <a:schemeClr val="tx2">
                  <a:satMod val="130000"/>
                </a:schemeClr>
              </a:solidFill>
              <a:latin typeface="Amasis MT Pro Black" panose="02040A04050005020304"/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>
          <a:xfrm>
            <a:off x="1177159" y="1600201"/>
            <a:ext cx="8271641" cy="4873625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GB" altLang="en-US" sz="2400" dirty="0" smtClean="0">
                <a:latin typeface="Amasis MT Pro"/>
              </a:rPr>
              <a:t>In each of these eras, researchers were influenced by their political hopes and  ideologies and discover findings in their research that  confirmed  their prior  theories or  believes</a:t>
            </a:r>
          </a:p>
          <a:p>
            <a:pPr eaLnBrk="1" hangingPunct="1">
              <a:lnSpc>
                <a:spcPct val="150000"/>
              </a:lnSpc>
            </a:pPr>
            <a:r>
              <a:rPr lang="en-GB" altLang="en-US" sz="2400" dirty="0" smtClean="0">
                <a:latin typeface="Amasis MT Pro"/>
              </a:rPr>
              <a:t>Post modernism and post structuralism shifted the researcher than observing history to be part of histor</a:t>
            </a:r>
            <a:r>
              <a:rPr lang="en-GB" altLang="en-US" sz="2400" dirty="0" smtClean="0">
                <a:latin typeface="Garamond" panose="02020404030301010803" pitchFamily="18" charset="0"/>
              </a:rPr>
              <a:t>y   </a:t>
            </a:r>
          </a:p>
        </p:txBody>
      </p:sp>
      <p:sp>
        <p:nvSpPr>
          <p:cNvPr id="20484" name="Date Placeholder 3"/>
          <p:cNvSpPr>
            <a:spLocks noGrp="1"/>
          </p:cNvSpPr>
          <p:nvPr>
            <p:ph type="dt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669E64F-ADD6-4B0A-8AA0-88AFBDDB6424}" type="datetime1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12/17/2025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0485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301346A-43F2-48AE-8E31-4C6E9CBF89C9}" type="slidenum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486" name="Footer Placeholder 5"/>
          <p:cNvSpPr>
            <a:spLocks noGrp="1"/>
          </p:cNvSpPr>
          <p:nvPr>
            <p:ph type="ftr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compatLnSpc="1">
            <a:prstTxWarp prst="textNoShape">
              <a:avLst/>
            </a:prstTxWarp>
            <a:normAutofit fontScale="47500" lnSpcReduction="20000"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t>M Molla (PhD, SPH )</a:t>
            </a:r>
          </a:p>
        </p:txBody>
      </p:sp>
    </p:spTree>
    <p:extLst>
      <p:ext uri="{BB962C8B-B14F-4D97-AF65-F5344CB8AC3E}">
        <p14:creationId xmlns:p14="http://schemas.microsoft.com/office/powerpoint/2010/main" val="14751377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Approaches in qualitative research  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3998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819400" y="152400"/>
            <a:ext cx="7391400" cy="8382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solidFill>
                  <a:schemeClr val="tx2">
                    <a:satMod val="130000"/>
                  </a:schemeClr>
                </a:solidFill>
                <a:latin typeface="Amasis MT Pro" panose="02040504050005020304"/>
              </a:rPr>
              <a:t>Approaches in qualitative research 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sz="quarter" idx="1"/>
          </p:nvPr>
        </p:nvSpPr>
        <p:spPr>
          <a:xfrm>
            <a:off x="1040523" y="1143000"/>
            <a:ext cx="9900745" cy="5121166"/>
          </a:xfrm>
        </p:spPr>
        <p:txBody>
          <a:bodyPr>
            <a:normAutofit/>
          </a:bodyPr>
          <a:lstStyle/>
          <a:p>
            <a:pPr marL="365760" indent="-283464">
              <a:buFont typeface="Wingdings 2"/>
              <a:buChar char=""/>
              <a:defRPr/>
            </a:pPr>
            <a:r>
              <a:rPr lang="en-US" sz="2600" dirty="0">
                <a:latin typeface="Amasis MT Pro"/>
              </a:rPr>
              <a:t>Qualitative research is a complex, contested and a site of many research methodologies  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en-US" sz="2600" dirty="0" smtClean="0">
                <a:latin typeface="Amasis MT Pro"/>
              </a:rPr>
              <a:t>It </a:t>
            </a:r>
            <a:r>
              <a:rPr lang="en-US" sz="2600" dirty="0">
                <a:latin typeface="Amasis MT Pro"/>
              </a:rPr>
              <a:t>has no theory or paradigm that is distinctly its own</a:t>
            </a:r>
          </a:p>
          <a:p>
            <a:pPr marL="365760" indent="-283464">
              <a:buFont typeface="Wingdings 2"/>
              <a:buChar char=""/>
              <a:defRPr/>
            </a:pPr>
            <a:r>
              <a:rPr lang="en-US" sz="2600" dirty="0">
                <a:latin typeface="Amasis MT Pro"/>
              </a:rPr>
              <a:t>Multiple theoretical paradigms claim use of qualitative research methods and strategies</a:t>
            </a:r>
          </a:p>
          <a:p>
            <a:pPr marL="640080" lvl="1" indent="-237744">
              <a:buFont typeface="Verdana"/>
              <a:buChar char="◦"/>
              <a:defRPr/>
            </a:pPr>
            <a:r>
              <a:rPr lang="en-US" sz="2600" dirty="0">
                <a:latin typeface="Amasis MT Pro"/>
              </a:rPr>
              <a:t>From Constructivist to Cultural studies, Feminism, Marxism, and ethnic models  of </a:t>
            </a:r>
            <a:r>
              <a:rPr lang="en-US" sz="2600" dirty="0" smtClean="0">
                <a:latin typeface="Amasis MT Pro"/>
              </a:rPr>
              <a:t>study</a:t>
            </a:r>
          </a:p>
          <a:p>
            <a:pPr marL="402336" indent="-457200">
              <a:defRPr/>
            </a:pPr>
            <a:r>
              <a:rPr lang="en-US" sz="3000" dirty="0">
                <a:latin typeface="Amasis MT Pro"/>
              </a:rPr>
              <a:t>Three approaches are presented:</a:t>
            </a:r>
          </a:p>
          <a:p>
            <a:pPr marL="1773936" lvl="3" indent="-457200">
              <a:buFont typeface="Courier New" panose="02070309020205020404" pitchFamily="49" charset="0"/>
              <a:buChar char="o"/>
              <a:defRPr/>
            </a:pPr>
            <a:r>
              <a:rPr lang="en-US" sz="2000" dirty="0" smtClean="0">
                <a:solidFill>
                  <a:srgbClr val="002060"/>
                </a:solidFill>
                <a:latin typeface="Amasis MT Pro"/>
              </a:rPr>
              <a:t>positivist, </a:t>
            </a:r>
          </a:p>
          <a:p>
            <a:pPr marL="1773936" lvl="3" indent="-457200">
              <a:buFont typeface="Courier New" panose="02070309020205020404" pitchFamily="49" charset="0"/>
              <a:buChar char="o"/>
              <a:defRPr/>
            </a:pPr>
            <a:r>
              <a:rPr lang="en-US" sz="2000" dirty="0" smtClean="0">
                <a:solidFill>
                  <a:srgbClr val="002060"/>
                </a:solidFill>
                <a:latin typeface="Amasis MT Pro"/>
              </a:rPr>
              <a:t>interpretative, </a:t>
            </a:r>
          </a:p>
          <a:p>
            <a:pPr marL="1773936" lvl="3" indent="-457200">
              <a:buFont typeface="Courier New" panose="02070309020205020404" pitchFamily="49" charset="0"/>
              <a:buChar char="o"/>
              <a:defRPr/>
            </a:pPr>
            <a:r>
              <a:rPr lang="en-US" sz="2000" dirty="0" smtClean="0">
                <a:solidFill>
                  <a:srgbClr val="002060"/>
                </a:solidFill>
                <a:latin typeface="Amasis MT Pro"/>
              </a:rPr>
              <a:t>and feminism </a:t>
            </a:r>
            <a:endParaRPr lang="en-US" sz="2000" dirty="0" smtClean="0">
              <a:solidFill>
                <a:srgbClr val="002060"/>
              </a:solidFill>
              <a:latin typeface="Amasis MT Pro"/>
            </a:endParaRPr>
          </a:p>
          <a:p>
            <a:pPr marL="640080" lvl="1" indent="-237744">
              <a:buFont typeface="Verdana"/>
              <a:buChar char="◦"/>
              <a:defRPr/>
            </a:pPr>
            <a:endParaRPr lang="en-US" dirty="0">
              <a:solidFill>
                <a:srgbClr val="002060"/>
              </a:solidFill>
              <a:latin typeface="Garamond" pitchFamily="18" charset="0"/>
            </a:endParaRPr>
          </a:p>
          <a:p>
            <a:pPr marL="640080" lvl="1" indent="-237744">
              <a:buFont typeface="Verdana"/>
              <a:buChar char="◦"/>
              <a:defRPr/>
            </a:pPr>
            <a:endParaRPr lang="en-US" dirty="0" smtClean="0"/>
          </a:p>
        </p:txBody>
      </p:sp>
      <p:sp>
        <p:nvSpPr>
          <p:cNvPr id="21508" name="Date Placeholder 3"/>
          <p:cNvSpPr>
            <a:spLocks noGrp="1"/>
          </p:cNvSpPr>
          <p:nvPr>
            <p:ph type="dt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E0C349F-4876-4801-B88E-08B5B7312A33}" type="datetime1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12/17/2025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1509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56F5FB4-4152-408D-91B7-9109D9367438}" type="slidenum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1510" name="Footer Placeholder 5"/>
          <p:cNvSpPr>
            <a:spLocks noGrp="1"/>
          </p:cNvSpPr>
          <p:nvPr>
            <p:ph type="ftr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t>M Molla (PhD, SPH )</a:t>
            </a:r>
          </a:p>
        </p:txBody>
      </p:sp>
    </p:spTree>
    <p:extLst>
      <p:ext uri="{BB962C8B-B14F-4D97-AF65-F5344CB8AC3E}">
        <p14:creationId xmlns:p14="http://schemas.microsoft.com/office/powerpoint/2010/main" val="31058854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positivist approach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altLang="en-US" dirty="0">
                <a:latin typeface="Garamond" panose="02020404030301010803" pitchFamily="18" charset="0"/>
              </a:rPr>
              <a:t>A positivist philosophy </a:t>
            </a:r>
            <a:r>
              <a:rPr lang="en-US" altLang="en-US" dirty="0" smtClean="0">
                <a:latin typeface="Garamond" panose="02020404030301010803" pitchFamily="18" charset="0"/>
              </a:rPr>
              <a:t>assumes </a:t>
            </a:r>
            <a:r>
              <a:rPr lang="en-US" altLang="en-US" dirty="0">
                <a:latin typeface="Garamond" panose="02020404030301010803" pitchFamily="18" charset="0"/>
              </a:rPr>
              <a:t>that there is a stable reality; </a:t>
            </a:r>
            <a:endParaRPr lang="en-US" altLang="en-US" dirty="0" smtClean="0">
              <a:latin typeface="Garamond" panose="02020404030301010803" pitchFamily="18" charset="0"/>
            </a:endParaRPr>
          </a:p>
          <a:p>
            <a:pPr algn="just"/>
            <a:r>
              <a:rPr lang="en-US" altLang="en-US" dirty="0" smtClean="0">
                <a:latin typeface="Garamond" panose="02020404030301010803" pitchFamily="18" charset="0"/>
              </a:rPr>
              <a:t>A </a:t>
            </a:r>
            <a:r>
              <a:rPr lang="en-US" altLang="en-US" dirty="0">
                <a:latin typeface="Garamond" panose="02020404030301010803" pitchFamily="18" charset="0"/>
              </a:rPr>
              <a:t>phenomena exist whether we are looking at them or not, </a:t>
            </a:r>
            <a:endParaRPr lang="en-US" altLang="en-US" dirty="0" smtClean="0">
              <a:latin typeface="Garamond" panose="02020404030301010803" pitchFamily="18" charset="0"/>
            </a:endParaRPr>
          </a:p>
          <a:p>
            <a:pPr algn="just"/>
            <a:r>
              <a:rPr lang="en-US" altLang="en-US" dirty="0" smtClean="0">
                <a:latin typeface="Garamond" panose="02020404030301010803" pitchFamily="18" charset="0"/>
              </a:rPr>
              <a:t>That </a:t>
            </a:r>
            <a:r>
              <a:rPr lang="en-US" altLang="en-US" dirty="0">
                <a:latin typeface="Garamond" panose="02020404030301010803" pitchFamily="18" charset="0"/>
              </a:rPr>
              <a:t>they exist in exactly the same way whether we understand them or not. </a:t>
            </a:r>
          </a:p>
          <a:p>
            <a:pPr algn="just"/>
            <a:r>
              <a:rPr lang="en-US" altLang="en-US" dirty="0">
                <a:latin typeface="Garamond" panose="02020404030301010803" pitchFamily="18" charset="0"/>
              </a:rPr>
              <a:t>A basic assumption of this paradigm is that the goal of science is to develop the most objective methods possible to get the closest approximation of reality. </a:t>
            </a:r>
          </a:p>
          <a:p>
            <a:pPr algn="just"/>
            <a:r>
              <a:rPr lang="en-US" altLang="en-US" dirty="0" smtClean="0">
                <a:latin typeface="Garamond" panose="02020404030301010803" pitchFamily="18" charset="0"/>
              </a:rPr>
              <a:t> </a:t>
            </a:r>
            <a:r>
              <a:rPr lang="en-US" altLang="en-US" dirty="0">
                <a:latin typeface="Garamond" panose="02020404030301010803" pitchFamily="18" charset="0"/>
              </a:rPr>
              <a:t>Stress on studying only observable phenomena</a:t>
            </a:r>
          </a:p>
          <a:p>
            <a:pPr algn="just">
              <a:buNone/>
            </a:pPr>
            <a:endParaRPr lang="en-US" altLang="en-US" dirty="0">
              <a:latin typeface="Garamond" panose="02020404030301010803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15315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2819400" y="228600"/>
            <a:ext cx="7315200" cy="9144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solidFill>
                  <a:srgbClr val="7030A0"/>
                </a:solidFill>
              </a:rPr>
              <a:t>Interpretative </a:t>
            </a:r>
            <a:r>
              <a:rPr lang="en-US" dirty="0" err="1" smtClean="0">
                <a:solidFill>
                  <a:srgbClr val="7030A0"/>
                </a:solidFill>
              </a:rPr>
              <a:t>appraoch</a:t>
            </a:r>
            <a:endParaRPr lang="en-US" dirty="0" smtClean="0">
              <a:solidFill>
                <a:srgbClr val="7030A0"/>
              </a:solidFill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sz="quarter" idx="1"/>
          </p:nvPr>
        </p:nvSpPr>
        <p:spPr>
          <a:xfrm>
            <a:off x="777766" y="1408386"/>
            <a:ext cx="9128234" cy="4916214"/>
          </a:xfrm>
        </p:spPr>
        <p:txBody>
          <a:bodyPr/>
          <a:lstStyle/>
          <a:p>
            <a:pPr marL="457200" lvl="1" indent="0" eaLnBrk="1" hangingPunct="1">
              <a:buNone/>
            </a:pPr>
            <a:endParaRPr lang="en-US" altLang="en-US" dirty="0">
              <a:latin typeface="Garamond" panose="02020404030301010803" pitchFamily="18" charset="0"/>
            </a:endParaRPr>
          </a:p>
          <a:p>
            <a:pPr lvl="1" eaLnBrk="1" hangingPunct="1"/>
            <a:r>
              <a:rPr lang="en-US" altLang="en-US" dirty="0">
                <a:latin typeface="Garamond" panose="02020404030301010803" pitchFamily="18" charset="0"/>
              </a:rPr>
              <a:t>A paradigm that sees the world as constructed, interpreted, and experienced by people in their interactions with each other and with wider social systems. 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 dirty="0">
              <a:latin typeface="Garamond" panose="02020404030301010803" pitchFamily="18" charset="0"/>
            </a:endParaRPr>
          </a:p>
          <a:p>
            <a:pPr lvl="1" eaLnBrk="1" hangingPunct="1"/>
            <a:r>
              <a:rPr lang="en-US" altLang="en-US" dirty="0">
                <a:latin typeface="Garamond" panose="02020404030301010803" pitchFamily="18" charset="0"/>
              </a:rPr>
              <a:t>The view that there is one stable, pre-existing reality ‘out there’ waiting to be discovered is questioned that reality is held to be socially constructed.</a:t>
            </a:r>
          </a:p>
          <a:p>
            <a:pPr lvl="1" eaLnBrk="1" hangingPunct="1"/>
            <a:endParaRPr lang="en-US" altLang="en-US" dirty="0" smtClean="0"/>
          </a:p>
        </p:txBody>
      </p:sp>
      <p:sp>
        <p:nvSpPr>
          <p:cNvPr id="25604" name="Date Placeholder 3"/>
          <p:cNvSpPr>
            <a:spLocks noGrp="1"/>
          </p:cNvSpPr>
          <p:nvPr>
            <p:ph type="dt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0671167-B42F-46C4-AC71-887C1A92232D}" type="datetime1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12/17/2025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5605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1643410-48BB-4348-A449-8DD1F154BDAF}" type="slidenum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5606" name="Footer Placeholder 5"/>
          <p:cNvSpPr>
            <a:spLocks noGrp="1"/>
          </p:cNvSpPr>
          <p:nvPr>
            <p:ph type="ftr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t>M Molla (PhD, SPH )</a:t>
            </a:r>
          </a:p>
        </p:txBody>
      </p:sp>
    </p:spTree>
    <p:extLst>
      <p:ext uri="{BB962C8B-B14F-4D97-AF65-F5344CB8AC3E}">
        <p14:creationId xmlns:p14="http://schemas.microsoft.com/office/powerpoint/2010/main" val="29791285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3429000" y="152400"/>
            <a:ext cx="67818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en-US" dirty="0" smtClean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9699" name="Content Placeholder 2"/>
          <p:cNvSpPr>
            <a:spLocks noGrp="1"/>
          </p:cNvSpPr>
          <p:nvPr>
            <p:ph sz="quarter" idx="1"/>
          </p:nvPr>
        </p:nvSpPr>
        <p:spPr>
          <a:xfrm>
            <a:off x="2438400" y="1295400"/>
            <a:ext cx="6705600" cy="495300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smtClean="0">
                <a:latin typeface="Garamond" panose="02020404030301010803" pitchFamily="18" charset="0"/>
              </a:rPr>
              <a:t>Underlying this perspective is a notion of difference, whether it was to claim that men and women are essentially different or that men and women occupy different social positions and therefore have very different world-views and experiences.</a:t>
            </a:r>
          </a:p>
          <a:p>
            <a:pPr algn="just" eaLnBrk="1" hangingPunct="1"/>
            <a:endParaRPr lang="en-US" altLang="en-US" smtClean="0">
              <a:latin typeface="Garamond" panose="02020404030301010803" pitchFamily="18" charset="0"/>
            </a:endParaRPr>
          </a:p>
          <a:p>
            <a:pPr algn="just" eaLnBrk="1" hangingPunct="1"/>
            <a:r>
              <a:rPr lang="en-US" altLang="en-US" smtClean="0">
                <a:latin typeface="Garamond" panose="02020404030301010803" pitchFamily="18" charset="0"/>
              </a:rPr>
              <a:t>All  knowledge is produced by social subjects, and knowledge that is being produced predominantly by men about a world that is predicated on male experiences and views cannot be held to be objective. </a:t>
            </a:r>
          </a:p>
          <a:p>
            <a:pPr algn="just" eaLnBrk="1" hangingPunct="1"/>
            <a:endParaRPr lang="en-US" altLang="en-US"/>
          </a:p>
        </p:txBody>
      </p:sp>
      <p:sp>
        <p:nvSpPr>
          <p:cNvPr id="29700" name="Date Placeholder 3"/>
          <p:cNvSpPr>
            <a:spLocks noGrp="1"/>
          </p:cNvSpPr>
          <p:nvPr>
            <p:ph type="dt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6321359-A33E-47C6-8BC1-5093DBFE2338}" type="datetime1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12/17/2025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9701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F5E516F-D1D6-428F-9870-F42CF2B8CFD6}" type="slidenum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9702" name="Footer Placeholder 5"/>
          <p:cNvSpPr>
            <a:spLocks noGrp="1"/>
          </p:cNvSpPr>
          <p:nvPr>
            <p:ph type="ftr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t>M Molla (PhD, SPH )</a:t>
            </a:r>
          </a:p>
        </p:txBody>
      </p:sp>
      <p:sp>
        <p:nvSpPr>
          <p:cNvPr id="29703" name="Rectangle 6"/>
          <p:cNvSpPr>
            <a:spLocks noChangeArrowheads="1"/>
          </p:cNvSpPr>
          <p:nvPr/>
        </p:nvSpPr>
        <p:spPr bwMode="auto">
          <a:xfrm>
            <a:off x="2743200" y="304800"/>
            <a:ext cx="7391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>
                <a:latin typeface="Garamond" panose="02020404030301010803" pitchFamily="18" charset="0"/>
              </a:rPr>
              <a:t>Approaches: </a:t>
            </a:r>
            <a:r>
              <a:rPr lang="en-US" altLang="en-US" sz="3200" b="1">
                <a:solidFill>
                  <a:srgbClr val="7030A0"/>
                </a:solidFill>
                <a:latin typeface="Garamond" panose="02020404030301010803" pitchFamily="18" charset="0"/>
              </a:rPr>
              <a:t>Feminist</a:t>
            </a:r>
            <a:endParaRPr lang="en-GB" altLang="en-US" sz="32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7029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B139820-B4A8-4A6E-9380-85441A26C42A}" type="datetime1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12/17/2025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t>M Molla (PhD, SPH )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EEF06B7-4F65-4D63-A5FA-5E7AB89C757B}" type="slidenum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pic>
        <p:nvPicPr>
          <p:cNvPr id="30725" name="Picture 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17" t="10001" r="20833" b="34024"/>
          <a:stretch>
            <a:fillRect/>
          </a:stretch>
        </p:blipFill>
        <p:spPr>
          <a:xfrm>
            <a:off x="1371600" y="381000"/>
            <a:ext cx="9296400" cy="5900738"/>
          </a:xfrm>
          <a:noFill/>
        </p:spPr>
      </p:pic>
    </p:spTree>
    <p:extLst>
      <p:ext uri="{BB962C8B-B14F-4D97-AF65-F5344CB8AC3E}">
        <p14:creationId xmlns:p14="http://schemas.microsoft.com/office/powerpoint/2010/main" val="14058007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50" t="55000" r="21249" b="7001"/>
          <a:stretch>
            <a:fillRect/>
          </a:stretch>
        </p:blipFill>
        <p:spPr bwMode="auto">
          <a:xfrm>
            <a:off x="1828800" y="1676400"/>
            <a:ext cx="86868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51" t="22000" r="12500" b="69000"/>
          <a:stretch>
            <a:fillRect/>
          </a:stretch>
        </p:blipFill>
        <p:spPr bwMode="auto">
          <a:xfrm>
            <a:off x="1828800" y="542926"/>
            <a:ext cx="8686800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8" name="TextBox 10"/>
          <p:cNvSpPr txBox="1">
            <a:spLocks noChangeArrowheads="1"/>
          </p:cNvSpPr>
          <p:nvPr/>
        </p:nvSpPr>
        <p:spPr bwMode="auto">
          <a:xfrm>
            <a:off x="3505200" y="6019800"/>
            <a:ext cx="2300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Ulin et al, 2005: p 16</a:t>
            </a:r>
          </a:p>
        </p:txBody>
      </p:sp>
      <p:sp>
        <p:nvSpPr>
          <p:cNvPr id="31749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4FDAA08-281B-4367-9C10-AC6AA715BD69}" type="datetime1"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12/17/2025</a:t>
            </a:fld>
            <a:endParaRPr lang="en-US" altLang="en-US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1750" name="Footer Placeholder 6"/>
          <p:cNvSpPr>
            <a:spLocks noGrp="1"/>
          </p:cNvSpPr>
          <p:nvPr>
            <p:ph type="ftr" sz="quarter" idx="11"/>
          </p:nvPr>
        </p:nvSpPr>
        <p:spPr bwMode="auto">
          <a:xfrm>
            <a:off x="3898997" y="6356350"/>
            <a:ext cx="41148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chemeClr val="tx2"/>
                </a:solidFill>
                <a:latin typeface="Arial" panose="020B0604020202020204" pitchFamily="34" charset="0"/>
              </a:rPr>
              <a:t>M Molla (PhD, SPH )</a:t>
            </a:r>
          </a:p>
        </p:txBody>
      </p:sp>
      <p:sp>
        <p:nvSpPr>
          <p:cNvPr id="3175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B1B662A-11F3-49F3-A0B4-B6FB1EF2C8DF}" type="slidenum">
              <a:rPr lang="en-US" altLang="en-US" sz="1400">
                <a:solidFill>
                  <a:srgbClr val="FFFFFF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40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6846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Introduction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What is Qualitative Research?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975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smtClean="0"/>
              <a:t>Building blocks of qualitative research</a:t>
            </a:r>
          </a:p>
        </p:txBody>
      </p:sp>
      <p:sp>
        <p:nvSpPr>
          <p:cNvPr id="17411" name="Subtitle 4"/>
          <p:cNvSpPr>
            <a:spLocks noGrp="1"/>
          </p:cNvSpPr>
          <p:nvPr>
            <p:ph type="subTitle" idx="1"/>
          </p:nvPr>
        </p:nvSpPr>
        <p:spPr>
          <a:xfrm>
            <a:off x="3886200" y="6049963"/>
            <a:ext cx="6705600" cy="685800"/>
          </a:xfrm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00335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Ontological </a:t>
            </a:r>
            <a:r>
              <a:rPr lang="en-US" altLang="en-US" dirty="0" err="1" smtClean="0"/>
              <a:t>assumtions</a:t>
            </a:r>
            <a:endParaRPr lang="en-US" altLang="en-US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303282" y="1408386"/>
            <a:ext cx="10089931" cy="487680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dirty="0" smtClean="0"/>
              <a:t>Relates </a:t>
            </a:r>
            <a:r>
              <a:rPr lang="en-US" dirty="0"/>
              <a:t>to the nature of reality and its characteristics.  </a:t>
            </a:r>
          </a:p>
          <a:p>
            <a:pPr eaLnBrk="1" hangingPunct="1">
              <a:defRPr/>
            </a:pPr>
            <a:r>
              <a:rPr lang="en-US" altLang="en-US" dirty="0"/>
              <a:t>What concepts do we understand to underpin being, reality and substance? </a:t>
            </a:r>
          </a:p>
          <a:p>
            <a:pPr eaLnBrk="1" hangingPunct="1">
              <a:defRPr/>
            </a:pPr>
            <a:r>
              <a:rPr lang="en-US" altLang="en-US" dirty="0"/>
              <a:t>What is the nature of being?</a:t>
            </a:r>
          </a:p>
          <a:p>
            <a:pPr lvl="1">
              <a:lnSpc>
                <a:spcPct val="150000"/>
              </a:lnSpc>
              <a:defRPr/>
            </a:pPr>
            <a:r>
              <a:rPr lang="en-US" altLang="en-US" dirty="0"/>
              <a:t> Realities are subjective and multiple </a:t>
            </a:r>
          </a:p>
          <a:p>
            <a:pPr lvl="1">
              <a:lnSpc>
                <a:spcPct val="150000"/>
              </a:lnSpc>
              <a:defRPr/>
            </a:pPr>
            <a:r>
              <a:rPr lang="en-US" altLang="en-US" dirty="0"/>
              <a:t>Realities are socially constructed</a:t>
            </a:r>
          </a:p>
          <a:p>
            <a:pPr lvl="1">
              <a:lnSpc>
                <a:spcPct val="150000"/>
              </a:lnSpc>
              <a:defRPr/>
            </a:pPr>
            <a:r>
              <a:rPr lang="en-US" dirty="0"/>
              <a:t>Report on these multiple realities by exploring multiple forms of evidence from different individuals’ perspectives and experiences</a:t>
            </a:r>
            <a:endParaRPr lang="en-US" altLang="en-US" dirty="0"/>
          </a:p>
          <a:p>
            <a:pPr eaLnBrk="1" hangingPunct="1">
              <a:defRPr/>
            </a:pPr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35236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 smtClean="0"/>
              <a:t>Epistemological assumptions  </a:t>
            </a:r>
            <a:endParaRPr lang="en-GB" altLang="en-US" dirty="0" smtClean="0"/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1061545" y="1303283"/>
            <a:ext cx="9827172" cy="5097517"/>
          </a:xfrm>
        </p:spPr>
        <p:txBody>
          <a:bodyPr>
            <a:normAutofit fontScale="70000" lnSpcReduction="20000"/>
          </a:bodyPr>
          <a:lstStyle/>
          <a:p>
            <a:pPr marL="282575" lvl="1" indent="-282575">
              <a:lnSpc>
                <a:spcPct val="150000"/>
              </a:lnSpc>
              <a:spcBef>
                <a:spcPts val="2000"/>
              </a:spcBef>
              <a:defRPr/>
            </a:pPr>
            <a:r>
              <a:rPr lang="en-US" altLang="en-US" sz="3500" dirty="0"/>
              <a:t>Is a view on how knowledge is generated (</a:t>
            </a:r>
            <a:r>
              <a:rPr lang="en-US" sz="3500" dirty="0"/>
              <a:t>How researchers know what they know</a:t>
            </a:r>
            <a:r>
              <a:rPr lang="en-US" altLang="en-US" sz="3500" dirty="0"/>
              <a:t>), this emphasizes the interaction between the informant and the researcher as inseparable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sz="3500" dirty="0"/>
              <a:t>How do you go about examining the world?  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altLang="en-US" sz="3500" dirty="0"/>
              <a:t>What are the appropriate forms of investigation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sz="3500" dirty="0"/>
              <a:t>Researchers try to get as close as possible to participants being studied. </a:t>
            </a:r>
            <a:endParaRPr lang="en-US" sz="3500" dirty="0" smtClean="0"/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sz="3500" dirty="0" smtClean="0"/>
              <a:t> </a:t>
            </a:r>
            <a:r>
              <a:rPr lang="en-US" sz="3500" dirty="0"/>
              <a:t>Subjective evidence is assembled based on individual views from research conducted in the field.</a:t>
            </a:r>
          </a:p>
          <a:p>
            <a:pPr lvl="1" eaLnBrk="1" hangingPunct="1">
              <a:lnSpc>
                <a:spcPct val="150000"/>
              </a:lnSpc>
              <a:defRPr/>
            </a:pPr>
            <a:endParaRPr lang="en-US" altLang="en-US" sz="2100" dirty="0"/>
          </a:p>
          <a:p>
            <a:pPr eaLnBrk="1" hangingPunct="1">
              <a:defRPr/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49890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GB" altLang="en-US" dirty="0" smtClean="0"/>
              <a:t>Axiological  assumptions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>
          <a:xfrm>
            <a:off x="935421" y="1219200"/>
            <a:ext cx="9354754" cy="4876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The </a:t>
            </a:r>
            <a:r>
              <a:rPr lang="en-US" dirty="0"/>
              <a:t>role of values in </a:t>
            </a:r>
            <a:r>
              <a:rPr lang="en-US" dirty="0" smtClean="0"/>
              <a:t>research:</a:t>
            </a:r>
          </a:p>
          <a:p>
            <a:pPr marL="0" indent="0" eaLnBrk="1" hangingPunct="1">
              <a:buNone/>
              <a:defRPr/>
            </a:pPr>
            <a:endParaRPr lang="en-US" dirty="0" smtClean="0"/>
          </a:p>
          <a:p>
            <a:pPr lvl="1">
              <a:defRPr/>
            </a:pPr>
            <a:r>
              <a:rPr lang="en-US" sz="2800" dirty="0" smtClean="0"/>
              <a:t> Researchers </a:t>
            </a:r>
            <a:r>
              <a:rPr lang="en-US" sz="2800" dirty="0"/>
              <a:t>make their values known in the study and actively reports their values and biases as well as the value-laden nature of information gathered from the field.</a:t>
            </a:r>
          </a:p>
          <a:p>
            <a:pPr marL="0" indent="0">
              <a:buNone/>
              <a:defRPr/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7199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Methodological assumption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2136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US" altLang="en-US" sz="3200" dirty="0"/>
              <a:t>The process of research 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dirty="0" smtClean="0"/>
              <a:t>Qualitative research is inductive, 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dirty="0" smtClean="0"/>
              <a:t>Time and context-bound </a:t>
            </a:r>
          </a:p>
          <a:p>
            <a:pPr lvl="1" eaLnBrk="1" hangingPunct="1">
              <a:lnSpc>
                <a:spcPct val="150000"/>
              </a:lnSpc>
            </a:pPr>
            <a:r>
              <a:rPr lang="en-US" altLang="en-US" dirty="0" smtClean="0"/>
              <a:t>Follows an emerging design. </a:t>
            </a:r>
          </a:p>
          <a:p>
            <a:pPr eaLnBrk="1" hangingPunct="1">
              <a:lnSpc>
                <a:spcPct val="150000"/>
              </a:lnSpc>
            </a:pPr>
            <a:endParaRPr lang="en-GB" altLang="en-US" dirty="0" smtClean="0"/>
          </a:p>
          <a:p>
            <a:pPr eaLnBrk="1" hangingPunct="1">
              <a:lnSpc>
                <a:spcPct val="150000"/>
              </a:lnSpc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5197737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dirty="0" smtClean="0"/>
              <a:t>Why do we need to use qualitative research</a:t>
            </a:r>
          </a:p>
        </p:txBody>
      </p:sp>
      <p:sp>
        <p:nvSpPr>
          <p:cNvPr id="22531" name="Subtitle 4"/>
          <p:cNvSpPr>
            <a:spLocks noGrp="1"/>
          </p:cNvSpPr>
          <p:nvPr>
            <p:ph type="subTitle" idx="1"/>
          </p:nvPr>
        </p:nvSpPr>
        <p:spPr>
          <a:xfrm>
            <a:off x="3886200" y="6049963"/>
            <a:ext cx="6705600" cy="685800"/>
          </a:xfrm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66810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1219200" y="1072054"/>
            <a:ext cx="10026869" cy="4174633"/>
          </a:xfrm>
        </p:spPr>
        <p:txBody>
          <a:bodyPr>
            <a:normAutofit fontScale="92500" lnSpcReduction="10000"/>
          </a:bodyPr>
          <a:lstStyle/>
          <a:p>
            <a:pPr marL="320040" indent="-320040">
              <a:buNone/>
              <a:defRPr/>
            </a:pPr>
            <a:endParaRPr lang="en-US" sz="3600" i="1" dirty="0"/>
          </a:p>
          <a:p>
            <a:pPr marL="320040" indent="-320040">
              <a:buNone/>
              <a:defRPr/>
            </a:pPr>
            <a:endParaRPr lang="en-US" sz="3600" i="1" dirty="0"/>
          </a:p>
          <a:p>
            <a:pPr marL="320040" indent="-320040">
              <a:lnSpc>
                <a:spcPct val="150000"/>
              </a:lnSpc>
              <a:buNone/>
              <a:defRPr/>
            </a:pPr>
            <a:r>
              <a:rPr lang="en-US" sz="2400" i="1" dirty="0" smtClean="0">
                <a:latin typeface="Amasis MT Pro" panose="02040504050005020304"/>
              </a:rPr>
              <a:t>   “</a:t>
            </a:r>
            <a:r>
              <a:rPr lang="en-US" sz="2400" i="1" dirty="0">
                <a:latin typeface="Amasis MT Pro" panose="02040504050005020304"/>
              </a:rPr>
              <a:t>If the researcher cannot articulate, at least to herself, the reasons for using qualitative methods in a research project, it is likely that she will be unable to defend the project as a rigorous and valued piece of scholarship.” </a:t>
            </a:r>
          </a:p>
          <a:p>
            <a:pPr marL="320040" indent="-320040">
              <a:buNone/>
              <a:defRPr/>
            </a:pPr>
            <a:endParaRPr lang="en-US" sz="3600" i="1" dirty="0"/>
          </a:p>
          <a:p>
            <a:pPr marL="320040" indent="-320040">
              <a:buNone/>
              <a:defRPr/>
            </a:pPr>
            <a:r>
              <a:rPr lang="en-US" sz="3600" i="1" dirty="0"/>
              <a:t>(</a:t>
            </a:r>
            <a:r>
              <a:rPr lang="en-US" sz="3600" i="1" dirty="0" err="1"/>
              <a:t>Maykut</a:t>
            </a:r>
            <a:r>
              <a:rPr lang="en-US" sz="3600" i="1" dirty="0"/>
              <a:t> and Morehouse, 1996) </a:t>
            </a:r>
          </a:p>
        </p:txBody>
      </p:sp>
    </p:spTree>
    <p:extLst>
      <p:ext uri="{BB962C8B-B14F-4D97-AF65-F5344CB8AC3E}">
        <p14:creationId xmlns:p14="http://schemas.microsoft.com/office/powerpoint/2010/main" val="102307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err="1" smtClean="0"/>
              <a:t>Cont</a:t>
            </a:r>
            <a:r>
              <a:rPr lang="en-US" altLang="en-US" dirty="0" smtClean="0"/>
              <a:t>…</a:t>
            </a:r>
            <a:endParaRPr lang="en-US" altLang="en-US" dirty="0" smtClean="0"/>
          </a:p>
        </p:txBody>
      </p:sp>
      <p:sp>
        <p:nvSpPr>
          <p:cNvPr id="24579" name="Date Placeholder 3"/>
          <p:cNvSpPr>
            <a:spLocks noGrp="1"/>
          </p:cNvSpPr>
          <p:nvPr>
            <p:ph type="dt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C8B1D42-8048-4B61-8C2E-B0644B5A178C}" type="datetime1">
              <a:rPr lang="en-US" altLang="en-US" smtClean="0">
                <a:solidFill>
                  <a:schemeClr val="tx2"/>
                </a:solidFill>
              </a:rPr>
              <a:pPr eaLnBrk="1" hangingPunct="1"/>
              <a:t>12/17/2025</a:t>
            </a:fld>
            <a:endParaRPr lang="en-US" altLang="en-US" smtClean="0">
              <a:solidFill>
                <a:schemeClr val="tx2"/>
              </a:solidFill>
            </a:endParaRPr>
          </a:p>
        </p:txBody>
      </p:sp>
      <p:sp>
        <p:nvSpPr>
          <p:cNvPr id="24580" name="Footer Placeholder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chemeClr val="tx2"/>
                </a:solidFill>
              </a:rPr>
              <a:t>Molla M.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397876" y="1600200"/>
            <a:ext cx="8892299" cy="4495800"/>
          </a:xfrm>
        </p:spPr>
        <p:txBody>
          <a:bodyPr>
            <a:normAutofit/>
          </a:bodyPr>
          <a:lstStyle/>
          <a:p>
            <a:pPr marL="320040" indent="-320040">
              <a:buFont typeface="Wingdings"/>
              <a:buChar char=""/>
              <a:defRPr/>
            </a:pPr>
            <a:r>
              <a:rPr lang="en-US" sz="2400" i="1" dirty="0">
                <a:latin typeface="Amasis MT Pro" panose="02040504050005020304"/>
              </a:rPr>
              <a:t>There are both conceptual and practical reasons to use qualitative studies</a:t>
            </a:r>
          </a:p>
          <a:p>
            <a:pPr marL="320040" indent="-320040">
              <a:buNone/>
              <a:defRPr/>
            </a:pPr>
            <a:endParaRPr lang="en-US" sz="2400" i="1" dirty="0">
              <a:latin typeface="Amasis MT Pro" panose="02040504050005020304"/>
            </a:endParaRPr>
          </a:p>
          <a:p>
            <a:pPr marL="640080" lvl="1" indent="-274320">
              <a:buFont typeface="Wingdings 2"/>
              <a:buChar char=""/>
              <a:defRPr/>
            </a:pPr>
            <a:r>
              <a:rPr lang="en-US" i="1" dirty="0">
                <a:latin typeface="Amasis MT Pro" panose="02040504050005020304"/>
              </a:rPr>
              <a:t> Conceptually:</a:t>
            </a:r>
          </a:p>
          <a:p>
            <a:pPr marL="320040" indent="-320040">
              <a:buNone/>
              <a:defRPr/>
            </a:pPr>
            <a:endParaRPr lang="en-US" sz="2400" i="1" dirty="0">
              <a:latin typeface="Amasis MT Pro" panose="02040504050005020304"/>
            </a:endParaRPr>
          </a:p>
          <a:p>
            <a:pPr lvl="2">
              <a:buFont typeface="Wingdings"/>
              <a:buChar char=""/>
              <a:defRPr/>
            </a:pPr>
            <a:r>
              <a:rPr lang="en-US" sz="2400" i="1" dirty="0">
                <a:latin typeface="Amasis MT Pro" panose="02040504050005020304"/>
              </a:rPr>
              <a:t> It provides greater depth of response and  greater consequent understanding  of the informant</a:t>
            </a:r>
          </a:p>
          <a:p>
            <a:pPr marL="320040" indent="-320040">
              <a:buFont typeface="Wingdings"/>
              <a:buChar char=""/>
              <a:defRPr/>
            </a:pPr>
            <a:endParaRPr lang="en-US" sz="2200" i="1" dirty="0">
              <a:latin typeface="Amasis MT Pro" panose="02040504050005020304"/>
            </a:endParaRPr>
          </a:p>
          <a:p>
            <a:pPr marL="320040" indent="-320040">
              <a:buFont typeface="Wingdings"/>
              <a:buChar char=""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6764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2"/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GB" altLang="en-US" smtClean="0"/>
              <a:t>Cont....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sz="quarter" idx="1"/>
          </p:nvPr>
        </p:nvSpPr>
        <p:spPr>
          <a:xfrm>
            <a:off x="2136775" y="1600200"/>
            <a:ext cx="8153400" cy="44958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3600" i="1"/>
              <a:t>“The choice between quantitative and qualitative research methods should be determined by the research question, not be the preference of the researcher.” 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3600" i="1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3600"/>
              <a:t>(Marshall, 1996) </a:t>
            </a:r>
          </a:p>
        </p:txBody>
      </p:sp>
    </p:spTree>
    <p:extLst>
      <p:ext uri="{BB962C8B-B14F-4D97-AF65-F5344CB8AC3E}">
        <p14:creationId xmlns:p14="http://schemas.microsoft.com/office/powerpoint/2010/main" val="315166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229600" cy="865187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err="1" smtClean="0"/>
              <a:t>Cont</a:t>
            </a:r>
            <a:r>
              <a:rPr lang="en-US" altLang="en-US" dirty="0" smtClean="0"/>
              <a:t>…</a:t>
            </a:r>
            <a:endParaRPr lang="en-US" altLang="en-US" dirty="0" smtClean="0"/>
          </a:p>
        </p:txBody>
      </p:sp>
      <p:sp>
        <p:nvSpPr>
          <p:cNvPr id="25603" name="Date Placeholder 3"/>
          <p:cNvSpPr>
            <a:spLocks noGrp="1"/>
          </p:cNvSpPr>
          <p:nvPr>
            <p:ph type="dt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86D30D1-C60A-40F1-8239-6D5641DA3F9D}" type="datetime1">
              <a:rPr lang="en-US" altLang="en-US" smtClean="0">
                <a:solidFill>
                  <a:schemeClr val="tx2"/>
                </a:solidFill>
              </a:rPr>
              <a:pPr eaLnBrk="1" hangingPunct="1"/>
              <a:t>12/17/2025</a:t>
            </a:fld>
            <a:endParaRPr lang="en-US" altLang="en-US" smtClean="0">
              <a:solidFill>
                <a:schemeClr val="tx2"/>
              </a:solidFill>
            </a:endParaRPr>
          </a:p>
        </p:txBody>
      </p:sp>
      <p:sp>
        <p:nvSpPr>
          <p:cNvPr id="25604" name="Footer Placeholder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chemeClr val="tx2"/>
                </a:solidFill>
              </a:rPr>
              <a:t>Molla M.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981200" y="1447801"/>
            <a:ext cx="8229600" cy="4683125"/>
          </a:xfrm>
        </p:spPr>
        <p:txBody>
          <a:bodyPr>
            <a:normAutofit/>
          </a:bodyPr>
          <a:lstStyle/>
          <a:p>
            <a:pPr marL="342900" lvl="1" indent="-342900">
              <a:lnSpc>
                <a:spcPct val="150000"/>
              </a:lnSpc>
              <a:buSzPct val="65000"/>
              <a:buFont typeface="Wingdings" pitchFamily="2" charset="2"/>
              <a:buChar char="n"/>
              <a:defRPr/>
            </a:pPr>
            <a:r>
              <a:rPr lang="en-US" sz="2600" dirty="0" smtClean="0">
                <a:latin typeface="Amasis MT Pro" panose="02040504050005020304"/>
              </a:rPr>
              <a:t>Practical  </a:t>
            </a:r>
            <a:r>
              <a:rPr lang="en-US" sz="2600" dirty="0">
                <a:latin typeface="Amasis MT Pro" panose="02040504050005020304"/>
              </a:rPr>
              <a:t>reasons to use qualitative research</a:t>
            </a:r>
          </a:p>
          <a:p>
            <a:pPr marL="640080" lvl="1" indent="-274320">
              <a:lnSpc>
                <a:spcPct val="150000"/>
              </a:lnSpc>
              <a:buFont typeface="Wingdings 2"/>
              <a:buChar char=""/>
              <a:defRPr/>
            </a:pPr>
            <a:r>
              <a:rPr lang="en-US" sz="2600" dirty="0">
                <a:latin typeface="Amasis MT Pro" panose="02040504050005020304"/>
              </a:rPr>
              <a:t>Low cost</a:t>
            </a:r>
          </a:p>
          <a:p>
            <a:pPr marL="640080" lvl="1" indent="-274320">
              <a:lnSpc>
                <a:spcPct val="150000"/>
              </a:lnSpc>
              <a:buFont typeface="Wingdings 2"/>
              <a:buChar char=""/>
              <a:defRPr/>
            </a:pPr>
            <a:r>
              <a:rPr lang="en-US" sz="2600" dirty="0">
                <a:latin typeface="Amasis MT Pro" panose="02040504050005020304"/>
              </a:rPr>
              <a:t>Timing-short time </a:t>
            </a:r>
          </a:p>
          <a:p>
            <a:pPr marL="640080" lvl="1" indent="-274320">
              <a:buFont typeface="Wingdings 2"/>
              <a:buChar char=""/>
              <a:defRPr/>
            </a:pPr>
            <a:r>
              <a:rPr lang="en-US" sz="2600" dirty="0">
                <a:latin typeface="Amasis MT Pro" panose="02040504050005020304"/>
              </a:rPr>
              <a:t>Flexibility- the study design can be modified while it is in progress</a:t>
            </a:r>
          </a:p>
          <a:p>
            <a:pPr marL="640080" lvl="1" indent="-274320">
              <a:lnSpc>
                <a:spcPct val="150000"/>
              </a:lnSpc>
              <a:buFont typeface="Wingdings 2"/>
              <a:buChar char=""/>
              <a:defRPr/>
            </a:pPr>
            <a:r>
              <a:rPr lang="en-US" sz="2600" dirty="0">
                <a:latin typeface="Amasis MT Pro" panose="02040504050005020304"/>
              </a:rPr>
              <a:t>Direct link with the target population</a:t>
            </a:r>
          </a:p>
          <a:p>
            <a:pPr marL="640080" lvl="1" indent="-274320">
              <a:lnSpc>
                <a:spcPct val="150000"/>
              </a:lnSpc>
              <a:buFont typeface="Wingdings 2"/>
              <a:buChar char=""/>
              <a:defRPr/>
            </a:pPr>
            <a:r>
              <a:rPr lang="en-US" sz="2600" dirty="0">
                <a:latin typeface="Amasis MT Pro" panose="02040504050005020304"/>
              </a:rPr>
              <a:t>Not affected by lack of technical facilities</a:t>
            </a:r>
          </a:p>
          <a:p>
            <a:pPr marL="640080" lvl="1" indent="-274320">
              <a:buNone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5262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748862"/>
          </a:xfrm>
        </p:spPr>
        <p:txBody>
          <a:bodyPr/>
          <a:lstStyle/>
          <a:p>
            <a:pPr eaLnBrk="1" hangingPunct="1"/>
            <a:r>
              <a:rPr lang="en-GB" altLang="en-US" sz="3200" dirty="0" smtClean="0">
                <a:latin typeface="Amasis MT Pro Black"/>
              </a:rPr>
              <a:t>Qualitative </a:t>
            </a:r>
            <a:r>
              <a:rPr lang="en-GB" altLang="en-US" sz="3200" dirty="0">
                <a:latin typeface="Amasis MT Pro Black"/>
              </a:rPr>
              <a:t>research </a:t>
            </a:r>
            <a:r>
              <a:rPr lang="en-GB" altLang="en-US" sz="3200" dirty="0" smtClean="0">
                <a:latin typeface="Amasis MT Pro Black"/>
              </a:rPr>
              <a:t>defined</a:t>
            </a:r>
            <a:endParaRPr lang="en-GB" altLang="en-US" sz="3200" dirty="0">
              <a:latin typeface="Amasis MT Pro Black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1072055" y="977462"/>
            <a:ext cx="9341945" cy="5442388"/>
          </a:xfrm>
        </p:spPr>
        <p:txBody>
          <a:bodyPr>
            <a:noAutofit/>
          </a:bodyPr>
          <a:lstStyle/>
          <a:p>
            <a:pPr marL="228600" lvl="1">
              <a:lnSpc>
                <a:spcPct val="150000"/>
              </a:lnSpc>
              <a:spcBef>
                <a:spcPts val="1000"/>
              </a:spcBef>
            </a:pPr>
            <a:endParaRPr lang="en-US" altLang="en-US" dirty="0" smtClean="0">
              <a:latin typeface="Garamond" panose="02020404030301010803" pitchFamily="18" charset="0"/>
            </a:endParaRPr>
          </a:p>
          <a:p>
            <a:pPr marL="228600" lvl="1">
              <a:lnSpc>
                <a:spcPct val="150000"/>
              </a:lnSpc>
              <a:spcBef>
                <a:spcPts val="1000"/>
              </a:spcBef>
            </a:pPr>
            <a:r>
              <a:rPr lang="en-US" altLang="en-US" dirty="0"/>
              <a:t>It is a type of  </a:t>
            </a:r>
            <a:r>
              <a:rPr lang="en-GB" dirty="0"/>
              <a:t>research that focuses on exploring and understanding the meaning individuals or groups ascribe to social or human experiences.</a:t>
            </a:r>
            <a:endParaRPr lang="en-GB" altLang="en-US" dirty="0"/>
          </a:p>
          <a:p>
            <a:pPr>
              <a:lnSpc>
                <a:spcPct val="150000"/>
              </a:lnSpc>
            </a:pPr>
            <a:r>
              <a:rPr lang="en-US" altLang="en-US" sz="2400" dirty="0"/>
              <a:t>Based on distinct methodological traditions of inquiry </a:t>
            </a:r>
          </a:p>
          <a:p>
            <a:pPr lvl="1">
              <a:lnSpc>
                <a:spcPct val="150000"/>
              </a:lnSpc>
            </a:pPr>
            <a:r>
              <a:rPr lang="en-US" altLang="en-US" dirty="0"/>
              <a:t> it uses specialized techniques for obtaining in-depth understanding of what people think  and how they feel</a:t>
            </a:r>
          </a:p>
        </p:txBody>
      </p:sp>
    </p:spTree>
    <p:extLst>
      <p:ext uri="{BB962C8B-B14F-4D97-AF65-F5344CB8AC3E}">
        <p14:creationId xmlns:p14="http://schemas.microsoft.com/office/powerpoint/2010/main" val="107530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Difference b/n qualitative and quantitative methods</a:t>
            </a:r>
            <a:endParaRPr lang="en-GB" dirty="0" smtClean="0"/>
          </a:p>
        </p:txBody>
      </p:sp>
      <p:sp>
        <p:nvSpPr>
          <p:cNvPr id="7173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2133600" y="1589088"/>
            <a:ext cx="3886200" cy="4572000"/>
          </a:xfrm>
        </p:spPr>
        <p:txBody>
          <a:bodyPr>
            <a:normAutofit fontScale="92500" lnSpcReduction="10000"/>
          </a:bodyPr>
          <a:lstStyle/>
          <a:p>
            <a:pPr marL="320040" indent="-320040">
              <a:buFont typeface="Wingdings"/>
              <a:buChar char=""/>
              <a:defRPr/>
            </a:pPr>
            <a:r>
              <a:rPr lang="en-US" sz="2600" dirty="0">
                <a:latin typeface="Amasis MT Pro" panose="02040504050005020304"/>
              </a:rPr>
              <a:t>In qualitative research the point of departure is the point of view of the informants</a:t>
            </a:r>
          </a:p>
          <a:p>
            <a:pPr marL="320040" indent="-320040">
              <a:buNone/>
              <a:defRPr/>
            </a:pPr>
            <a:endParaRPr lang="en-US" sz="2600" dirty="0">
              <a:latin typeface="Amasis MT Pro" panose="02040504050005020304"/>
            </a:endParaRPr>
          </a:p>
          <a:p>
            <a:pPr marL="320040" indent="-320040">
              <a:buFont typeface="Wingdings"/>
              <a:buChar char=""/>
              <a:defRPr/>
            </a:pPr>
            <a:r>
              <a:rPr lang="en-US" sz="2600" dirty="0">
                <a:latin typeface="Amasis MT Pro" panose="02040504050005020304"/>
              </a:rPr>
              <a:t>Qualitative research is an act of interpretation</a:t>
            </a:r>
          </a:p>
          <a:p>
            <a:pPr marL="320040" indent="-320040">
              <a:buFont typeface="Wingdings"/>
              <a:buChar char=""/>
              <a:defRPr/>
            </a:pPr>
            <a:endParaRPr lang="en-US" sz="2600" dirty="0">
              <a:latin typeface="Amasis MT Pro" panose="02040504050005020304"/>
            </a:endParaRPr>
          </a:p>
          <a:p>
            <a:pPr marL="320040" indent="-320040">
              <a:buFont typeface="Wingdings"/>
              <a:buChar char=""/>
              <a:defRPr/>
            </a:pPr>
            <a:r>
              <a:rPr lang="en-US" sz="2600" dirty="0">
                <a:latin typeface="Amasis MT Pro" panose="02040504050005020304"/>
              </a:rPr>
              <a:t>Qualitative researchers work with small number of informants, but try  to gain an in-depth understanding.</a:t>
            </a:r>
          </a:p>
          <a:p>
            <a:pPr marL="320040" indent="-320040">
              <a:buFont typeface="Wingdings"/>
              <a:buChar char=""/>
              <a:defRPr/>
            </a:pPr>
            <a:endParaRPr lang="en-US" sz="2600" dirty="0"/>
          </a:p>
          <a:p>
            <a:pPr marL="320040" indent="-320040">
              <a:buFont typeface="Wingdings"/>
              <a:buChar char=""/>
              <a:defRPr/>
            </a:pPr>
            <a:endParaRPr lang="en-GB" sz="2600" dirty="0"/>
          </a:p>
        </p:txBody>
      </p:sp>
      <p:sp>
        <p:nvSpPr>
          <p:cNvPr id="7174" name="Rectangle 5"/>
          <p:cNvSpPr>
            <a:spLocks noGrp="1" noChangeArrowheads="1"/>
          </p:cNvSpPr>
          <p:nvPr>
            <p:ph sz="quarter" idx="2"/>
          </p:nvPr>
        </p:nvSpPr>
        <p:spPr>
          <a:xfrm>
            <a:off x="6369050" y="1589088"/>
            <a:ext cx="3886200" cy="4572000"/>
          </a:xfrm>
        </p:spPr>
        <p:txBody>
          <a:bodyPr>
            <a:normAutofit fontScale="92500" lnSpcReduction="10000"/>
          </a:bodyPr>
          <a:lstStyle/>
          <a:p>
            <a:pPr marL="320040" indent="-320040">
              <a:buFont typeface="Wingdings"/>
              <a:buChar char=""/>
              <a:defRPr/>
            </a:pPr>
            <a:r>
              <a:rPr lang="en-US" sz="2400" dirty="0">
                <a:latin typeface="Amasis MT Pro" panose="02040504050005020304"/>
              </a:rPr>
              <a:t>In quantitative research the point of departure is the idea of the researchers</a:t>
            </a:r>
          </a:p>
          <a:p>
            <a:pPr marL="320040" indent="-320040">
              <a:buNone/>
              <a:defRPr/>
            </a:pPr>
            <a:endParaRPr lang="en-US" sz="2400" dirty="0">
              <a:latin typeface="Amasis MT Pro" panose="02040504050005020304"/>
            </a:endParaRPr>
          </a:p>
          <a:p>
            <a:pPr marL="320040" indent="-320040">
              <a:buFont typeface="Wingdings"/>
              <a:buChar char=""/>
              <a:defRPr/>
            </a:pPr>
            <a:r>
              <a:rPr lang="en-US" sz="2400" dirty="0">
                <a:latin typeface="Amasis MT Pro" panose="02040504050005020304"/>
              </a:rPr>
              <a:t>Quantitative research is an act of proof</a:t>
            </a:r>
          </a:p>
          <a:p>
            <a:pPr marL="320040" indent="-320040">
              <a:buNone/>
              <a:defRPr/>
            </a:pPr>
            <a:endParaRPr lang="en-US" sz="2400" dirty="0">
              <a:latin typeface="Amasis MT Pro" panose="02040504050005020304"/>
            </a:endParaRPr>
          </a:p>
          <a:p>
            <a:pPr marL="320040" indent="-320040">
              <a:buFont typeface="Wingdings"/>
              <a:buChar char=""/>
              <a:defRPr/>
            </a:pPr>
            <a:r>
              <a:rPr lang="en-US" sz="2400" dirty="0">
                <a:latin typeface="Amasis MT Pro" panose="02040504050005020304"/>
              </a:rPr>
              <a:t>Quantitative researchers need representative sample size</a:t>
            </a:r>
            <a:endParaRPr lang="en-GB" sz="2400" dirty="0">
              <a:latin typeface="Amasis MT Pro" panose="02040504050005020304"/>
            </a:endParaRPr>
          </a:p>
        </p:txBody>
      </p:sp>
      <p:sp>
        <p:nvSpPr>
          <p:cNvPr id="27653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F7EEDC8-E556-42AB-A773-D1DA71285B33}" type="datetime1">
              <a:rPr lang="en-US" altLang="en-US" smtClean="0">
                <a:solidFill>
                  <a:schemeClr val="tx2"/>
                </a:solidFill>
              </a:rPr>
              <a:pPr eaLnBrk="1" hangingPunct="1"/>
              <a:t>12/17/2025</a:t>
            </a:fld>
            <a:endParaRPr lang="en-US" altLang="en-US" smtClean="0">
              <a:solidFill>
                <a:schemeClr val="tx2"/>
              </a:solidFill>
            </a:endParaRPr>
          </a:p>
        </p:txBody>
      </p:sp>
      <p:sp>
        <p:nvSpPr>
          <p:cNvPr id="27654" name="Footer Placeholder 5"/>
          <p:cNvSpPr>
            <a:spLocks noGrp="1"/>
          </p:cNvSpPr>
          <p:nvPr>
            <p:ph type="ftr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chemeClr val="tx2"/>
                </a:solidFill>
              </a:rPr>
              <a:t>Molla M.</a:t>
            </a:r>
          </a:p>
        </p:txBody>
      </p:sp>
    </p:spTree>
    <p:extLst>
      <p:ext uri="{BB962C8B-B14F-4D97-AF65-F5344CB8AC3E}">
        <p14:creationId xmlns:p14="http://schemas.microsoft.com/office/powerpoint/2010/main" val="129126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457200"/>
            <a:ext cx="8153400" cy="8842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Less is more and more is more…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136775" y="1828800"/>
            <a:ext cx="8153400" cy="4495800"/>
          </a:xfrm>
        </p:spPr>
        <p:txBody>
          <a:bodyPr/>
          <a:lstStyle/>
          <a:p>
            <a:pPr eaLnBrk="1" hangingPunct="1"/>
            <a:r>
              <a:rPr lang="en-US" altLang="en-US" sz="3200"/>
              <a:t>Qualitative research prioritizes detailed data from smaller number of cases</a:t>
            </a:r>
          </a:p>
          <a:p>
            <a:pPr eaLnBrk="1" hangingPunct="1"/>
            <a:r>
              <a:rPr lang="en-US" altLang="en-US" sz="3200"/>
              <a:t>“Making the facts understandable” – why do we see the patterns that we do?</a:t>
            </a:r>
          </a:p>
          <a:p>
            <a:pPr eaLnBrk="1" hangingPunct="1"/>
            <a:r>
              <a:rPr lang="en-US" altLang="en-US" sz="3200"/>
              <a:t>Mechanisms and processes are often key </a:t>
            </a:r>
          </a:p>
          <a:p>
            <a:pPr eaLnBrk="1" hangingPunct="1"/>
            <a:r>
              <a:rPr lang="en-US" altLang="en-US" sz="3200"/>
              <a:t>Embraces context, rather than trying to control for it, or exclude it</a:t>
            </a:r>
          </a:p>
        </p:txBody>
      </p:sp>
    </p:spTree>
    <p:extLst>
      <p:ext uri="{BB962C8B-B14F-4D97-AF65-F5344CB8AC3E}">
        <p14:creationId xmlns:p14="http://schemas.microsoft.com/office/powerpoint/2010/main" val="314702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dirty="0" err="1" smtClean="0"/>
              <a:t>Cont</a:t>
            </a:r>
            <a:r>
              <a:rPr lang="en-GB" dirty="0" smtClean="0"/>
              <a:t>…</a:t>
            </a:r>
            <a:endParaRPr lang="en-GB" dirty="0"/>
          </a:p>
        </p:txBody>
      </p:sp>
      <p:sp>
        <p:nvSpPr>
          <p:cNvPr id="29699" name="Content Placeholder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Lots </a:t>
            </a:r>
            <a:r>
              <a:rPr lang="en-GB" altLang="en-US" dirty="0" smtClean="0"/>
              <a:t>of probing </a:t>
            </a:r>
          </a:p>
          <a:p>
            <a:pPr eaLnBrk="1" hangingPunct="1"/>
            <a:r>
              <a:rPr lang="en-GB" altLang="en-US" dirty="0" smtClean="0"/>
              <a:t>Data collection needs skilled researcher</a:t>
            </a:r>
          </a:p>
          <a:p>
            <a:pPr eaLnBrk="1" hangingPunct="1"/>
            <a:r>
              <a:rPr lang="en-GB" altLang="en-US" dirty="0" smtClean="0"/>
              <a:t>Exploratory nature</a:t>
            </a:r>
          </a:p>
          <a:p>
            <a:pPr eaLnBrk="1" hangingPunct="1"/>
            <a:endParaRPr lang="en-GB" altLang="en-US" dirty="0" smtClean="0"/>
          </a:p>
          <a:p>
            <a:pPr eaLnBrk="1" hangingPunct="1"/>
            <a:endParaRPr lang="en-GB" altLang="en-US" dirty="0" smtClean="0"/>
          </a:p>
        </p:txBody>
      </p:sp>
      <p:sp>
        <p:nvSpPr>
          <p:cNvPr id="29700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Limited probing</a:t>
            </a:r>
          </a:p>
          <a:p>
            <a:pPr eaLnBrk="1" hangingPunct="1"/>
            <a:r>
              <a:rPr lang="en-GB" altLang="en-US" smtClean="0"/>
              <a:t>Not necessary</a:t>
            </a:r>
          </a:p>
          <a:p>
            <a:pPr eaLnBrk="1" hangingPunct="1"/>
            <a:r>
              <a:rPr lang="en-GB" altLang="en-US" smtClean="0"/>
              <a:t>Descriptive or analytical/causal</a:t>
            </a:r>
          </a:p>
        </p:txBody>
      </p:sp>
      <p:sp>
        <p:nvSpPr>
          <p:cNvPr id="29701" name="Text Placeholder 5"/>
          <p:cNvSpPr>
            <a:spLocks noGrp="1"/>
          </p:cNvSpPr>
          <p:nvPr>
            <p:ph type="body" sz="quarter" idx="1"/>
          </p:nvPr>
        </p:nvSpPr>
        <p:spPr>
          <a:xfrm>
            <a:off x="2133600" y="1752601"/>
            <a:ext cx="3886200" cy="639763"/>
          </a:xfrm>
        </p:spPr>
        <p:txBody>
          <a:bodyPr/>
          <a:lstStyle/>
          <a:p>
            <a:pPr eaLnBrk="1" hangingPunct="1"/>
            <a:r>
              <a:rPr lang="en-GB" altLang="en-US" smtClean="0"/>
              <a:t>Qualitative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6324600" y="1752601"/>
            <a:ext cx="3886200" cy="6397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dirty="0" smtClean="0"/>
              <a:t>Quantitative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57318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sz="3200" dirty="0" err="1" smtClean="0"/>
              <a:t>Cont</a:t>
            </a:r>
            <a:r>
              <a:rPr lang="en-GB" sz="3200" dirty="0" smtClean="0"/>
              <a:t>…</a:t>
            </a:r>
            <a:endParaRPr lang="en-GB" sz="3200" dirty="0"/>
          </a:p>
        </p:txBody>
      </p:sp>
      <p:sp>
        <p:nvSpPr>
          <p:cNvPr id="30723" name="Date Placeholder 3"/>
          <p:cNvSpPr>
            <a:spLocks noGrp="1"/>
          </p:cNvSpPr>
          <p:nvPr>
            <p:ph type="dt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CB2F061-93A2-4705-8755-3880C6907118}" type="datetime1">
              <a:rPr lang="en-US" altLang="en-US" smtClean="0">
                <a:solidFill>
                  <a:schemeClr val="tx2"/>
                </a:solidFill>
              </a:rPr>
              <a:pPr eaLnBrk="1" hangingPunct="1"/>
              <a:t>12/17/2025</a:t>
            </a:fld>
            <a:endParaRPr lang="en-US" altLang="en-US" smtClean="0">
              <a:solidFill>
                <a:schemeClr val="tx2"/>
              </a:solidFill>
            </a:endParaRPr>
          </a:p>
        </p:txBody>
      </p:sp>
      <p:sp>
        <p:nvSpPr>
          <p:cNvPr id="30724" name="Footer Placeholder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chemeClr val="tx2"/>
                </a:solidFill>
              </a:rPr>
              <a:t>Molla M.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136775" y="1600200"/>
            <a:ext cx="8153400" cy="4495800"/>
          </a:xfrm>
        </p:spPr>
        <p:txBody>
          <a:bodyPr>
            <a:normAutofit lnSpcReduction="10000"/>
          </a:bodyPr>
          <a:lstStyle/>
          <a:p>
            <a:pPr marL="320040" indent="-320040">
              <a:lnSpc>
                <a:spcPct val="150000"/>
              </a:lnSpc>
              <a:buFont typeface="Wingdings"/>
              <a:buChar char=""/>
              <a:defRPr/>
            </a:pPr>
            <a:r>
              <a:rPr lang="en-US" sz="2400" dirty="0">
                <a:latin typeface="Amasis MT Pro" panose="02040504050005020304"/>
              </a:rPr>
              <a:t>The data processing in qualitative research is systematic yet flexible </a:t>
            </a:r>
          </a:p>
          <a:p>
            <a:pPr marL="320040" indent="-320040">
              <a:lnSpc>
                <a:spcPct val="150000"/>
              </a:lnSpc>
              <a:buFont typeface="Wingdings"/>
              <a:buChar char=""/>
              <a:defRPr/>
            </a:pPr>
            <a:r>
              <a:rPr lang="en-US" sz="2400" dirty="0">
                <a:latin typeface="Amasis MT Pro" panose="02040504050005020304"/>
              </a:rPr>
              <a:t>Unlike quantitative analysis, qualitative  analysis  does not entail reducing information to numbers and applying statistical methods.</a:t>
            </a:r>
          </a:p>
          <a:p>
            <a:pPr marL="320040" indent="-320040">
              <a:lnSpc>
                <a:spcPct val="150000"/>
              </a:lnSpc>
              <a:buFont typeface="Wingdings"/>
              <a:buChar char=""/>
              <a:defRPr/>
            </a:pPr>
            <a:r>
              <a:rPr lang="en-US" sz="2400" dirty="0">
                <a:latin typeface="Amasis MT Pro" panose="02040504050005020304"/>
              </a:rPr>
              <a:t> Rather, the aim of qualitative analysis is to conceptualize the meaning of phenomena and human action   </a:t>
            </a:r>
          </a:p>
          <a:p>
            <a:pPr marL="320040" indent="-320040">
              <a:buFont typeface="Wingdings"/>
              <a:buChar char=""/>
              <a:defRPr/>
            </a:pPr>
            <a:endParaRPr lang="en-US" dirty="0" smtClean="0"/>
          </a:p>
          <a:p>
            <a:pPr marL="320040" indent="-320040">
              <a:buFont typeface="Wingdings"/>
              <a:buChar char=""/>
              <a:defRPr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27735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smtClean="0"/>
              <a:t>How is qualitative research used</a:t>
            </a:r>
          </a:p>
        </p:txBody>
      </p:sp>
      <p:sp>
        <p:nvSpPr>
          <p:cNvPr id="33795" name="Subtitle 4"/>
          <p:cNvSpPr>
            <a:spLocks noGrp="1"/>
          </p:cNvSpPr>
          <p:nvPr>
            <p:ph type="subTitle" idx="1"/>
          </p:nvPr>
        </p:nvSpPr>
        <p:spPr>
          <a:xfrm>
            <a:off x="3886200" y="6049963"/>
            <a:ext cx="6705600" cy="685800"/>
          </a:xfrm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5553320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How is qualitative research used</a:t>
            </a:r>
          </a:p>
        </p:txBody>
      </p:sp>
      <p:sp>
        <p:nvSpPr>
          <p:cNvPr id="34819" name="Date Placeholder 3"/>
          <p:cNvSpPr>
            <a:spLocks noGrp="1"/>
          </p:cNvSpPr>
          <p:nvPr>
            <p:ph type="dt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C4DFD00-CF2D-423C-A532-8C80DC965EB4}" type="datetime1">
              <a:rPr lang="en-US" altLang="en-US" smtClean="0">
                <a:solidFill>
                  <a:schemeClr val="tx2"/>
                </a:solidFill>
              </a:rPr>
              <a:pPr eaLnBrk="1" hangingPunct="1"/>
              <a:t>12/17/2025</a:t>
            </a:fld>
            <a:endParaRPr lang="en-US" altLang="en-US" smtClean="0">
              <a:solidFill>
                <a:schemeClr val="tx2"/>
              </a:solidFill>
            </a:endParaRPr>
          </a:p>
        </p:txBody>
      </p:sp>
      <p:sp>
        <p:nvSpPr>
          <p:cNvPr id="34820" name="Footer Placeholder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chemeClr val="tx2"/>
                </a:solidFill>
              </a:rPr>
              <a:t>Molla M.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136775" y="1600200"/>
            <a:ext cx="8153400" cy="4495800"/>
          </a:xfrm>
        </p:spPr>
        <p:txBody>
          <a:bodyPr>
            <a:normAutofit/>
          </a:bodyPr>
          <a:lstStyle/>
          <a:p>
            <a:pPr marL="609600" indent="-609600">
              <a:lnSpc>
                <a:spcPct val="150000"/>
              </a:lnSpc>
              <a:buFontTx/>
              <a:buAutoNum type="arabicPeriod"/>
              <a:defRPr/>
            </a:pPr>
            <a:r>
              <a:rPr lang="en-US" sz="2400" dirty="0">
                <a:latin typeface="Amasis MT Pro" panose="02040504050005020304"/>
              </a:rPr>
              <a:t>As an idea generation tool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sz="2600" dirty="0" smtClean="0">
                <a:latin typeface="Amasis MT Pro" panose="02040504050005020304"/>
              </a:rPr>
              <a:t>2.  </a:t>
            </a:r>
            <a:r>
              <a:rPr lang="en-US" sz="2400" dirty="0">
                <a:latin typeface="Amasis MT Pro" panose="02040504050005020304"/>
              </a:rPr>
              <a:t>A preliminary step to aid in the development of a </a:t>
            </a:r>
            <a:r>
              <a:rPr lang="en-US" sz="2400" dirty="0" smtClean="0">
                <a:latin typeface="Amasis MT Pro" panose="02040504050005020304"/>
              </a:rPr>
              <a:t> 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sz="2400" dirty="0">
                <a:latin typeface="Amasis MT Pro" panose="02040504050005020304"/>
              </a:rPr>
              <a:t> </a:t>
            </a:r>
            <a:r>
              <a:rPr lang="en-US" sz="2400" dirty="0" smtClean="0">
                <a:latin typeface="Amasis MT Pro" panose="02040504050005020304"/>
              </a:rPr>
              <a:t>        quantitative </a:t>
            </a:r>
            <a:r>
              <a:rPr lang="en-US" sz="2400" dirty="0">
                <a:latin typeface="Amasis MT Pro" panose="02040504050005020304"/>
              </a:rPr>
              <a:t>study </a:t>
            </a:r>
          </a:p>
          <a:p>
            <a:pPr marL="609600" indent="-609600">
              <a:lnSpc>
                <a:spcPct val="150000"/>
              </a:lnSpc>
              <a:buFontTx/>
              <a:buAutoNum type="arabicPeriod"/>
              <a:defRPr/>
            </a:pPr>
            <a:r>
              <a:rPr lang="en-US" sz="2400" dirty="0">
                <a:latin typeface="Amasis MT Pro" panose="02040504050005020304"/>
              </a:rPr>
              <a:t>As a follow-up to aid in understanding of the results of a quantitative study</a:t>
            </a:r>
          </a:p>
          <a:p>
            <a:pPr marL="609600" indent="-609600">
              <a:lnSpc>
                <a:spcPct val="150000"/>
              </a:lnSpc>
              <a:buFontTx/>
              <a:buAutoNum type="arabicPeriod"/>
              <a:defRPr/>
            </a:pPr>
            <a:r>
              <a:rPr lang="en-US" sz="2400" dirty="0">
                <a:latin typeface="Amasis MT Pro" panose="02040504050005020304"/>
              </a:rPr>
              <a:t>The primary data collection method 	</a:t>
            </a:r>
          </a:p>
          <a:p>
            <a:pPr marL="609600" indent="-609600">
              <a:buFontTx/>
              <a:buAutoNum type="arabicPeriod"/>
              <a:defRPr/>
            </a:pPr>
            <a:endParaRPr lang="en-US" sz="2400" dirty="0"/>
          </a:p>
          <a:p>
            <a:pPr marL="609600" indent="-609600">
              <a:buFontTx/>
              <a:buAutoNum type="arabicPeriod"/>
              <a:defRPr/>
            </a:pPr>
            <a:endParaRPr lang="en-US" sz="2400" dirty="0">
              <a:latin typeface="+mj-lt"/>
            </a:endParaRPr>
          </a:p>
          <a:p>
            <a:pPr marL="609600" indent="-609600">
              <a:buFontTx/>
              <a:buAutoNum type="arabicPeriod"/>
              <a:defRPr/>
            </a:pPr>
            <a:endParaRPr lang="en-US" sz="2400" dirty="0">
              <a:latin typeface="+mj-lt"/>
            </a:endParaRPr>
          </a:p>
          <a:p>
            <a:pPr marL="990600" lvl="1" indent="-646113">
              <a:buNone/>
              <a:defRPr/>
            </a:pP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301479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smtClean="0"/>
              <a:t>Designing a qualitative research </a:t>
            </a:r>
          </a:p>
        </p:txBody>
      </p:sp>
      <p:sp>
        <p:nvSpPr>
          <p:cNvPr id="35843" name="Subtitle 4"/>
          <p:cNvSpPr>
            <a:spLocks noGrp="1"/>
          </p:cNvSpPr>
          <p:nvPr>
            <p:ph type="subTitle" idx="1"/>
          </p:nvPr>
        </p:nvSpPr>
        <p:spPr>
          <a:xfrm>
            <a:off x="3886200" y="6049963"/>
            <a:ext cx="6705600" cy="685800"/>
          </a:xfrm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53211143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/>
              <a:t>Central concepts in designing qualitative research</a:t>
            </a:r>
            <a:endParaRPr lang="en-GB" smtClean="0"/>
          </a:p>
        </p:txBody>
      </p:sp>
      <p:sp>
        <p:nvSpPr>
          <p:cNvPr id="36867" name="Date Placeholder 3"/>
          <p:cNvSpPr>
            <a:spLocks noGrp="1"/>
          </p:cNvSpPr>
          <p:nvPr>
            <p:ph type="dt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1A95594-CBE6-4B2A-A139-C906383849D3}" type="datetime1">
              <a:rPr lang="en-US" altLang="en-US" smtClean="0">
                <a:solidFill>
                  <a:schemeClr val="tx2"/>
                </a:solidFill>
              </a:rPr>
              <a:pPr eaLnBrk="1" hangingPunct="1"/>
              <a:t>12/17/2025</a:t>
            </a:fld>
            <a:endParaRPr lang="en-US" altLang="en-US" smtClean="0">
              <a:solidFill>
                <a:schemeClr val="tx2"/>
              </a:solidFill>
            </a:endParaRPr>
          </a:p>
        </p:txBody>
      </p:sp>
      <p:sp>
        <p:nvSpPr>
          <p:cNvPr id="36868" name="Footer Placeholder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chemeClr val="tx2"/>
                </a:solidFill>
              </a:rPr>
              <a:t>Molla M.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650124" y="1600200"/>
            <a:ext cx="9722069" cy="4495800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Wingdings" panose="05000000000000000000" pitchFamily="2" charset="2"/>
              <a:buAutoNum type="arabicPeriod"/>
              <a:defRPr/>
            </a:pPr>
            <a:r>
              <a:rPr lang="en-US" sz="2600" b="1" dirty="0">
                <a:latin typeface="Amasis MT Pro" panose="02040504050005020304"/>
              </a:rPr>
              <a:t>Natural setting/Context: </a:t>
            </a:r>
          </a:p>
          <a:p>
            <a:pPr marL="411163" indent="-419100">
              <a:buFont typeface="Wingdings"/>
              <a:buChar char=""/>
              <a:defRPr/>
            </a:pPr>
            <a:r>
              <a:rPr lang="en-US" sz="2600" dirty="0">
                <a:latin typeface="Amasis MT Pro" panose="02040504050005020304"/>
              </a:rPr>
              <a:t>People ascribe different meanings to activities, events or phenomenon in different contexts familiar to the informants</a:t>
            </a:r>
          </a:p>
          <a:p>
            <a:pPr marL="411163" indent="-419100">
              <a:buFont typeface="Wingdings"/>
              <a:buChar char=""/>
              <a:defRPr/>
            </a:pPr>
            <a:r>
              <a:rPr lang="en-US" sz="2600" dirty="0">
                <a:latin typeface="Amasis MT Pro" panose="02040504050005020304"/>
              </a:rPr>
              <a:t>Environment which is </a:t>
            </a:r>
            <a:r>
              <a:rPr lang="en-US" sz="2600" dirty="0" smtClean="0">
                <a:latin typeface="Amasis MT Pro" panose="02040504050005020304"/>
              </a:rPr>
              <a:t>familiar,</a:t>
            </a:r>
            <a:endParaRPr lang="en-US" sz="2600" dirty="0">
              <a:latin typeface="Amasis MT Pro" panose="02040504050005020304"/>
            </a:endParaRPr>
          </a:p>
          <a:p>
            <a:pPr marL="571500" indent="-571500">
              <a:buFont typeface="Wingdings"/>
              <a:buChar char=""/>
              <a:defRPr/>
            </a:pPr>
            <a:r>
              <a:rPr lang="en-US" sz="2600" dirty="0">
                <a:latin typeface="Amasis MT Pro" panose="02040504050005020304"/>
              </a:rPr>
              <a:t>Holistic: taking a multitude of contextual factors.</a:t>
            </a:r>
          </a:p>
          <a:p>
            <a:pPr marL="0" indent="0">
              <a:buNone/>
              <a:defRPr/>
            </a:pPr>
            <a:r>
              <a:rPr lang="en-US" sz="2600" dirty="0">
                <a:latin typeface="Amasis MT Pro" panose="02040504050005020304"/>
              </a:rPr>
              <a:t>      “ the whole is more than the individual parts”</a:t>
            </a:r>
          </a:p>
          <a:p>
            <a:pPr marL="571500" indent="-571500">
              <a:buFont typeface="Wingdings"/>
              <a:buChar char=""/>
              <a:defRPr/>
            </a:pPr>
            <a:r>
              <a:rPr lang="en-US" sz="2600" dirty="0">
                <a:latin typeface="Amasis MT Pro" panose="02040504050005020304"/>
              </a:rPr>
              <a:t>The human research instrument: The researcher  as a human research instrument is very important in qualitative research</a:t>
            </a:r>
          </a:p>
          <a:p>
            <a:pPr marL="571500" indent="-571500">
              <a:buFont typeface="Wingdings"/>
              <a:buChar char=""/>
              <a:defRPr/>
            </a:pPr>
            <a:r>
              <a:rPr lang="en-US" sz="2600" dirty="0">
                <a:latin typeface="Amasis MT Pro" panose="02040504050005020304"/>
              </a:rPr>
              <a:t>Open ended questions </a:t>
            </a:r>
          </a:p>
          <a:p>
            <a:pPr marL="571500" indent="-571500">
              <a:buFont typeface="Wingdings"/>
              <a:buChar char=""/>
              <a:defRPr/>
            </a:pPr>
            <a:endParaRPr lang="en-US" sz="2400" dirty="0">
              <a:latin typeface="+mj-lt"/>
            </a:endParaRPr>
          </a:p>
          <a:p>
            <a:pPr marL="571500" indent="-571500">
              <a:buFont typeface="Wingdings"/>
              <a:buChar char=""/>
              <a:defRPr/>
            </a:pPr>
            <a:endParaRPr lang="en-US" sz="2600" dirty="0"/>
          </a:p>
          <a:p>
            <a:pPr marL="571500" indent="-571500">
              <a:buFont typeface="Wingdings"/>
              <a:buChar char=""/>
              <a:defRPr/>
            </a:pPr>
            <a:endParaRPr lang="en-US" sz="2600" dirty="0"/>
          </a:p>
          <a:p>
            <a:pPr marL="571500" indent="-571500">
              <a:buFont typeface="Wingdings"/>
              <a:buChar char=""/>
              <a:defRPr/>
            </a:pPr>
            <a:endParaRPr lang="en-US" sz="2600" dirty="0"/>
          </a:p>
          <a:p>
            <a:pPr marL="571500" indent="-571500">
              <a:buFont typeface="Wingdings"/>
              <a:buChar char=""/>
              <a:defRPr/>
            </a:pPr>
            <a:endParaRPr lang="en-US" sz="2600" dirty="0"/>
          </a:p>
          <a:p>
            <a:pPr marL="571500" indent="-571500">
              <a:buFont typeface="Wingdings"/>
              <a:buChar char=""/>
              <a:defRPr/>
            </a:pPr>
            <a:endParaRPr lang="en-US" sz="2600" dirty="0"/>
          </a:p>
          <a:p>
            <a:pPr marL="571500" indent="-571500">
              <a:buFont typeface="Wingdings"/>
              <a:buChar char=""/>
              <a:defRPr/>
            </a:pPr>
            <a:endParaRPr lang="en-US" sz="2600" dirty="0"/>
          </a:p>
          <a:p>
            <a:pPr marL="571500" indent="-571500">
              <a:buFont typeface="Wingdings"/>
              <a:buChar char=""/>
              <a:defRPr/>
            </a:pPr>
            <a:endParaRPr lang="en-US" sz="2600" dirty="0"/>
          </a:p>
          <a:p>
            <a:pPr marL="571500" indent="-571500">
              <a:buFont typeface="Wingdings"/>
              <a:buChar char=""/>
              <a:defRPr/>
            </a:pPr>
            <a:endParaRPr lang="en-US" sz="2600" dirty="0"/>
          </a:p>
        </p:txBody>
      </p:sp>
      <p:sp>
        <p:nvSpPr>
          <p:cNvPr id="36870" name="Rectangle 4"/>
          <p:cNvSpPr>
            <a:spLocks noChangeArrowheads="1"/>
          </p:cNvSpPr>
          <p:nvPr/>
        </p:nvSpPr>
        <p:spPr bwMode="auto">
          <a:xfrm>
            <a:off x="2058988" y="3278189"/>
            <a:ext cx="144145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2"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AutoNum type="arabicPeriod"/>
            </a:pPr>
            <a:endParaRPr lang="en-GB" altLang="en-US" sz="2200"/>
          </a:p>
        </p:txBody>
      </p:sp>
    </p:spTree>
    <p:extLst>
      <p:ext uri="{BB962C8B-B14F-4D97-AF65-F5344CB8AC3E}">
        <p14:creationId xmlns:p14="http://schemas.microsoft.com/office/powerpoint/2010/main" val="40877619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229600" cy="788987"/>
          </a:xfrm>
        </p:spPr>
        <p:txBody>
          <a:bodyPr/>
          <a:lstStyle/>
          <a:p>
            <a:pPr eaLnBrk="1" hangingPunct="1"/>
            <a:r>
              <a:rPr lang="en-US" altLang="en-US" sz="3200"/>
              <a:t>Cont….</a:t>
            </a:r>
            <a:endParaRPr lang="en-GB" altLang="en-US" sz="3200"/>
          </a:p>
        </p:txBody>
      </p:sp>
      <p:sp>
        <p:nvSpPr>
          <p:cNvPr id="37891" name="Date Placeholder 3"/>
          <p:cNvSpPr>
            <a:spLocks noGrp="1"/>
          </p:cNvSpPr>
          <p:nvPr>
            <p:ph type="dt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90221C2-F982-48D4-8374-6C5CF2502F0F}" type="datetime1">
              <a:rPr lang="en-US" altLang="en-US" smtClean="0">
                <a:solidFill>
                  <a:schemeClr val="tx2"/>
                </a:solidFill>
              </a:rPr>
              <a:pPr eaLnBrk="1" hangingPunct="1"/>
              <a:t>12/17/2025</a:t>
            </a:fld>
            <a:endParaRPr lang="en-US" altLang="en-US" smtClean="0">
              <a:solidFill>
                <a:schemeClr val="tx2"/>
              </a:solidFill>
            </a:endParaRPr>
          </a:p>
        </p:txBody>
      </p:sp>
      <p:sp>
        <p:nvSpPr>
          <p:cNvPr id="37892" name="Footer Placeholder 4"/>
          <p:cNvSpPr>
            <a:spLocks noGrp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chemeClr val="tx2"/>
                </a:solidFill>
              </a:rPr>
              <a:t>Molla M.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981200" y="1295401"/>
            <a:ext cx="8229600" cy="4835525"/>
          </a:xfrm>
        </p:spPr>
        <p:txBody>
          <a:bodyPr>
            <a:normAutofit fontScale="92500"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AutoNum type="arabicPeriod" startAt="2"/>
              <a:defRPr/>
            </a:pPr>
            <a:r>
              <a:rPr lang="en-US" b="1" dirty="0">
                <a:latin typeface="Amasis MT Pro" panose="02040504050005020304"/>
              </a:rPr>
              <a:t>There is no a priori hypothesis</a:t>
            </a:r>
            <a:r>
              <a:rPr lang="en-US" dirty="0">
                <a:latin typeface="Amasis MT Pro" panose="02040504050005020304"/>
              </a:rPr>
              <a:t>  and the research method  is flexible, hence the researcher should be involved from data collection to write up. 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AutoNum type="arabicPeriod" startAt="2"/>
              <a:defRPr/>
            </a:pPr>
            <a:r>
              <a:rPr lang="en-US" b="1" dirty="0">
                <a:latin typeface="Amasis MT Pro" panose="02040504050005020304"/>
              </a:rPr>
              <a:t>The epistemological </a:t>
            </a:r>
            <a:r>
              <a:rPr lang="en-US" dirty="0">
                <a:latin typeface="Amasis MT Pro" panose="02040504050005020304"/>
              </a:rPr>
              <a:t>aspect of qualitative research indicates that knowledge is created by interaction between people (knower and known) </a:t>
            </a:r>
          </a:p>
          <a:p>
            <a:pPr marL="571500" indent="-571500">
              <a:lnSpc>
                <a:spcPct val="150000"/>
              </a:lnSpc>
              <a:buNone/>
              <a:defRPr/>
            </a:pPr>
            <a:endParaRPr lang="en-GB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742410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altLang="en-US" dirty="0" err="1" smtClean="0"/>
              <a:t>Cont</a:t>
            </a:r>
            <a:r>
              <a:rPr lang="en-US" altLang="en-US" dirty="0" smtClean="0"/>
              <a:t>…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sz="quarter" idx="1"/>
          </p:nvPr>
        </p:nvSpPr>
        <p:spPr>
          <a:xfrm>
            <a:off x="1082566" y="1429407"/>
            <a:ext cx="9207609" cy="4666593"/>
          </a:xfrm>
        </p:spPr>
        <p:txBody>
          <a:bodyPr/>
          <a:lstStyle/>
          <a:p>
            <a:pPr eaLnBrk="1" hangingPunct="1"/>
            <a:r>
              <a:rPr lang="en-US" altLang="en-US" sz="2400" b="1" dirty="0"/>
              <a:t>Emerging design</a:t>
            </a:r>
            <a:r>
              <a:rPr lang="en-US" altLang="en-US" sz="2400" dirty="0"/>
              <a:t>: </a:t>
            </a:r>
            <a:endParaRPr lang="en-US" altLang="en-US" sz="2400" dirty="0" smtClean="0"/>
          </a:p>
          <a:p>
            <a:pPr eaLnBrk="1" hangingPunct="1">
              <a:lnSpc>
                <a:spcPct val="150000"/>
              </a:lnSpc>
            </a:pPr>
            <a:r>
              <a:rPr lang="en-US" altLang="en-US" sz="2400" dirty="0" smtClean="0"/>
              <a:t>Aim  </a:t>
            </a:r>
            <a:r>
              <a:rPr lang="en-US" altLang="en-US" sz="2400" dirty="0"/>
              <a:t>to learn from every step of our data collection, openness to adopt inquiry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400" dirty="0"/>
              <a:t>Avoids  getting locked into rigid designs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400" dirty="0"/>
              <a:t>That eliminate responsiveness and peruses new paths of discovery as they emerge</a:t>
            </a:r>
            <a:endParaRPr lang="en-GB" altLang="en-US" sz="2400" dirty="0"/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383130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Cont</a:t>
            </a:r>
            <a:r>
              <a:rPr lang="en-GB" dirty="0" smtClean="0"/>
              <a:t>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en-US" sz="2400" dirty="0"/>
              <a:t>It enables to gain insight into </a:t>
            </a:r>
          </a:p>
          <a:p>
            <a:pPr lvl="1">
              <a:lnSpc>
                <a:spcPct val="100000"/>
              </a:lnSpc>
            </a:pPr>
            <a:r>
              <a:rPr lang="en-US" altLang="en-US" dirty="0"/>
              <a:t>attitudes, </a:t>
            </a:r>
          </a:p>
          <a:p>
            <a:pPr lvl="1">
              <a:lnSpc>
                <a:spcPct val="100000"/>
              </a:lnSpc>
            </a:pPr>
            <a:r>
              <a:rPr lang="en-US" altLang="en-US" dirty="0"/>
              <a:t>beliefs, </a:t>
            </a:r>
          </a:p>
          <a:p>
            <a:pPr lvl="1">
              <a:lnSpc>
                <a:spcPct val="100000"/>
              </a:lnSpc>
            </a:pPr>
            <a:r>
              <a:rPr lang="en-US" altLang="en-US" dirty="0"/>
              <a:t>motives and </a:t>
            </a:r>
          </a:p>
          <a:p>
            <a:pPr lvl="1">
              <a:lnSpc>
                <a:spcPct val="100000"/>
              </a:lnSpc>
            </a:pPr>
            <a:r>
              <a:rPr lang="en-US" altLang="en-US" dirty="0" err="1"/>
              <a:t>behaviour</a:t>
            </a:r>
            <a:r>
              <a:rPr lang="en-US" altLang="en-US" dirty="0"/>
              <a:t> of the target population  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99874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53E83FC-9E5D-4E93-AD75-01B1D279500A}" type="datetime1">
              <a:rPr lang="en-US" altLang="en-US" smtClean="0">
                <a:solidFill>
                  <a:schemeClr val="tx2"/>
                </a:solidFill>
              </a:rPr>
              <a:pPr eaLnBrk="1" hangingPunct="1"/>
              <a:t>12/17/2025</a:t>
            </a:fld>
            <a:endParaRPr lang="en-US" altLang="en-US" smtClean="0">
              <a:solidFill>
                <a:schemeClr val="tx2"/>
              </a:solidFill>
            </a:endParaRPr>
          </a:p>
        </p:txBody>
      </p:sp>
      <p:sp>
        <p:nvSpPr>
          <p:cNvPr id="3994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chemeClr val="tx2"/>
                </a:solidFill>
              </a:rPr>
              <a:t>Molla M.</a:t>
            </a:r>
          </a:p>
        </p:txBody>
      </p:sp>
      <p:sp>
        <p:nvSpPr>
          <p:cNvPr id="3994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1093076" y="788276"/>
            <a:ext cx="9806152" cy="4225158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endParaRPr lang="en-US" altLang="en-US" sz="7200" dirty="0" smtClean="0">
              <a:latin typeface="Blackadder ITC" panose="04020505051007020D02" pitchFamily="82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7200" dirty="0" smtClean="0">
                <a:latin typeface="Blackadder ITC" panose="04020505051007020D02" pitchFamily="82" charset="0"/>
              </a:rPr>
              <a:t>Thanks </a:t>
            </a:r>
            <a:endParaRPr lang="en-US" altLang="en-US" sz="7200" dirty="0" smtClean="0">
              <a:latin typeface="Blackadder ITC" panose="04020505051007020D02" pitchFamily="82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7200" smtClean="0">
                <a:latin typeface="Blackadder ITC" panose="04020505051007020D02" pitchFamily="82" charset="0"/>
              </a:rPr>
              <a:t>Q and A</a:t>
            </a:r>
            <a:endParaRPr lang="en-US" altLang="en-US" sz="7200" dirty="0">
              <a:latin typeface="Blackadder ITC" panose="04020505051007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02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058989" y="1036638"/>
            <a:ext cx="7858125" cy="7667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i="1" dirty="0" err="1" smtClean="0"/>
              <a:t>Cont</a:t>
            </a:r>
            <a:r>
              <a:rPr lang="en-US" altLang="en-US" i="1" dirty="0" smtClean="0"/>
              <a:t>…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72054" y="2175640"/>
            <a:ext cx="9312167" cy="4453759"/>
          </a:xfrm>
        </p:spPr>
        <p:txBody>
          <a:bodyPr/>
          <a:lstStyle/>
          <a:p>
            <a:pPr eaLnBrk="1" hangingPunct="1"/>
            <a:r>
              <a:rPr lang="en-US" altLang="en-US" sz="3200" dirty="0"/>
              <a:t>It is not just small scale, subjective quantitative research</a:t>
            </a:r>
          </a:p>
          <a:p>
            <a:pPr eaLnBrk="1" hangingPunct="1"/>
            <a:r>
              <a:rPr lang="en-US" altLang="en-US" sz="3200" dirty="0"/>
              <a:t>Requires us to examine how we understand science</a:t>
            </a:r>
          </a:p>
          <a:p>
            <a:pPr eaLnBrk="1" hangingPunct="1"/>
            <a:r>
              <a:rPr lang="en-US" altLang="en-US" sz="3200" dirty="0"/>
              <a:t>It is thinking beyond numbers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81291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GB" altLang="en-US" dirty="0" err="1" smtClean="0"/>
              <a:t>Cont</a:t>
            </a:r>
            <a:r>
              <a:rPr lang="en-GB" altLang="en-US" dirty="0" smtClean="0"/>
              <a:t>…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6775" y="1600200"/>
            <a:ext cx="8153400" cy="4495800"/>
          </a:xfrm>
        </p:spPr>
        <p:txBody>
          <a:bodyPr/>
          <a:lstStyle/>
          <a:p>
            <a:pPr algn="ctr" eaLnBrk="1" hangingPunct="1">
              <a:lnSpc>
                <a:spcPct val="125000"/>
              </a:lnSpc>
            </a:pPr>
            <a:r>
              <a:rPr lang="en-GB" altLang="en-US" i="1" dirty="0"/>
              <a:t>‘Qualitative Research…involves finding out what people think, and how they feel </a:t>
            </a:r>
            <a:r>
              <a:rPr lang="en-GB" altLang="en-US" i="1" dirty="0" smtClean="0"/>
              <a:t>- </a:t>
            </a:r>
            <a:r>
              <a:rPr lang="en-GB" altLang="en-US" i="1" dirty="0"/>
              <a:t>or at any rate, what they say they think and how they say they feel.  This kind of information is subjective.  It involves feelings and impressions, rather than numbers’</a:t>
            </a:r>
          </a:p>
        </p:txBody>
      </p:sp>
    </p:spTree>
    <p:extLst>
      <p:ext uri="{BB962C8B-B14F-4D97-AF65-F5344CB8AC3E}">
        <p14:creationId xmlns:p14="http://schemas.microsoft.com/office/powerpoint/2010/main" val="149195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GB" altLang="en-US" dirty="0" err="1" smtClean="0"/>
              <a:t>Cont</a:t>
            </a:r>
            <a:r>
              <a:rPr lang="en-GB" altLang="en-US" dirty="0" smtClean="0"/>
              <a:t>…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124608" y="1219200"/>
            <a:ext cx="9165568" cy="4876800"/>
          </a:xfrm>
        </p:spPr>
        <p:txBody>
          <a:bodyPr>
            <a:noAutofit/>
          </a:bodyPr>
          <a:lstStyle/>
          <a:p>
            <a:pPr eaLnBrk="1" hangingPunct="1">
              <a:lnSpc>
                <a:spcPct val="125000"/>
              </a:lnSpc>
            </a:pPr>
            <a:r>
              <a:rPr lang="en-GB" altLang="en-US" sz="2400" dirty="0"/>
              <a:t>Qualitative research involves </a:t>
            </a:r>
            <a:r>
              <a:rPr lang="en-GB" altLang="en-US" sz="2400" dirty="0" smtClean="0"/>
              <a:t>the use </a:t>
            </a:r>
            <a:r>
              <a:rPr lang="en-GB" altLang="en-US" sz="2400" dirty="0"/>
              <a:t>and collection of a variety of empirical </a:t>
            </a:r>
            <a:r>
              <a:rPr lang="en-GB" altLang="en-US" sz="2400" dirty="0" smtClean="0"/>
              <a:t>materials including: </a:t>
            </a:r>
          </a:p>
          <a:p>
            <a:pPr lvl="1">
              <a:lnSpc>
                <a:spcPct val="125000"/>
              </a:lnSpc>
            </a:pPr>
            <a:r>
              <a:rPr lang="en-GB" altLang="en-US" dirty="0" smtClean="0"/>
              <a:t>Personal experience, case study, </a:t>
            </a:r>
            <a:r>
              <a:rPr lang="en-GB" altLang="en-US" dirty="0"/>
              <a:t>observational, historical, </a:t>
            </a:r>
            <a:r>
              <a:rPr lang="en-GB" altLang="en-US" dirty="0" smtClean="0"/>
              <a:t>and </a:t>
            </a:r>
            <a:r>
              <a:rPr lang="en-GB" altLang="en-US" dirty="0"/>
              <a:t>visual texts-that describe routine and problematic  </a:t>
            </a:r>
            <a:r>
              <a:rPr lang="en-GB" altLang="en-US" dirty="0" smtClean="0"/>
              <a:t>  </a:t>
            </a:r>
          </a:p>
          <a:p>
            <a:pPr marL="457200" lvl="1" indent="0">
              <a:lnSpc>
                <a:spcPct val="125000"/>
              </a:lnSpc>
              <a:buNone/>
            </a:pPr>
            <a:r>
              <a:rPr lang="en-GB" altLang="en-US" dirty="0"/>
              <a:t> </a:t>
            </a:r>
            <a:r>
              <a:rPr lang="en-GB" altLang="en-US" dirty="0" smtClean="0"/>
              <a:t>    moments in individual and group </a:t>
            </a:r>
            <a:r>
              <a:rPr lang="en-GB" altLang="en-US" dirty="0"/>
              <a:t>lives.</a:t>
            </a:r>
          </a:p>
          <a:p>
            <a:pPr eaLnBrk="1" hangingPunct="1">
              <a:lnSpc>
                <a:spcPct val="125000"/>
              </a:lnSpc>
            </a:pPr>
            <a:r>
              <a:rPr lang="en-GB" altLang="en-US" sz="2400" dirty="0" smtClean="0"/>
              <a:t>Deploys  </a:t>
            </a:r>
            <a:r>
              <a:rPr lang="en-GB" altLang="en-US" sz="2400" dirty="0"/>
              <a:t>a wide range of interconnected methods, hoping always to get a better fix on the subject matter at hand.</a:t>
            </a:r>
          </a:p>
        </p:txBody>
      </p:sp>
    </p:spTree>
    <p:extLst>
      <p:ext uri="{BB962C8B-B14F-4D97-AF65-F5344CB8AC3E}">
        <p14:creationId xmlns:p14="http://schemas.microsoft.com/office/powerpoint/2010/main" val="9880110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GB" altLang="en-US" dirty="0" smtClean="0"/>
              <a:t>Cont...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2136775" y="1600200"/>
            <a:ext cx="8153400" cy="4495800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endParaRPr lang="en-GB" altLang="en-US" sz="2400" i="1" dirty="0"/>
          </a:p>
          <a:p>
            <a:pPr>
              <a:buNone/>
            </a:pPr>
            <a:r>
              <a:rPr lang="en-GB" altLang="en-US" sz="2400" dirty="0" smtClean="0"/>
              <a:t>Albert </a:t>
            </a:r>
            <a:r>
              <a:rPr lang="en-GB" altLang="en-US" sz="2400" dirty="0"/>
              <a:t>Einstein </a:t>
            </a:r>
            <a:r>
              <a:rPr lang="en-GB" altLang="en-US" sz="2400" dirty="0" smtClean="0"/>
              <a:t>stated that;</a:t>
            </a:r>
          </a:p>
          <a:p>
            <a:pPr>
              <a:buNone/>
            </a:pPr>
            <a:endParaRPr lang="en-GB" altLang="en-US" sz="2400" dirty="0"/>
          </a:p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GB" altLang="en-US" sz="2400" i="1" dirty="0" smtClean="0"/>
              <a:t>“</a:t>
            </a:r>
            <a:r>
              <a:rPr lang="en-GB" altLang="en-US" sz="2400" i="1" dirty="0"/>
              <a:t>Not everything that can be counted </a:t>
            </a:r>
            <a:r>
              <a:rPr lang="en-GB" altLang="en-US" sz="2400" i="1" dirty="0" smtClean="0"/>
              <a:t>counts, and </a:t>
            </a:r>
            <a:r>
              <a:rPr lang="en-GB" altLang="en-US" sz="2400" i="1" dirty="0"/>
              <a:t>not everything that counts can be counted</a:t>
            </a:r>
            <a:r>
              <a:rPr lang="en-GB" altLang="en-US" dirty="0" smtClean="0"/>
              <a:t>” </a:t>
            </a:r>
          </a:p>
        </p:txBody>
      </p:sp>
    </p:spTree>
    <p:extLst>
      <p:ext uri="{BB962C8B-B14F-4D97-AF65-F5344CB8AC3E}">
        <p14:creationId xmlns:p14="http://schemas.microsoft.com/office/powerpoint/2010/main" val="8536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solidFill>
                  <a:schemeClr val="tx2">
                    <a:satMod val="130000"/>
                  </a:schemeClr>
                </a:solidFill>
                <a:latin typeface="Garamond" pitchFamily="18" charset="0"/>
              </a:rPr>
              <a:t>History of qualitative research 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75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</TotalTime>
  <Words>1519</Words>
  <Application>Microsoft Office PowerPoint</Application>
  <PresentationFormat>Widescreen</PresentationFormat>
  <Paragraphs>227</Paragraphs>
  <Slides>40</Slides>
  <Notes>2</Notes>
  <HiddenSlides>5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54" baseType="lpstr">
      <vt:lpstr>ADLaM Display</vt:lpstr>
      <vt:lpstr>Amasis MT Pro</vt:lpstr>
      <vt:lpstr>Amasis MT Pro Black</vt:lpstr>
      <vt:lpstr>Aptos</vt:lpstr>
      <vt:lpstr>Aptos Display</vt:lpstr>
      <vt:lpstr>Arial</vt:lpstr>
      <vt:lpstr>Blackadder ITC</vt:lpstr>
      <vt:lpstr>Calibri</vt:lpstr>
      <vt:lpstr>Courier New</vt:lpstr>
      <vt:lpstr>Garamond</vt:lpstr>
      <vt:lpstr>Verdana</vt:lpstr>
      <vt:lpstr>Wingdings</vt:lpstr>
      <vt:lpstr>Wingdings 2</vt:lpstr>
      <vt:lpstr>Office Theme</vt:lpstr>
      <vt:lpstr>    Overview of Qualitative  Research Methods  </vt:lpstr>
      <vt:lpstr>Introduction </vt:lpstr>
      <vt:lpstr>Qualitative research defined</vt:lpstr>
      <vt:lpstr>Cont…</vt:lpstr>
      <vt:lpstr>Cont…</vt:lpstr>
      <vt:lpstr>Cont…</vt:lpstr>
      <vt:lpstr>Cont…</vt:lpstr>
      <vt:lpstr>Cont...</vt:lpstr>
      <vt:lpstr>History of qualitative research </vt:lpstr>
      <vt:lpstr>History of qualitative research </vt:lpstr>
      <vt:lpstr>History of qualitative research </vt:lpstr>
      <vt:lpstr>History of qualitative research </vt:lpstr>
      <vt:lpstr>Approaches in qualitative research  </vt:lpstr>
      <vt:lpstr>Approaches in qualitative research </vt:lpstr>
      <vt:lpstr>The positivist approach </vt:lpstr>
      <vt:lpstr>Interpretative appraoch</vt:lpstr>
      <vt:lpstr>   </vt:lpstr>
      <vt:lpstr>PowerPoint Presentation</vt:lpstr>
      <vt:lpstr>PowerPoint Presentation</vt:lpstr>
      <vt:lpstr>Building blocks of qualitative research</vt:lpstr>
      <vt:lpstr>Ontological assumtions</vt:lpstr>
      <vt:lpstr>Epistemological assumptions  </vt:lpstr>
      <vt:lpstr>Axiological  assumptions</vt:lpstr>
      <vt:lpstr>Methodological assumption</vt:lpstr>
      <vt:lpstr>Why do we need to use qualitative research</vt:lpstr>
      <vt:lpstr>PowerPoint Presentation</vt:lpstr>
      <vt:lpstr>Cont…</vt:lpstr>
      <vt:lpstr>Cont....</vt:lpstr>
      <vt:lpstr>Cont…</vt:lpstr>
      <vt:lpstr>Difference b/n qualitative and quantitative methods</vt:lpstr>
      <vt:lpstr>Less is more and more is more…</vt:lpstr>
      <vt:lpstr>Cont…</vt:lpstr>
      <vt:lpstr>Cont…</vt:lpstr>
      <vt:lpstr>How is qualitative research used</vt:lpstr>
      <vt:lpstr>How is qualitative research used</vt:lpstr>
      <vt:lpstr>Designing a qualitative research </vt:lpstr>
      <vt:lpstr>Central concepts in designing qualitative research</vt:lpstr>
      <vt:lpstr>Cont….</vt:lpstr>
      <vt:lpstr>Cont…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Qualitative  Research Methods</dc:title>
  <dc:creator>Mitiku Getu Moges</dc:creator>
  <cp:lastModifiedBy>Respondent </cp:lastModifiedBy>
  <cp:revision>26</cp:revision>
  <dcterms:created xsi:type="dcterms:W3CDTF">2025-11-21T09:11:49Z</dcterms:created>
  <dcterms:modified xsi:type="dcterms:W3CDTF">2025-12-17T19:21:34Z</dcterms:modified>
</cp:coreProperties>
</file>