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407" r:id="rId2"/>
    <p:sldId id="402" r:id="rId3"/>
    <p:sldId id="403" r:id="rId4"/>
    <p:sldId id="438" r:id="rId5"/>
    <p:sldId id="439" r:id="rId6"/>
    <p:sldId id="441" r:id="rId7"/>
    <p:sldId id="440" r:id="rId8"/>
    <p:sldId id="443" r:id="rId9"/>
    <p:sldId id="444" r:id="rId10"/>
    <p:sldId id="445" r:id="rId11"/>
    <p:sldId id="446" r:id="rId12"/>
    <p:sldId id="447" r:id="rId13"/>
    <p:sldId id="448" r:id="rId14"/>
    <p:sldId id="450" r:id="rId15"/>
    <p:sldId id="451" r:id="rId16"/>
    <p:sldId id="449" r:id="rId17"/>
    <p:sldId id="452" r:id="rId18"/>
    <p:sldId id="453" r:id="rId19"/>
    <p:sldId id="454" r:id="rId20"/>
    <p:sldId id="455" r:id="rId21"/>
    <p:sldId id="456" r:id="rId22"/>
    <p:sldId id="457" r:id="rId23"/>
    <p:sldId id="458" r:id="rId24"/>
    <p:sldId id="459" r:id="rId25"/>
    <p:sldId id="460" r:id="rId26"/>
    <p:sldId id="462" r:id="rId27"/>
    <p:sldId id="463" r:id="rId28"/>
    <p:sldId id="465" r:id="rId29"/>
    <p:sldId id="466" r:id="rId30"/>
    <p:sldId id="461" r:id="rId31"/>
    <p:sldId id="467" r:id="rId32"/>
    <p:sldId id="468" r:id="rId33"/>
    <p:sldId id="469" r:id="rId34"/>
    <p:sldId id="258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3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6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in RCTs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planned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actions that are established to ensure that the trial is performed…in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GCP and the applicable regulatory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GCP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Inspection…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9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QC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operational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techniques and activities undertaken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within the quality system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verify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the requirements for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trial related activities have been </a:t>
            </a:r>
            <a:r>
              <a:rPr lang="en-US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fulfilled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GCP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Inspection…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03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7655" y="1654865"/>
            <a:ext cx="9117776" cy="365657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 vs QC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755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760" y="1478111"/>
            <a:ext cx="8114479" cy="390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182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GB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en-GB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independent examination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trial related activities and documents 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determine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whether the evaluated trial related activities were conducted...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the protocol, sponsor’s SOPs, GCP and the applicable regulatory  requirement(s</a:t>
            </a:r>
            <a:r>
              <a:rPr lang="en-GB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).”</a:t>
            </a:r>
            <a:endParaRPr lang="en-US" sz="3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11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Assesses the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the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QC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Checks for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 regulations, SOPs, protocol (study specific audits), and guidelines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Identifies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serious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problems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Gives an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assurance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quality of trials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a small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work is audited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Benefits need to be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spread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across all areas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Audit…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833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buSzPct val="75000"/>
              <a:buNone/>
            </a:pPr>
            <a:r>
              <a:rPr lang="en-GB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 by a 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regulatory authority(</a:t>
            </a:r>
            <a:r>
              <a:rPr lang="en-GB" sz="32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of conducting an 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 review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documents, facilities, records, and any other resources that are deemed by the authority(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to be </a:t>
            </a:r>
            <a:r>
              <a:rPr lang="en-GB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related to the clinical trial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that may be located at the site of the trial, at the sponsor’s and/or CROs facilities, or at other establishments deemed appropriate by the regulatory authority(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GB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Inspection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421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Try to identify potential areas of concern before the inspection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Don't try to cover it up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 improvements and plans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Don't offer adverse information unless requested to do so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Aim to be consistent with team members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 for 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Auidt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/Inspection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040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lvl="4">
              <a:buFont typeface="Symbol" pitchFamily="18" charset="2"/>
              <a:buNone/>
              <a:defRPr/>
            </a:pPr>
            <a:r>
              <a:rPr lang="en-GB" sz="2200" dirty="0" smtClean="0">
                <a:solidFill>
                  <a:srgbClr val="002060"/>
                </a:solidFill>
              </a:rPr>
              <a:t>		</a:t>
            </a:r>
          </a:p>
          <a:p>
            <a:pPr lvl="4">
              <a:buFont typeface="Symbol" pitchFamily="18" charset="2"/>
              <a:buNone/>
              <a:defRPr/>
            </a:pPr>
            <a:endParaRPr lang="en-GB" sz="2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4">
              <a:buFont typeface="Symbol" pitchFamily="18" charset="2"/>
              <a:buNone/>
              <a:defRPr/>
            </a:pPr>
            <a:r>
              <a:rPr lang="en-GB" sz="2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4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Know </a:t>
            </a: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you do</a:t>
            </a:r>
          </a:p>
          <a:p>
            <a:pPr lvl="4">
              <a:buFont typeface="Symbol" pitchFamily="18" charset="2"/>
              <a:buNone/>
              <a:defRPr/>
            </a:pP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Say what you do</a:t>
            </a:r>
          </a:p>
          <a:p>
            <a:pPr lvl="4">
              <a:buFont typeface="Symbol" pitchFamily="18" charset="2"/>
              <a:buNone/>
              <a:defRPr/>
            </a:pP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Do what you say</a:t>
            </a:r>
          </a:p>
          <a:p>
            <a:pPr lvl="4">
              <a:buFont typeface="Symbol" pitchFamily="18" charset="2"/>
              <a:buNone/>
              <a:defRPr/>
            </a:pP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Prove what you did</a:t>
            </a:r>
          </a:p>
          <a:p>
            <a:pPr marL="0" indent="0">
              <a:buSzPct val="75000"/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Preparation for Inspection…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069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lvl="4">
              <a:buFont typeface="Symbol" pitchFamily="18" charset="2"/>
              <a:buNone/>
              <a:defRPr/>
            </a:pPr>
            <a:r>
              <a:rPr lang="en-GB" sz="2200" dirty="0" smtClean="0">
                <a:solidFill>
                  <a:srgbClr val="002060"/>
                </a:solidFill>
              </a:rPr>
              <a:t>	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vs Inspection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133" y="1347035"/>
            <a:ext cx="8193734" cy="416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04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by Design 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&amp; Inspection </a:t>
            </a: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“Detailed WRITTEN instructions to achieve uniformity of performance of a specific function”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simplify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 of operation while maintaining high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</a:t>
            </a:r>
          </a:p>
          <a:p>
            <a:pPr marL="0" indent="0">
              <a:buSzPct val="75000"/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Operating Procedures (SOPs)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5" descr="D:\Soft skill materials\sop.jpg">
            <a:extLst>
              <a:ext uri="{FF2B5EF4-FFF2-40B4-BE49-F238E27FC236}">
                <a16:creationId xmlns:a16="http://schemas.microsoft.com/office/drawing/2014/main" id="{623C912E-70C9-4B1E-A2D5-8893A3137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939" y="3745395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95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Written in a clear and unambiguous manner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 understandable by the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Easy to follow instructions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be reviewed regularly (maximum 3 years according to ICH-GCP)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Updated for changes or as a result of events</a:t>
            </a:r>
          </a:p>
          <a:p>
            <a:pPr marL="838200" lvl="1" indent="-381000">
              <a:buSzPct val="75000"/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finding</a:t>
            </a:r>
          </a:p>
          <a:p>
            <a:pPr marL="838200" lvl="1" indent="-381000">
              <a:buSzPct val="75000"/>
              <a:buFont typeface="Wingdings" pitchFamily="2" charset="2"/>
              <a:buChar char="§"/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changes…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ct val="75000"/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Characteristics of SOPs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99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effective and efficient way of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documenting/ communicating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procedures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tool for staff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programmes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invaluable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asset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your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organization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ct val="75000"/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 should be: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861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Documents which exist only for the sake of  regulatory authority, sponsors, monitors, auditors !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set of documents for mere existence!</a:t>
            </a:r>
          </a:p>
          <a:p>
            <a:pPr marL="0" indent="0">
              <a:buSzPct val="75000"/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 should NOT be: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309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Proficiency – training tool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 – who is to do what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Efficiency – timeliness 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Consistency – uniformity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Continuity – in case of personnel turnover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Transparency – audit trail, + documentation 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reconstruction over time</a:t>
            </a:r>
          </a:p>
          <a:p>
            <a:pPr marL="381000" indent="-381000">
              <a:buSzPct val="75000"/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Prerequisite for GCP and GCLP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Importance of SOPs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9206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rgbClr val="002060"/>
                </a:solidFill>
                <a:latin typeface="Calibri"/>
              </a:rPr>
              <a:t>WHAT</a:t>
            </a:r>
            <a:r>
              <a:rPr lang="en-GB" altLang="en-US" sz="3200" dirty="0">
                <a:solidFill>
                  <a:srgbClr val="002060"/>
                </a:solidFill>
                <a:latin typeface="Calibri"/>
              </a:rPr>
              <a:t> has to be done</a:t>
            </a:r>
            <a:endParaRPr lang="en-GB" altLang="en-US" sz="1100" dirty="0">
              <a:solidFill>
                <a:srgbClr val="002060"/>
              </a:solidFill>
              <a:latin typeface="Calibri"/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rgbClr val="002060"/>
                </a:solidFill>
                <a:latin typeface="Calibri"/>
              </a:rPr>
              <a:t>WHO</a:t>
            </a:r>
            <a:r>
              <a:rPr lang="en-GB" altLang="en-US" sz="3200" dirty="0">
                <a:solidFill>
                  <a:srgbClr val="002060"/>
                </a:solidFill>
                <a:latin typeface="Calibri"/>
              </a:rPr>
              <a:t> has to do what</a:t>
            </a:r>
            <a:endParaRPr lang="en-GB" altLang="en-US" sz="1000" dirty="0">
              <a:solidFill>
                <a:srgbClr val="002060"/>
              </a:solidFill>
              <a:latin typeface="Calibri"/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rgbClr val="002060"/>
                </a:solidFill>
                <a:latin typeface="Calibri"/>
              </a:rPr>
              <a:t>WHEN </a:t>
            </a:r>
            <a:r>
              <a:rPr lang="en-GB" altLang="en-US" sz="3200" dirty="0">
                <a:solidFill>
                  <a:srgbClr val="002060"/>
                </a:solidFill>
                <a:latin typeface="Calibri"/>
              </a:rPr>
              <a:t>has it to be done</a:t>
            </a:r>
            <a:endParaRPr lang="en-GB" altLang="en-US" sz="1000" dirty="0">
              <a:solidFill>
                <a:srgbClr val="002060"/>
              </a:solidFill>
              <a:latin typeface="Calibri"/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rgbClr val="002060"/>
                </a:solidFill>
                <a:latin typeface="Calibri"/>
              </a:rPr>
              <a:t>HOW</a:t>
            </a:r>
            <a:r>
              <a:rPr lang="en-GB" altLang="en-US" sz="3200" dirty="0">
                <a:solidFill>
                  <a:srgbClr val="002060"/>
                </a:solidFill>
                <a:latin typeface="Calibri"/>
              </a:rPr>
              <a:t> has it to be done</a:t>
            </a:r>
            <a:endParaRPr lang="en-GB" altLang="en-US" sz="1000" dirty="0">
              <a:solidFill>
                <a:srgbClr val="002060"/>
              </a:solidFill>
              <a:latin typeface="Calibri"/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>
                <a:solidFill>
                  <a:srgbClr val="002060"/>
                </a:solidFill>
                <a:latin typeface="Calibri"/>
              </a:rPr>
              <a:t>WHY</a:t>
            </a:r>
            <a:r>
              <a:rPr lang="en-GB" altLang="en-US" sz="3200" dirty="0">
                <a:solidFill>
                  <a:srgbClr val="002060"/>
                </a:solidFill>
                <a:latin typeface="Calibri"/>
              </a:rPr>
              <a:t> has it to be done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002060"/>
                </a:solidFill>
                <a:latin typeface="Calibri"/>
              </a:rPr>
              <a:t>WHAT </a:t>
            </a:r>
            <a:r>
              <a:rPr lang="en-US" sz="3200" dirty="0">
                <a:solidFill>
                  <a:srgbClr val="002060"/>
                </a:solidFill>
                <a:latin typeface="Calibri"/>
              </a:rPr>
              <a:t>evidence shows that it was carried out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 should answer: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41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for Compliance 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Writing SOPs and guidelines that can be followed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Tight timeframes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Allow time for natural and appropriate workﬂow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 in one day ?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 on all edit checks before testing DB; probably better before production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Maximizing compliance 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19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for Compliance… 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 many signatures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 specified details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Notations in green ink or is any pen color other than  black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Batch transmittal form initialed by clinical assistant or</a:t>
            </a:r>
            <a:b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 it just be whoever opens the mail?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Maximizing compliance 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3793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for Compliance… 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 produced after fact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Burdensome documentation after a task is completed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Especially after the study is locked 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Manually creating list &amp; signing list of subjects locked for interim analysis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Maximizing compliance 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136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for Compliance… 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‘Require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 vs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‘Include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Something required by an SOP, it must be there during audit 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something not always required, recommend, may include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or may  vs MUST 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Maximizing compliance 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6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Quality: absence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errors that matter to decision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rrors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have a meaningful impact on the safety of trial participants or credibility of the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must be integrated into the entire clinical study process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subject protection and to deliver high quality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shared responsibility 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Sponsor, investigator, IRB,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RAs…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313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 lnSpcReduction="10000"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  <a:buNone/>
            </a:pPr>
            <a:r>
              <a:rPr lang="en-US" sz="3200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and Access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 training before working on production studies 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Different modes including read and acknowledge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 contractors &amp; temporary employees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 training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Despite intensive training not points remembered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access to the SOPs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Revisions of SOPs undergo the same process </a:t>
            </a:r>
            <a:endParaRPr lang="en-US" sz="28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Maximizing compliance 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6097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SOP, NO GCP”…. “If it is not documented, it was not done”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 SOP compliance not documented, SOP not followed 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often intrinsic evidence that procedures were followed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developing SOP think of evidence to show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tasks such as SAE reconciliation &amp; database locking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Proving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ompliance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5970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carrying out the procedure specified in the SOP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Naturally produced as output in carrying out the procedure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also be helping you carry out the procedure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with many steps &amp; time lag in between 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Signed checklists could be both helpful and evidence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natural output annotated CRF as evidence that DB designer followed SOP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extra documentation 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Proving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ompliance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SOPs: Best Evidence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9074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 forms associated with SOPs</a:t>
            </a:r>
          </a:p>
          <a:p>
            <a:pPr lvl="1"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Lock Approvals” followed by a list of people,  who sign off to approve a process in advance or to attest that procedure was done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really tools, but evidence </a:t>
            </a:r>
          </a:p>
          <a:p>
            <a:pPr fontAlgn="base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black"/>
              </a:buClr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to rely on the idea that the signers were diligent in making sure necessary steps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carried out 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Proving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ompliance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SOPs: Acceptable 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259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ocuses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 on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errors that matter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decision making during a trial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Prospectively examining the objectives of a trial and   defining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factors critical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these objectives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Taking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 to prevent important risks to these critical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factors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 which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processes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underpin a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successful trial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Identify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 and likely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by Design (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QbD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4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 1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Identify “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 to quality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factors (CTQs) for your specific trial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Protocol design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Feasibility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conduct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reporting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Third party engagement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safety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by Design (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QbD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Steps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0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 </a:t>
            </a:r>
            <a:r>
              <a:rPr lang="en-US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Discuss potential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related to each CTQ identified that impact study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STEP3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Mitigate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risks that will likely lead to errors that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etermine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to rapidly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identify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when there is an issue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by Design (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QbD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Steps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071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rospectively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fully aware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throughout the trial lifecycle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 errors that could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jeopardize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safety 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redible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by Design (</a:t>
            </a:r>
            <a:r>
              <a:rPr lang="en-US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QbD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6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775674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of the quality system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Independent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routine monitoring and quality control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Evaluates adherence to GCP, Protocol, SOPs, local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regulations…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and Inspection </a:t>
            </a:r>
          </a:p>
        </p:txBody>
      </p:sp>
    </p:spTree>
    <p:extLst>
      <p:ext uri="{BB962C8B-B14F-4D97-AF65-F5344CB8AC3E}">
        <p14:creationId xmlns:p14="http://schemas.microsoft.com/office/powerpoint/2010/main" val="626059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sponsor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responsible for implementing and maintaining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assurance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control systems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written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SOPs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ensure that trials are conducted ….. in compliance with the protocol, GCP, and the applicable regulatory requirement(s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GCP E6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Inspection…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689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1219</Words>
  <Application>Microsoft Office PowerPoint</Application>
  <PresentationFormat>Widescreen</PresentationFormat>
  <Paragraphs>179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ADLaM Display</vt:lpstr>
      <vt:lpstr>Amasis MT Pro</vt:lpstr>
      <vt:lpstr>Amasis MT Pro Black</vt:lpstr>
      <vt:lpstr>Aptos</vt:lpstr>
      <vt:lpstr>Arial</vt:lpstr>
      <vt:lpstr>Calibri</vt:lpstr>
      <vt:lpstr>Symbol</vt:lpstr>
      <vt:lpstr>Wingdings</vt:lpstr>
      <vt:lpstr>Office Theme</vt:lpstr>
      <vt:lpstr>Quality in RCTs</vt:lpstr>
      <vt:lpstr>Outline </vt:lpstr>
      <vt:lpstr>Background </vt:lpstr>
      <vt:lpstr>Quality by Design (QbD)</vt:lpstr>
      <vt:lpstr>Quality by Design (QbD): Steps </vt:lpstr>
      <vt:lpstr>Quality by Design (QbD): Steps </vt:lpstr>
      <vt:lpstr>Quality by Design (QbD)…</vt:lpstr>
      <vt:lpstr>Audit and Inspection </vt:lpstr>
      <vt:lpstr>Audit and Inspection… </vt:lpstr>
      <vt:lpstr>Audit and Inspection… </vt:lpstr>
      <vt:lpstr>Audit and Inspection… </vt:lpstr>
      <vt:lpstr>QA vs QC</vt:lpstr>
      <vt:lpstr>Quality</vt:lpstr>
      <vt:lpstr>Audit  </vt:lpstr>
      <vt:lpstr>Audit…  </vt:lpstr>
      <vt:lpstr>Inspection</vt:lpstr>
      <vt:lpstr>Preparation for Auidt/Inspection</vt:lpstr>
      <vt:lpstr>Preparation for Inspection…</vt:lpstr>
      <vt:lpstr>Audit vs Inspection </vt:lpstr>
      <vt:lpstr>Standard Operating Procedures (SOPs)</vt:lpstr>
      <vt:lpstr>Characteristics of SOPs</vt:lpstr>
      <vt:lpstr>SOPs should be:</vt:lpstr>
      <vt:lpstr>SOPs should NOT be:</vt:lpstr>
      <vt:lpstr>Importance of SOPs</vt:lpstr>
      <vt:lpstr>SOPs should answer:</vt:lpstr>
      <vt:lpstr>Maximizing compliance with SOPs</vt:lpstr>
      <vt:lpstr>Maximizing compliance with SOPs…</vt:lpstr>
      <vt:lpstr>Maximizing compliance with SOPs…</vt:lpstr>
      <vt:lpstr>Maximizing compliance with SOPs…</vt:lpstr>
      <vt:lpstr>Maximizing compliance with SOPs…</vt:lpstr>
      <vt:lpstr>Proving Compliance with SOPs</vt:lpstr>
      <vt:lpstr>Proving Compliance with SOPs: Best Evidence</vt:lpstr>
      <vt:lpstr>Proving Compliance with SOPs: Acceptable Evi.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67</cp:revision>
  <dcterms:created xsi:type="dcterms:W3CDTF">2025-11-21T09:11:49Z</dcterms:created>
  <dcterms:modified xsi:type="dcterms:W3CDTF">2025-12-05T05:55:10Z</dcterms:modified>
</cp:coreProperties>
</file>