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07" r:id="rId2"/>
    <p:sldId id="437" r:id="rId3"/>
    <p:sldId id="402" r:id="rId4"/>
    <p:sldId id="438" r:id="rId5"/>
    <p:sldId id="439" r:id="rId6"/>
    <p:sldId id="440" r:id="rId7"/>
    <p:sldId id="441" r:id="rId8"/>
    <p:sldId id="442" r:id="rId9"/>
    <p:sldId id="44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Good </a:t>
            </a:r>
            <a:r>
              <a:rPr lang="en-US" b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 Practice</a:t>
            </a:r>
            <a:br>
              <a:rPr lang="en-US" b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(ALCOA)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Document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7652" y="1076999"/>
            <a:ext cx="2598034" cy="4704002"/>
            <a:chOff x="2648" y="-1"/>
            <a:chExt cx="2598034" cy="4704002"/>
          </a:xfrm>
        </p:grpSpPr>
        <p:sp>
          <p:nvSpPr>
            <p:cNvPr id="16" name="Flowchart: Manual Operation 15"/>
            <p:cNvSpPr/>
            <p:nvPr/>
          </p:nvSpPr>
          <p:spPr>
            <a:xfrm rot="16200000">
              <a:off x="-1050336" y="1052983"/>
              <a:ext cx="4704002" cy="2598034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lowchart: Manual Operation 4"/>
            <p:cNvSpPr txBox="1"/>
            <p:nvPr/>
          </p:nvSpPr>
          <p:spPr>
            <a:xfrm rot="21600000">
              <a:off x="2648" y="940799"/>
              <a:ext cx="2598034" cy="2822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0" tIns="0" rIns="147382" bIns="0" numCol="1" spcCol="1270" anchor="ctr" anchorCtr="0">
              <a:noAutofit/>
            </a:bodyPr>
            <a:lstStyle/>
            <a:p>
              <a:pPr lvl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One of the essence of GCP is credible data</a:t>
              </a:r>
              <a:endParaRPr lang="en-US" sz="2300" kern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74058" y="1076999"/>
            <a:ext cx="2598034" cy="4704002"/>
            <a:chOff x="2869054" y="-1"/>
            <a:chExt cx="2598034" cy="4704002"/>
          </a:xfrm>
        </p:grpSpPr>
        <p:sp>
          <p:nvSpPr>
            <p:cNvPr id="14" name="Flowchart: Manual Operation 13"/>
            <p:cNvSpPr/>
            <p:nvPr/>
          </p:nvSpPr>
          <p:spPr>
            <a:xfrm rot="16200000">
              <a:off x="1816070" y="1052983"/>
              <a:ext cx="4704002" cy="2598034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lowchart: Manual Operation 6"/>
            <p:cNvSpPr txBox="1"/>
            <p:nvPr/>
          </p:nvSpPr>
          <p:spPr>
            <a:xfrm rot="21600000">
              <a:off x="2869054" y="940799"/>
              <a:ext cx="2598034" cy="2822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0" tIns="0" rIns="147382" bIns="0" numCol="1" spcCol="1270" anchor="ctr" anchorCtr="0">
              <a:noAutofit/>
            </a:bodyPr>
            <a:lstStyle/>
            <a:p>
              <a:pPr lvl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 essential part of the quality assurance system</a:t>
              </a:r>
              <a:endParaRPr lang="en-US" sz="2300" kern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93426" y="1076999"/>
            <a:ext cx="2598034" cy="4704002"/>
            <a:chOff x="5588422" y="-1"/>
            <a:chExt cx="2598034" cy="4704002"/>
          </a:xfrm>
        </p:grpSpPr>
        <p:sp>
          <p:nvSpPr>
            <p:cNvPr id="12" name="Flowchart: Manual Operation 11"/>
            <p:cNvSpPr/>
            <p:nvPr/>
          </p:nvSpPr>
          <p:spPr>
            <a:xfrm rot="16200000">
              <a:off x="4535438" y="1052983"/>
              <a:ext cx="4704002" cy="2598034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lowchart: Manual Operation 8"/>
            <p:cNvSpPr txBox="1"/>
            <p:nvPr/>
          </p:nvSpPr>
          <p:spPr>
            <a:xfrm rot="21600000">
              <a:off x="5588422" y="940799"/>
              <a:ext cx="2598034" cy="2822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0" tIns="0" rIns="147382" bIns="0" numCol="1" spcCol="1270" anchor="ctr" anchorCtr="0">
              <a:noAutofit/>
            </a:bodyPr>
            <a:lstStyle/>
            <a:p>
              <a:pPr lvl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Correct, complete, current, and consistent info meets regulatory requirements</a:t>
              </a:r>
              <a:endParaRPr lang="en-US" sz="2300" kern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986313" y="1076999"/>
            <a:ext cx="2598034" cy="4704002"/>
            <a:chOff x="8381309" y="-1"/>
            <a:chExt cx="2598034" cy="4704002"/>
          </a:xfrm>
        </p:grpSpPr>
        <p:sp>
          <p:nvSpPr>
            <p:cNvPr id="10" name="Flowchart: Manual Operation 9"/>
            <p:cNvSpPr/>
            <p:nvPr/>
          </p:nvSpPr>
          <p:spPr>
            <a:xfrm rot="16200000">
              <a:off x="7328325" y="1052983"/>
              <a:ext cx="4704002" cy="2598034"/>
            </a:xfrm>
            <a:prstGeom prst="flowChartManualOperati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lowchart: Manual Operation 10"/>
            <p:cNvSpPr txBox="1"/>
            <p:nvPr/>
          </p:nvSpPr>
          <p:spPr>
            <a:xfrm rot="21600000">
              <a:off x="8381309" y="940799"/>
              <a:ext cx="2598034" cy="28224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6050" tIns="0" rIns="147382" bIns="0" numCol="1" spcCol="1270" anchor="ctr" anchorCtr="0">
              <a:noAutofit/>
            </a:bodyPr>
            <a:lstStyle/>
            <a:p>
              <a:pPr lvl="0" algn="ctr" defTabSz="10223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Helps to reduce observations raised as a result of inadequate documentation practices</a:t>
              </a:r>
              <a:endParaRPr lang="en-US" sz="2300" kern="1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485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0B8F0B-1016-4361-8AC8-45F0A424C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524" y="1125246"/>
            <a:ext cx="9683281" cy="458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data collected must be attributable to the person who collected it;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Qualified person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Delegated to perform the task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Dated signature/initials on the source document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Attributable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497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Records are critical for study outcome and patients' safety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be read easily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corrections necessary, a single line drawn through errors, initialed and dated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Legible </a:t>
            </a:r>
          </a:p>
        </p:txBody>
      </p:sp>
    </p:spTree>
    <p:extLst>
      <p:ext uri="{BB962C8B-B14F-4D97-AF65-F5344CB8AC3E}">
        <p14:creationId xmlns:p14="http://schemas.microsoft.com/office/powerpoint/2010/main" val="4234587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assumed credible, only if recorded at the time of a measurement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Documents should clearly reflect data was recorded at the time it was obtained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Contemporaneous </a:t>
            </a:r>
          </a:p>
        </p:txBody>
      </p:sp>
    </p:spTree>
    <p:extLst>
      <p:ext uri="{BB962C8B-B14F-4D97-AF65-F5344CB8AC3E}">
        <p14:creationId xmlns:p14="http://schemas.microsoft.com/office/powerpoint/2010/main" val="298957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first-time data recorded, medium becomes source document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Transcribing data presents possibility of data entry or typing errors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Certified copies/Shadow Copies may be acceptable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Original 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735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that is true and correct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Multiple documents recording the same data,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to be in agreement with each other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</a:t>
            </a:r>
          </a:p>
        </p:txBody>
      </p:sp>
    </p:spTree>
    <p:extLst>
      <p:ext uri="{BB962C8B-B14F-4D97-AF65-F5344CB8AC3E}">
        <p14:creationId xmlns:p14="http://schemas.microsoft.com/office/powerpoint/2010/main" val="313035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Complete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Consistent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Enduring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Available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Traceable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 Principles: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ALCOA+ </a:t>
            </a:r>
          </a:p>
        </p:txBody>
      </p:sp>
    </p:spTree>
    <p:extLst>
      <p:ext uri="{BB962C8B-B14F-4D97-AF65-F5344CB8AC3E}">
        <p14:creationId xmlns:p14="http://schemas.microsoft.com/office/powerpoint/2010/main" val="3582871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222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Good Documentation Practice (ALCOA) </vt:lpstr>
      <vt:lpstr>Source Document  </vt:lpstr>
      <vt:lpstr>Outline </vt:lpstr>
      <vt:lpstr>ALCOA Principles: Attributable </vt:lpstr>
      <vt:lpstr>ALCOA Principles: Legible </vt:lpstr>
      <vt:lpstr>ALCOA Principles: Contemporaneous </vt:lpstr>
      <vt:lpstr>ALCOA Principles: Original </vt:lpstr>
      <vt:lpstr>ALCOA Principles: Accurate</vt:lpstr>
      <vt:lpstr>ALCOA Principles: ALCOA+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60</cp:revision>
  <dcterms:created xsi:type="dcterms:W3CDTF">2025-11-21T09:11:49Z</dcterms:created>
  <dcterms:modified xsi:type="dcterms:W3CDTF">2025-12-04T12:42:55Z</dcterms:modified>
</cp:coreProperties>
</file>