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407" r:id="rId2"/>
    <p:sldId id="402" r:id="rId3"/>
    <p:sldId id="403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419" r:id="rId16"/>
    <p:sldId id="420" r:id="rId17"/>
    <p:sldId id="421" r:id="rId18"/>
    <p:sldId id="422" r:id="rId19"/>
    <p:sldId id="423" r:id="rId20"/>
    <p:sldId id="424" r:id="rId21"/>
    <p:sldId id="436" r:id="rId22"/>
    <p:sldId id="437" r:id="rId23"/>
    <p:sldId id="425" r:id="rId24"/>
    <p:sldId id="427" r:id="rId25"/>
    <p:sldId id="428" r:id="rId26"/>
    <p:sldId id="426" r:id="rId27"/>
    <p:sldId id="431" r:id="rId28"/>
    <p:sldId id="429" r:id="rId29"/>
    <p:sldId id="430" r:id="rId30"/>
    <p:sldId id="432" r:id="rId31"/>
    <p:sldId id="433" r:id="rId32"/>
    <p:sldId id="434" r:id="rId33"/>
    <p:sldId id="258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6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08681-AC8E-46F5-89E1-F6A48C144BC5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C05C0-C2B7-451E-B8C8-8A1E0CD99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4223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in Clinical Trials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9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 and finalization of Study documents 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 protocol for visits and data to be collected 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Plan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(DMP )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Validation Plan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Starting Point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289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Critical step in ensuring quality data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Primary goal: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collect protocol required data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ensure Protocol compliance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collect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analyzable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 queries 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Avoid ambiguity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Uses the schedule of events in the protocol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collect data important to answer the research question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CRF Design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967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 with regulatory requirement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DB validation; system specification, user requirement, regulatory compliance, test &amp; documentation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environment and production environment </a:t>
            </a:r>
          </a:p>
          <a:p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DB Design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920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vs electronic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Electronic; less errors, faster resolution of discrepancy</a:t>
            </a:r>
          </a:p>
          <a:p>
            <a:pPr lvl="1">
              <a:lnSpc>
                <a:spcPct val="100000"/>
              </a:lnSpc>
            </a:pP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 Data Entry (DDE); eSource </a:t>
            </a:r>
            <a:endParaRPr lang="en-US" sz="28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Document Agreement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Collection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216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Single vs double entry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Double with 2nd person correction or verification with 3rd person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vs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Electronic Data Capture (EDC), Direct Data Entry (DDE)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Entry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615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 validity with protocol specification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edit checks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Front-end edit checks vs Back-end edit checks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 checks that fail to pass a validation -&gt; Discrepancy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Inconsistent data, missing data, range checks, protocol  deviation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/DDE when data entered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after data entered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Clarification Forms – Documents containing queries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studies 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Validation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704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Validation using external tools 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Excel, access, stat software…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checking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Validation…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177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AKA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Discrepancy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Reviewing discrepancy, investigating reasons, resolving them with documentation or declare them unresolvable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Dedicated location to record discrepancy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within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CDMS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Either flagged for investigator or self-evident corrections  (SEC)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Query Management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946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 terminologies for adverse events and medications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MedDRA; adverse events,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DDE; drugs, Customized dictionaries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Wrong coding – masking safety issues or wrong safety concern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Accurate reporting of safety, efficient review, data sharing 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Medical Coding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398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final quality checks and assurance then final validation check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DM activities finalized including discrepancies 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Pre-lock checklist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locking DB can not change except in few conditions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DB Locking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52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 on CDMS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Standards/ guidelines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Process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CRF completion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Electronic Documentation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21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Both after completion and discontinuation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 GCP recommendation for 2 years, other stringent requirements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Importance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Meet regulatory requirement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 to questions raised long after trial conclusion/ discontinuation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archive should be retrieved within reasonable timeframe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Archival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399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 lnSpcReduction="10000"/>
          </a:bodyPr>
          <a:lstStyle/>
          <a:p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Data Agreement</a:t>
            </a:r>
          </a:p>
          <a:p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PDF of </a:t>
            </a:r>
            <a:r>
              <a:rPr lang="en-US" sz="30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</a:t>
            </a:r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screens</a:t>
            </a:r>
          </a:p>
          <a:p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on CCGs &amp; CRF including documentation </a:t>
            </a:r>
          </a:p>
          <a:p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 of SD/CRF for quality</a:t>
            </a:r>
          </a:p>
          <a:p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Signature of PI or delegates on CRFs/ </a:t>
            </a:r>
            <a:r>
              <a:rPr lang="en-US" sz="30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eCRFs</a:t>
            </a:r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Important points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62054" y="1084696"/>
            <a:ext cx="7464983" cy="2289061"/>
            <a:chOff x="1739900" y="849530"/>
            <a:chExt cx="9089617" cy="3008065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BECC162-6BA7-4A6B-8A5E-58BB3700F815}"/>
                </a:ext>
              </a:extLst>
            </p:cNvPr>
            <p:cNvSpPr/>
            <p:nvPr/>
          </p:nvSpPr>
          <p:spPr>
            <a:xfrm>
              <a:off x="1739900" y="1728231"/>
              <a:ext cx="3777019" cy="201676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Source Document 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262C59B3-D019-4EAD-810A-586E10ABCC2B}"/>
                </a:ext>
              </a:extLst>
            </p:cNvPr>
            <p:cNvSpPr/>
            <p:nvPr/>
          </p:nvSpPr>
          <p:spPr>
            <a:xfrm>
              <a:off x="7441157" y="1840835"/>
              <a:ext cx="3388360" cy="20167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eCRF/    Paper CRF</a:t>
              </a:r>
            </a:p>
          </p:txBody>
        </p:sp>
        <p:sp>
          <p:nvSpPr>
            <p:cNvPr id="8" name="Arrow: Curved Down 3">
              <a:extLst>
                <a:ext uri="{FF2B5EF4-FFF2-40B4-BE49-F238E27FC236}">
                  <a16:creationId xmlns:a16="http://schemas.microsoft.com/office/drawing/2014/main" id="{EBBCF773-BFD6-467F-AA80-BB5ED5F7B579}"/>
                </a:ext>
              </a:extLst>
            </p:cNvPr>
            <p:cNvSpPr/>
            <p:nvPr/>
          </p:nvSpPr>
          <p:spPr>
            <a:xfrm>
              <a:off x="3774268" y="849530"/>
              <a:ext cx="4709160" cy="1341120"/>
            </a:xfrm>
            <a:prstGeom prst="curved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9616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Avoid backlog of queries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 signature breaks upon data correction in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DB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there is direct data entry to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will be SD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protocol need to list such data 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Important points…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745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422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CRF Completion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867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 on CDMS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Standards/ guidelines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Process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CRF completion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Electronic Documentation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379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 of CRFs is collection consistent and accurate data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in a CRF could be inaccurate or unusable, or it may be lost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CRFs and associated instructions are critical in ensuring the data quality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Instructions could be together with  CRF or self contained 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CRF Completion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1390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Diagnostic criteria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Definitions of terms used on the form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Specifications of time points for observations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Measurement methods and equipment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Units and precisions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Guidelines for handling variability, uncertainty, inconsistency, and error in source or measurements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CRF Completion instructions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9774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Provides instructions on CRF completion for, “all practical scenarios”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data values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Repeated assessments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collected outside the study schedule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corrections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resulting from unanticipated events…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 Instructions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5640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on the form circumstances for skipping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instructions for recording missing data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“asked but not answered” or “not done.”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necessary definitions on the form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Next to the item to which they apply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explicit guidance as to order of day and month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 Instructions…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6811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calculations required explain clearly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 to inform immediate site action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State the role of the individual completing the form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E.g., physician, research staff, patient, or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proxy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Location in the record from which info is to be extracted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metrics for assessing CRF completion performance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 Instructions…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585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 of collecting, cleaning, and managing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compliance with standards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200" baseline="30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Objective; High-quality data </a:t>
            </a: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Accurate and suitable for analysis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Comply with protocol requirements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Minimal/no misses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Acceptable level of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variation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Data Management (CDM)</a:t>
            </a:r>
          </a:p>
        </p:txBody>
      </p:sp>
    </p:spTree>
    <p:extLst>
      <p:ext uri="{BB962C8B-B14F-4D97-AF65-F5344CB8AC3E}">
        <p14:creationId xmlns:p14="http://schemas.microsoft.com/office/powerpoint/2010/main" val="9323130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Descriptions of the expected data formats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Proper date format to be expected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Documenting partial dates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Blank for each digit of continuous measure + decimal places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Clarifying rounding rules and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abbreviations</a:t>
            </a:r>
          </a:p>
          <a:p>
            <a:pPr marL="457200" lvl="1" indent="0">
              <a:buNone/>
            </a:pPr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Field definitions where field needs guidance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Screen shots of CRFs where needed to clarify instructions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Convention for form completion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9724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Instructions to call out linked data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AE about a drug &amp; CRF prompts info. on concomitant medication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Completing forms; legible entry with indelible ink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Documenting any required updates 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Stroke one line, initial and date 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Convention for form completion…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8964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EDC, a section devoted to clarifying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dynamics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eCRFs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present once subject is created 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entry required for additional forms to populate</a:t>
            </a:r>
          </a:p>
          <a:p>
            <a:pPr lvl="1">
              <a:lnSpc>
                <a:spcPct val="150000"/>
              </a:lnSpc>
            </a:pP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eCRFs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modules not appearing for screen failures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understanding on completing expected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entries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 of CRF Structure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5732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6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!</a:t>
            </a:r>
            <a:endParaRPr lang="en-US" sz="6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software platform to collect, validate, clean, and manage trial data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Commercial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free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Commercial; ORACLE CLINICAL, CLINTRIAL,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eClinical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Suite, MACRO, RAVE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Free;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OpenClinica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REDCap,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openCDMS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TrialDB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&amp;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PhOSCo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CDMS needs to have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Password, Audit trail, Date and time stamp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Data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System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CDMS)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694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Data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System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CDMS)…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3B9F7A-32DC-4978-8142-900D07EAE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0724" y="2291491"/>
            <a:ext cx="3391397" cy="23624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979F37-AD5B-48D5-B9A6-38411F6FD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9115" y="1050848"/>
            <a:ext cx="3672880" cy="24221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258" y="3810917"/>
            <a:ext cx="4112625" cy="1876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82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Rules &amp; formats to ensure CT data is consistent, accurate, interoperable, and compliant across studies &amp; organizations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Help sponsors, CROs, &amp; regulators understand &amp; use data efficiently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E.g. standardized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names, codes, structures, and formats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Standards</a:t>
            </a:r>
          </a:p>
        </p:txBody>
      </p:sp>
    </p:spTree>
    <p:extLst>
      <p:ext uri="{BB962C8B-B14F-4D97-AF65-F5344CB8AC3E}">
        <p14:creationId xmlns:p14="http://schemas.microsoft.com/office/powerpoint/2010/main" val="102267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Cost-effective &amp; timely product development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 spend fewer resources on study data review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Streamline conduct, data transfer, analysis &amp; submission process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↓ Time and money needed to set up a study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similar studies conducted in the past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Comparisons of  data across studies and data sharing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Standards: Benefits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03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Cost-effective &amp; timely product development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 spend fewer resources on study data review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Streamline conduct, data transfer, analysis &amp; submission process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↓ Time and money needed to set up a study</a:t>
            </a:r>
          </a:p>
          <a:p>
            <a:pPr lvl="1"/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similar studies conducted in the past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Comparisons of  data across studies and data sharing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Standards: Benefits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689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CDISC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CDASH, STDM and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ADaM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Controlled Terminologies: MedDRA, WHO Drug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Regulatory standards: 21 CRF Part 11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Quality &amp; Data Integrity standards: ALCOA+ principles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 from societies: GCDMP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Standards: Docs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B36EF1-D76A-4E20-9EB4-3D3D82813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083" y="4477965"/>
            <a:ext cx="1676400" cy="1562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62720AB-A72D-4D3F-9C86-C2576E8FD8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7323" y="4737641"/>
            <a:ext cx="24384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53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1231</Words>
  <Application>Microsoft Office PowerPoint</Application>
  <PresentationFormat>Widescreen</PresentationFormat>
  <Paragraphs>199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ADLaM Display</vt:lpstr>
      <vt:lpstr>Amasis MT Pro</vt:lpstr>
      <vt:lpstr>Amasis MT Pro Black</vt:lpstr>
      <vt:lpstr>Aptos</vt:lpstr>
      <vt:lpstr>Arial</vt:lpstr>
      <vt:lpstr>Calibri</vt:lpstr>
      <vt:lpstr>Office Theme</vt:lpstr>
      <vt:lpstr>Data Management in Clinical Trials </vt:lpstr>
      <vt:lpstr>Outline </vt:lpstr>
      <vt:lpstr>Clinical Data Management (CDM)</vt:lpstr>
      <vt:lpstr>Clinical Data Management System (CDMS)</vt:lpstr>
      <vt:lpstr>Clinical Data Management System (CDMS)…</vt:lpstr>
      <vt:lpstr>Data Management Standards</vt:lpstr>
      <vt:lpstr>Data Management Standards: Benefits </vt:lpstr>
      <vt:lpstr>Data Management Standards: Benefits </vt:lpstr>
      <vt:lpstr>Data Management Standards: Docs </vt:lpstr>
      <vt:lpstr>Data Management Process: Starting Point  </vt:lpstr>
      <vt:lpstr>Data Management Process: CRF Design </vt:lpstr>
      <vt:lpstr>Data Management Process: DB Design </vt:lpstr>
      <vt:lpstr>Data Management Process: Data Collection </vt:lpstr>
      <vt:lpstr>Data Management Process: Data Entry </vt:lpstr>
      <vt:lpstr>Data Management Process: Data Validation </vt:lpstr>
      <vt:lpstr>Data Management Process: Data Validation… </vt:lpstr>
      <vt:lpstr>Data Management Process: Query Management </vt:lpstr>
      <vt:lpstr>Data Management Process: Medical Coding </vt:lpstr>
      <vt:lpstr>Data Management Process: DB Locking </vt:lpstr>
      <vt:lpstr>Data Management Process: Archival </vt:lpstr>
      <vt:lpstr>Data Management Process: Important points </vt:lpstr>
      <vt:lpstr>Data Management Process: Important points… </vt:lpstr>
      <vt:lpstr>CRF Completion </vt:lpstr>
      <vt:lpstr>Outline </vt:lpstr>
      <vt:lpstr>CRF Completion  </vt:lpstr>
      <vt:lpstr>CRF Completion instructions  </vt:lpstr>
      <vt:lpstr>Specific Instructions  </vt:lpstr>
      <vt:lpstr>Specific Instructions…  </vt:lpstr>
      <vt:lpstr>Specific Instructions…  </vt:lpstr>
      <vt:lpstr>Convention for form completion </vt:lpstr>
      <vt:lpstr>Convention for form completion… </vt:lpstr>
      <vt:lpstr>Description of CRF Structure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 in RCTs</dc:title>
  <dc:creator>Mitiku Getu Moges</dc:creator>
  <cp:lastModifiedBy>Dawit Ejigu</cp:lastModifiedBy>
  <cp:revision>51</cp:revision>
  <dcterms:created xsi:type="dcterms:W3CDTF">2025-11-21T09:11:49Z</dcterms:created>
  <dcterms:modified xsi:type="dcterms:W3CDTF">2025-12-02T07:38:50Z</dcterms:modified>
</cp:coreProperties>
</file>