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9"/>
  </p:notesMasterIdLst>
  <p:sldIdLst>
    <p:sldId id="256" r:id="rId2"/>
    <p:sldId id="384" r:id="rId3"/>
    <p:sldId id="420" r:id="rId4"/>
    <p:sldId id="385" r:id="rId5"/>
    <p:sldId id="386" r:id="rId6"/>
    <p:sldId id="387" r:id="rId7"/>
    <p:sldId id="388" r:id="rId8"/>
    <p:sldId id="389" r:id="rId9"/>
    <p:sldId id="390" r:id="rId10"/>
    <p:sldId id="391" r:id="rId11"/>
    <p:sldId id="393" r:id="rId12"/>
    <p:sldId id="392" r:id="rId13"/>
    <p:sldId id="395" r:id="rId14"/>
    <p:sldId id="396" r:id="rId15"/>
    <p:sldId id="397" r:id="rId16"/>
    <p:sldId id="398" r:id="rId17"/>
    <p:sldId id="399" r:id="rId18"/>
    <p:sldId id="400" r:id="rId19"/>
    <p:sldId id="376" r:id="rId20"/>
    <p:sldId id="401" r:id="rId21"/>
    <p:sldId id="414" r:id="rId22"/>
    <p:sldId id="415" r:id="rId23"/>
    <p:sldId id="416" r:id="rId24"/>
    <p:sldId id="417" r:id="rId25"/>
    <p:sldId id="418" r:id="rId26"/>
    <p:sldId id="419" r:id="rId27"/>
    <p:sldId id="258" r:id="rId2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94660"/>
  </p:normalViewPr>
  <p:slideViewPr>
    <p:cSldViewPr snapToGrid="0">
      <p:cViewPr>
        <p:scale>
          <a:sx n="89" d="100"/>
          <a:sy n="89" d="100"/>
        </p:scale>
        <p:origin x="-432" y="53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67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itiku Getu Moges" userId="aaa50ae05b105aa5" providerId="LiveId" clId="{CAC67C4B-F268-4650-A63F-BD79B7387BD0}"/>
    <pc:docChg chg="undo custSel addSld delSld modMainMaster">
      <pc:chgData name="Mitiku Getu Moges" userId="aaa50ae05b105aa5" providerId="LiveId" clId="{CAC67C4B-F268-4650-A63F-BD79B7387BD0}" dt="2025-11-22T07:33:24.710" v="35" actId="1035"/>
      <pc:docMkLst>
        <pc:docMk/>
      </pc:docMkLst>
      <pc:sldChg chg="new">
        <pc:chgData name="Mitiku Getu Moges" userId="aaa50ae05b105aa5" providerId="LiveId" clId="{CAC67C4B-F268-4650-A63F-BD79B7387BD0}" dt="2025-11-21T09:28:13.120" v="13" actId="680"/>
        <pc:sldMkLst>
          <pc:docMk/>
          <pc:sldMk cId="31299345" sldId="257"/>
        </pc:sldMkLst>
      </pc:sldChg>
      <pc:sldChg chg="new del">
        <pc:chgData name="Mitiku Getu Moges" userId="aaa50ae05b105aa5" providerId="LiveId" clId="{CAC67C4B-F268-4650-A63F-BD79B7387BD0}" dt="2025-11-21T09:28:02.469" v="10" actId="680"/>
        <pc:sldMkLst>
          <pc:docMk/>
          <pc:sldMk cId="1108250349" sldId="257"/>
        </pc:sldMkLst>
      </pc:sldChg>
      <pc:sldChg chg="new del">
        <pc:chgData name="Mitiku Getu Moges" userId="aaa50ae05b105aa5" providerId="LiveId" clId="{CAC67C4B-F268-4650-A63F-BD79B7387BD0}" dt="2025-11-21T09:27:02.355" v="3" actId="680"/>
        <pc:sldMkLst>
          <pc:docMk/>
          <pc:sldMk cId="1810991510" sldId="257"/>
        </pc:sldMkLst>
      </pc:sldChg>
      <pc:sldMasterChg chg="addSp delSp modSp mod modSldLayout">
        <pc:chgData name="Mitiku Getu Moges" userId="aaa50ae05b105aa5" providerId="LiveId" clId="{CAC67C4B-F268-4650-A63F-BD79B7387BD0}" dt="2025-11-22T07:33:24.710" v="35" actId="1035"/>
        <pc:sldMasterMkLst>
          <pc:docMk/>
          <pc:sldMasterMk cId="2146213738" sldId="2147483648"/>
        </pc:sldMasterMkLst>
        <pc:spChg chg="mod">
          <ac:chgData name="Mitiku Getu Moges" userId="aaa50ae05b105aa5" providerId="LiveId" clId="{CAC67C4B-F268-4650-A63F-BD79B7387BD0}" dt="2025-11-22T07:32:47.538" v="32" actId="1076"/>
          <ac:spMkLst>
            <pc:docMk/>
            <pc:sldMasterMk cId="2146213738" sldId="2147483648"/>
            <ac:spMk id="8" creationId="{664D706A-10E4-CECC-FB16-297812D63776}"/>
          </ac:spMkLst>
        </pc:spChg>
        <pc:spChg chg="mod">
          <ac:chgData name="Mitiku Getu Moges" userId="aaa50ae05b105aa5" providerId="LiveId" clId="{CAC67C4B-F268-4650-A63F-BD79B7387BD0}" dt="2025-11-22T07:32:21.316" v="30" actId="14100"/>
          <ac:spMkLst>
            <pc:docMk/>
            <pc:sldMasterMk cId="2146213738" sldId="2147483648"/>
            <ac:spMk id="10" creationId="{259B69BD-317F-561E-D2AE-F9C2F78365F3}"/>
          </ac:spMkLst>
        </pc:spChg>
        <pc:spChg chg="mod">
          <ac:chgData name="Mitiku Getu Moges" userId="aaa50ae05b105aa5" providerId="LiveId" clId="{CAC67C4B-F268-4650-A63F-BD79B7387BD0}" dt="2025-11-22T07:31:31.960" v="20" actId="207"/>
          <ac:spMkLst>
            <pc:docMk/>
            <pc:sldMasterMk cId="2146213738" sldId="2147483648"/>
            <ac:spMk id="11" creationId="{1A447271-CD58-C84B-B7B7-DF642F38E667}"/>
          </ac:spMkLst>
        </pc:spChg>
        <pc:picChg chg="add del mod">
          <ac:chgData name="Mitiku Getu Moges" userId="aaa50ae05b105aa5" providerId="LiveId" clId="{CAC67C4B-F268-4650-A63F-BD79B7387BD0}" dt="2025-11-22T07:33:24.710" v="35" actId="1035"/>
          <ac:picMkLst>
            <pc:docMk/>
            <pc:sldMasterMk cId="2146213738" sldId="2147483648"/>
            <ac:picMk id="9" creationId="{F99C2A7C-D096-1EB6-BCAE-C276744BE8A2}"/>
          </ac:picMkLst>
        </pc:picChg>
        <pc:picChg chg="add del mod">
          <ac:chgData name="Mitiku Getu Moges" userId="aaa50ae05b105aa5" providerId="LiveId" clId="{CAC67C4B-F268-4650-A63F-BD79B7387BD0}" dt="2025-11-22T07:30:56.919" v="16" actId="1076"/>
          <ac:picMkLst>
            <pc:docMk/>
            <pc:sldMasterMk cId="2146213738" sldId="2147483648"/>
            <ac:picMk id="12" creationId="{A40EC3FF-E68F-6EE7-974E-C7A3528874D3}"/>
          </ac:picMkLst>
        </pc:picChg>
        <pc:sldLayoutChg chg="delSp mod">
          <pc:chgData name="Mitiku Getu Moges" userId="aaa50ae05b105aa5" providerId="LiveId" clId="{CAC67C4B-F268-4650-A63F-BD79B7387BD0}" dt="2025-11-22T07:31:47.824" v="26" actId="478"/>
          <pc:sldLayoutMkLst>
            <pc:docMk/>
            <pc:sldMasterMk cId="2146213738" sldId="2147483648"/>
            <pc:sldLayoutMk cId="1229755542" sldId="2147483649"/>
          </pc:sldLayoutMkLst>
          <pc:spChg chg="del">
            <ac:chgData name="Mitiku Getu Moges" userId="aaa50ae05b105aa5" providerId="LiveId" clId="{CAC67C4B-F268-4650-A63F-BD79B7387BD0}" dt="2025-11-22T07:31:46.136" v="25" actId="478"/>
            <ac:spMkLst>
              <pc:docMk/>
              <pc:sldMasterMk cId="2146213738" sldId="2147483648"/>
              <pc:sldLayoutMk cId="1229755542" sldId="2147483649"/>
              <ac:spMk id="7" creationId="{FBCB1BA1-F86C-ABAA-9257-F744E6EA6245}"/>
            </ac:spMkLst>
          </pc:spChg>
          <pc:spChg chg="del">
            <ac:chgData name="Mitiku Getu Moges" userId="aaa50ae05b105aa5" providerId="LiveId" clId="{CAC67C4B-F268-4650-A63F-BD79B7387BD0}" dt="2025-11-22T07:31:47.824" v="26" actId="478"/>
            <ac:spMkLst>
              <pc:docMk/>
              <pc:sldMasterMk cId="2146213738" sldId="2147483648"/>
              <pc:sldLayoutMk cId="1229755542" sldId="2147483649"/>
              <ac:spMk id="8" creationId="{83F8F82F-0160-47B3-F7BF-9CBD30272452}"/>
            </ac:spMkLst>
          </pc:spChg>
        </pc:sldLayoutChg>
        <pc:sldLayoutChg chg="delSp mod">
          <pc:chgData name="Mitiku Getu Moges" userId="aaa50ae05b105aa5" providerId="LiveId" clId="{CAC67C4B-F268-4650-A63F-BD79B7387BD0}" dt="2025-11-22T07:31:52.378" v="28" actId="478"/>
          <pc:sldLayoutMkLst>
            <pc:docMk/>
            <pc:sldMasterMk cId="2146213738" sldId="2147483648"/>
            <pc:sldLayoutMk cId="1443100632" sldId="2147483650"/>
          </pc:sldLayoutMkLst>
          <pc:spChg chg="del">
            <ac:chgData name="Mitiku Getu Moges" userId="aaa50ae05b105aa5" providerId="LiveId" clId="{CAC67C4B-F268-4650-A63F-BD79B7387BD0}" dt="2025-11-22T07:31:50.837" v="27" actId="478"/>
            <ac:spMkLst>
              <pc:docMk/>
              <pc:sldMasterMk cId="2146213738" sldId="2147483648"/>
              <pc:sldLayoutMk cId="1443100632" sldId="2147483650"/>
              <ac:spMk id="7" creationId="{A2AEB8B5-E397-B031-FAE4-EBC1217DC1D1}"/>
            </ac:spMkLst>
          </pc:spChg>
          <pc:spChg chg="del">
            <ac:chgData name="Mitiku Getu Moges" userId="aaa50ae05b105aa5" providerId="LiveId" clId="{CAC67C4B-F268-4650-A63F-BD79B7387BD0}" dt="2025-11-22T07:31:52.378" v="28" actId="478"/>
            <ac:spMkLst>
              <pc:docMk/>
              <pc:sldMasterMk cId="2146213738" sldId="2147483648"/>
              <pc:sldLayoutMk cId="1443100632" sldId="2147483650"/>
              <ac:spMk id="8" creationId="{13ED4E02-CCF8-0942-2F42-50CB0572B748}"/>
            </ac:spMkLst>
          </pc:spChg>
          <pc:picChg chg="del">
            <ac:chgData name="Mitiku Getu Moges" userId="aaa50ae05b105aa5" providerId="LiveId" clId="{CAC67C4B-F268-4650-A63F-BD79B7387BD0}" dt="2025-11-21T09:26:42.189" v="1" actId="478"/>
            <ac:picMkLst>
              <pc:docMk/>
              <pc:sldMasterMk cId="2146213738" sldId="2147483648"/>
              <pc:sldLayoutMk cId="1443100632" sldId="2147483650"/>
              <ac:picMk id="12" creationId="{91115CE9-64A5-A2D0-9898-1BA27EE87FEF}"/>
            </ac:picMkLst>
          </pc:picChg>
          <pc:picChg chg="del">
            <ac:chgData name="Mitiku Getu Moges" userId="aaa50ae05b105aa5" providerId="LiveId" clId="{CAC67C4B-F268-4650-A63F-BD79B7387BD0}" dt="2025-11-21T09:26:39.219" v="0" actId="478"/>
            <ac:picMkLst>
              <pc:docMk/>
              <pc:sldMasterMk cId="2146213738" sldId="2147483648"/>
              <pc:sldLayoutMk cId="1443100632" sldId="2147483650"/>
              <ac:picMk id="13" creationId="{61227078-90EB-4707-6A93-FBBA556FE7C6}"/>
            </ac:picMkLst>
          </pc:picChg>
        </pc:sldLayoutChg>
        <pc:sldLayoutChg chg="delSp mod">
          <pc:chgData name="Mitiku Getu Moges" userId="aaa50ae05b105aa5" providerId="LiveId" clId="{CAC67C4B-F268-4650-A63F-BD79B7387BD0}" dt="2025-11-22T07:31:42.320" v="24" actId="478"/>
          <pc:sldLayoutMkLst>
            <pc:docMk/>
            <pc:sldMasterMk cId="2146213738" sldId="2147483648"/>
            <pc:sldLayoutMk cId="1409634186" sldId="2147483660"/>
          </pc:sldLayoutMkLst>
          <pc:spChg chg="del">
            <ac:chgData name="Mitiku Getu Moges" userId="aaa50ae05b105aa5" providerId="LiveId" clId="{CAC67C4B-F268-4650-A63F-BD79B7387BD0}" dt="2025-11-22T07:31:36.902" v="21" actId="478"/>
            <ac:spMkLst>
              <pc:docMk/>
              <pc:sldMasterMk cId="2146213738" sldId="2147483648"/>
              <pc:sldLayoutMk cId="1409634186" sldId="2147483660"/>
              <ac:spMk id="4" creationId="{4EC99C62-6D9D-A3CE-C426-AEC2E814D15F}"/>
            </ac:spMkLst>
          </pc:spChg>
          <pc:spChg chg="del">
            <ac:chgData name="Mitiku Getu Moges" userId="aaa50ae05b105aa5" providerId="LiveId" clId="{CAC67C4B-F268-4650-A63F-BD79B7387BD0}" dt="2025-11-22T07:31:40.586" v="23" actId="478"/>
            <ac:spMkLst>
              <pc:docMk/>
              <pc:sldMasterMk cId="2146213738" sldId="2147483648"/>
              <pc:sldLayoutMk cId="1409634186" sldId="2147483660"/>
              <ac:spMk id="5" creationId="{D9E47D94-A5B5-684A-1A7B-718A8E1F4BC1}"/>
            </ac:spMkLst>
          </pc:spChg>
          <pc:spChg chg="del">
            <ac:chgData name="Mitiku Getu Moges" userId="aaa50ae05b105aa5" providerId="LiveId" clId="{CAC67C4B-F268-4650-A63F-BD79B7387BD0}" dt="2025-11-22T07:31:38.771" v="22" actId="478"/>
            <ac:spMkLst>
              <pc:docMk/>
              <pc:sldMasterMk cId="2146213738" sldId="2147483648"/>
              <pc:sldLayoutMk cId="1409634186" sldId="2147483660"/>
              <ac:spMk id="7" creationId="{A2AEB8B5-E397-B031-FAE4-EBC1217DC1D1}"/>
            </ac:spMkLst>
          </pc:spChg>
          <pc:spChg chg="del">
            <ac:chgData name="Mitiku Getu Moges" userId="aaa50ae05b105aa5" providerId="LiveId" clId="{CAC67C4B-F268-4650-A63F-BD79B7387BD0}" dt="2025-11-22T07:31:42.320" v="24" actId="478"/>
            <ac:spMkLst>
              <pc:docMk/>
              <pc:sldMasterMk cId="2146213738" sldId="2147483648"/>
              <pc:sldLayoutMk cId="1409634186" sldId="2147483660"/>
              <ac:spMk id="8" creationId="{13ED4E02-CCF8-0942-2F42-50CB0572B748}"/>
            </ac:spMkLst>
          </pc:spChg>
          <pc:picChg chg="del">
            <ac:chgData name="Mitiku Getu Moges" userId="aaa50ae05b105aa5" providerId="LiveId" clId="{CAC67C4B-F268-4650-A63F-BD79B7387BD0}" dt="2025-11-21T09:27:19.196" v="4" actId="478"/>
            <ac:picMkLst>
              <pc:docMk/>
              <pc:sldMasterMk cId="2146213738" sldId="2147483648"/>
              <pc:sldLayoutMk cId="1409634186" sldId="2147483660"/>
              <ac:picMk id="6" creationId="{F0535A92-21FF-8721-BF79-6262D851CC24}"/>
            </ac:picMkLst>
          </pc:picChg>
          <pc:picChg chg="del">
            <ac:chgData name="Mitiku Getu Moges" userId="aaa50ae05b105aa5" providerId="LiveId" clId="{CAC67C4B-F268-4650-A63F-BD79B7387BD0}" dt="2025-11-21T09:27:26.129" v="6" actId="478"/>
            <ac:picMkLst>
              <pc:docMk/>
              <pc:sldMasterMk cId="2146213738" sldId="2147483648"/>
              <pc:sldLayoutMk cId="1409634186" sldId="2147483660"/>
              <ac:picMk id="12" creationId="{91115CE9-64A5-A2D0-9898-1BA27EE87FEF}"/>
            </ac:picMkLst>
          </pc:picChg>
          <pc:picChg chg="del">
            <ac:chgData name="Mitiku Getu Moges" userId="aaa50ae05b105aa5" providerId="LiveId" clId="{CAC67C4B-F268-4650-A63F-BD79B7387BD0}" dt="2025-11-21T09:27:20.351" v="5" actId="478"/>
            <ac:picMkLst>
              <pc:docMk/>
              <pc:sldMasterMk cId="2146213738" sldId="2147483648"/>
              <pc:sldLayoutMk cId="1409634186" sldId="2147483660"/>
              <ac:picMk id="13" creationId="{61227078-90EB-4707-6A93-FBBA556FE7C6}"/>
            </ac:picMkLst>
          </pc:picChg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B508681-AC8E-46F5-89E1-F6A48C144BC5}" type="datetimeFigureOut">
              <a:rPr lang="en-US" smtClean="0"/>
              <a:t>12/3/2025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57C05C0-C2B7-451E-B8C8-8A1E0CD99B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50408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EDD65DE-92AD-C281-69C9-6BED6C5540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masis MT Pro Black" panose="02040A04050005020304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E510F00F-BC40-E0AD-155B-05CACCE11F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Amasis MT Pro" panose="02040504050005020304" pitchFamily="18" charset="0"/>
              </a:defRPr>
            </a:lvl1pPr>
            <a:lvl2pPr>
              <a:defRPr>
                <a:latin typeface="Amasis MT Pro" panose="02040504050005020304" pitchFamily="18" charset="0"/>
              </a:defRPr>
            </a:lvl2pPr>
            <a:lvl3pPr>
              <a:defRPr>
                <a:latin typeface="Amasis MT Pro" panose="02040504050005020304" pitchFamily="18" charset="0"/>
              </a:defRPr>
            </a:lvl3pPr>
            <a:lvl4pPr>
              <a:defRPr>
                <a:latin typeface="Amasis MT Pro" panose="02040504050005020304" pitchFamily="18" charset="0"/>
              </a:defRPr>
            </a:lvl4pPr>
            <a:lvl5pPr>
              <a:defRPr>
                <a:latin typeface="Amasis MT Pro" panose="02040504050005020304" pitchFamily="18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xmlns="" id="{96C8A8F9-959D-8766-7CC7-FCF9C9E0CDE6}"/>
              </a:ext>
            </a:extLst>
          </p:cNvPr>
          <p:cNvSpPr/>
          <p:nvPr userDrawn="1"/>
        </p:nvSpPr>
        <p:spPr>
          <a:xfrm>
            <a:off x="10971500" y="-704128"/>
            <a:ext cx="1840057" cy="1773382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xmlns="" id="{7B691001-BFF4-F8F9-CA81-500434E5C8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2500" y="182563"/>
            <a:ext cx="457200" cy="365125"/>
          </a:xfrm>
          <a:prstGeom prst="rect">
            <a:avLst/>
          </a:prstGeom>
        </p:spPr>
        <p:txBody>
          <a:bodyPr/>
          <a:lstStyle/>
          <a:p>
            <a:fld id="{150CAD48-028F-45FE-AEF0-39B978B584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96341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41787D2-78C9-4F48-CE8A-253071E97B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36FF8D69-89C4-B6F2-F6B7-D099CE1AE92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A1230A20-66C9-7C7F-D848-2B555235CFD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D96A9387-5EBF-41FB-EBC0-50176212D9B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2024C08-D562-4FDE-9CC1-E6D8AAFA623C}" type="datetimeFigureOut">
              <a:rPr lang="en-US" smtClean="0"/>
              <a:t>12/3/2025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C54EBEE7-714F-A36F-0966-3A6BF439C0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8BE6FF09-FA3A-4F22-363C-F5FA6363F4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50CAD48-028F-45FE-AEF0-39B978B584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29227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C9E6677-BC50-A13F-3B3F-A41D9AC6C5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3BAF382B-171E-DFFA-FA80-1969EE2D287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B0B7C1A9-45AD-5982-49E8-EE1D9A6EF30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2024C08-D562-4FDE-9CC1-E6D8AAFA623C}" type="datetimeFigureOut">
              <a:rPr lang="en-US" smtClean="0"/>
              <a:t>12/3/2025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25906AB2-0A5A-57C3-52AE-B05FA36B99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A5BC11EF-8157-E0EC-9560-E67952557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50CAD48-028F-45FE-AEF0-39B978B584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849235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5909BE06-8DC1-49D2-1AF9-836C1B8A19D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ED45868E-FB06-6CBD-C498-541E58AF4AD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E84F257A-05E9-B152-1EBD-0A399722692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2024C08-D562-4FDE-9CC1-E6D8AAFA623C}" type="datetimeFigureOut">
              <a:rPr lang="en-US" smtClean="0"/>
              <a:t>12/3/2025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4F3A75B5-F74D-1EEC-6509-7462C7B09F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0BA9B80B-ECDB-D074-076C-11D544809C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50CAD48-028F-45FE-AEF0-39B978B584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15131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2"/>
          </p:nvPr>
        </p:nvSpPr>
        <p:spPr>
          <a:xfrm>
            <a:off x="1262270" y="1979256"/>
            <a:ext cx="9360971" cy="3750364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262270" y="365125"/>
            <a:ext cx="9360971" cy="1325563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defRPr sz="4800" b="0">
                <a:solidFill>
                  <a:srgbClr val="008A4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xmlns="" id="{83B66FD6-57D8-4E42-BDB8-D8C6A04914CB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solidFill>
                  <a:srgbClr val="04968E"/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en-US" err="1"/>
              <a:t>www.cdt-Africa.org</a:t>
            </a:r>
            <a:endParaRPr lang="en-US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xmlns="" id="{809C3CD0-3C0F-CD2F-8038-4015D5CFA3FB}"/>
              </a:ext>
            </a:extLst>
          </p:cNvPr>
          <p:cNvSpPr/>
          <p:nvPr userDrawn="1"/>
        </p:nvSpPr>
        <p:spPr>
          <a:xfrm>
            <a:off x="0" y="0"/>
            <a:ext cx="203372" cy="6858000"/>
          </a:xfrm>
          <a:prstGeom prst="rect">
            <a:avLst/>
          </a:prstGeom>
          <a:solidFill>
            <a:srgbClr val="01A54E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Date Placeholder 3">
            <a:extLst>
              <a:ext uri="{FF2B5EF4-FFF2-40B4-BE49-F238E27FC236}">
                <a16:creationId xmlns:a16="http://schemas.microsoft.com/office/drawing/2014/main" xmlns="" id="{9B95E8BD-8522-8BC7-9EB9-9FF13C6C7C9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CA908BB2-BADF-A443-B823-1B81F9C207E8}" type="datetimeFigureOut">
              <a:rPr lang="en-US" smtClean="0"/>
              <a:t>12/3/2025</a:t>
            </a:fld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xmlns="" id="{6CD2C8F1-5E50-927B-5C02-D14913209005}"/>
              </a:ext>
            </a:extLst>
          </p:cNvPr>
          <p:cNvSpPr/>
          <p:nvPr userDrawn="1"/>
        </p:nvSpPr>
        <p:spPr>
          <a:xfrm>
            <a:off x="-71917" y="6018188"/>
            <a:ext cx="12263917" cy="839812"/>
          </a:xfrm>
          <a:prstGeom prst="rect">
            <a:avLst/>
          </a:prstGeom>
          <a:solidFill>
            <a:srgbClr val="E1EDC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>
              <a:latin typeface="Arial" panose="020B0604020202020204" pitchFamily="34" charset="0"/>
            </a:endParaRP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xmlns="" id="{9BADBC15-E426-02E8-6181-1DCCF741C7AC}"/>
              </a:ext>
            </a:extLst>
          </p:cNvPr>
          <p:cNvSpPr/>
          <p:nvPr userDrawn="1"/>
        </p:nvSpPr>
        <p:spPr>
          <a:xfrm>
            <a:off x="10112126" y="5111310"/>
            <a:ext cx="1541311" cy="1541311"/>
          </a:xfrm>
          <a:prstGeom prst="ellipse">
            <a:avLst/>
          </a:prstGeom>
          <a:solidFill>
            <a:srgbClr val="E1EDC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>
              <a:latin typeface="Arial" panose="020B0604020202020204" pitchFamily="34" charset="0"/>
            </a:endParaRP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xmlns="" id="{E5AB3736-38FD-3D9D-167B-001D008C7CC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10310060" y="5262412"/>
            <a:ext cx="1145441" cy="1106516"/>
          </a:xfrm>
          <a:prstGeom prst="rect">
            <a:avLst/>
          </a:prstGeom>
          <a:effectLst>
            <a:reflection stA="25000" endPos="14000" dist="139700" dir="5400000" sy="-100000" algn="bl" rotWithShape="0"/>
          </a:effectLst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xmlns="" id="{7D24B5ED-D5BD-F97F-810C-7C97A98FB86D}"/>
              </a:ext>
            </a:extLst>
          </p:cNvPr>
          <p:cNvSpPr txBox="1"/>
          <p:nvPr userDrawn="1"/>
        </p:nvSpPr>
        <p:spPr>
          <a:xfrm>
            <a:off x="9993877" y="6438094"/>
            <a:ext cx="174567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100" b="1" err="1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www.cdt-Africa.org</a:t>
            </a:r>
            <a:endParaRPr lang="en-GB" sz="1100" b="1">
              <a:solidFill>
                <a:srgbClr val="00B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xmlns="" id="{4D7EA40B-AEC0-CF3B-7E56-4ED79922B818}"/>
              </a:ext>
            </a:extLst>
          </p:cNvPr>
          <p:cNvSpPr/>
          <p:nvPr userDrawn="1"/>
        </p:nvSpPr>
        <p:spPr>
          <a:xfrm>
            <a:off x="0" y="0"/>
            <a:ext cx="203372" cy="1690688"/>
          </a:xfrm>
          <a:prstGeom prst="rect">
            <a:avLst/>
          </a:prstGeom>
          <a:solidFill>
            <a:srgbClr val="A5C53C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A5C53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373412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53DCA21-6CB2-AE0D-2B2A-6ED99451BD0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309688"/>
            <a:ext cx="9144000" cy="2387600"/>
          </a:xfrm>
        </p:spPr>
        <p:txBody>
          <a:bodyPr anchor="b"/>
          <a:lstStyle>
            <a:lvl1pPr algn="ctr">
              <a:defRPr sz="6000">
                <a:latin typeface="ADLaM Display" panose="02010000000000000000" pitchFamily="2" charset="0"/>
                <a:ea typeface="ADLaM Display" panose="02010000000000000000" pitchFamily="2" charset="0"/>
                <a:cs typeface="ADLaM Display" panose="02010000000000000000" pitchFamily="2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DADF3D43-EF82-3CB0-5B95-895ED0E1625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latin typeface="ADLaM Display" panose="02010000000000000000" pitchFamily="2" charset="0"/>
                <a:ea typeface="ADLaM Display" panose="02010000000000000000" pitchFamily="2" charset="0"/>
                <a:cs typeface="ADLaM Display" panose="02010000000000000000" pitchFamily="2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2297555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EDD65DE-92AD-C281-69C9-6BED6C5540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masis MT Pro Black" panose="02040A04050005020304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E510F00F-BC40-E0AD-155B-05CACCE11F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Amasis MT Pro" panose="02040504050005020304" pitchFamily="18" charset="0"/>
              </a:defRPr>
            </a:lvl1pPr>
            <a:lvl2pPr>
              <a:defRPr>
                <a:latin typeface="Amasis MT Pro" panose="02040504050005020304" pitchFamily="18" charset="0"/>
              </a:defRPr>
            </a:lvl2pPr>
            <a:lvl3pPr>
              <a:defRPr>
                <a:latin typeface="Amasis MT Pro" panose="02040504050005020304" pitchFamily="18" charset="0"/>
              </a:defRPr>
            </a:lvl3pPr>
            <a:lvl4pPr>
              <a:defRPr>
                <a:latin typeface="Amasis MT Pro" panose="02040504050005020304" pitchFamily="18" charset="0"/>
              </a:defRPr>
            </a:lvl4pPr>
            <a:lvl5pPr>
              <a:defRPr>
                <a:latin typeface="Amasis MT Pro" panose="02040504050005020304" pitchFamily="18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xmlns="" id="{96C8A8F9-959D-8766-7CC7-FCF9C9E0CDE6}"/>
              </a:ext>
            </a:extLst>
          </p:cNvPr>
          <p:cNvSpPr/>
          <p:nvPr userDrawn="1"/>
        </p:nvSpPr>
        <p:spPr>
          <a:xfrm>
            <a:off x="10971500" y="-704128"/>
            <a:ext cx="1840057" cy="1773382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xmlns="" id="{7B691001-BFF4-F8F9-CA81-500434E5C8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2500" y="182563"/>
            <a:ext cx="457200" cy="365125"/>
          </a:xfrm>
          <a:prstGeom prst="rect">
            <a:avLst/>
          </a:prstGeom>
        </p:spPr>
        <p:txBody>
          <a:bodyPr/>
          <a:lstStyle/>
          <a:p>
            <a:fld id="{150CAD48-028F-45FE-AEF0-39B978B584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31006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788C256-B6B6-046C-0C03-1F802FBA37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0F2677F7-551E-E76D-3DD2-49E210F59D7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BE5B2C75-FD9E-1B82-55C1-4396DDCB0CA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2024C08-D562-4FDE-9CC1-E6D8AAFA623C}" type="datetimeFigureOut">
              <a:rPr lang="en-US" smtClean="0"/>
              <a:t>12/3/2025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DDBEFA5E-F49C-EEB1-1BA3-52095FFA14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9FD5B166-7CC0-137F-76BD-D607D7C101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50CAD48-028F-45FE-AEF0-39B978B584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50259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22431BC-C1F2-EB8E-1347-6C4C7F1D95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F910972B-0689-64F3-E9DF-2F839C30385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38C5D92D-ABBD-9711-1EB7-8124055889B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4CDB3909-4655-532E-88FE-3967817A255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2024C08-D562-4FDE-9CC1-E6D8AAFA623C}" type="datetimeFigureOut">
              <a:rPr lang="en-US" smtClean="0"/>
              <a:t>12/3/2025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C7FFAFCA-0883-D3EF-A64B-B794D8F512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E4CEDA80-BB4E-5C5D-C74F-420393FA68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50CAD48-028F-45FE-AEF0-39B978B584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23672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C5FFD6D-506C-5D04-F8ED-D63968D2AE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05EDD351-09F3-2F5B-6E23-CBFDE1EA86D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9C7301B4-09AA-9C38-9830-84C28E75BDC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2AD8BFCD-D0CB-9BB8-6E97-AF0398F74A7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A0F2276E-55BD-8F9C-114C-6A7C6448830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F30C8452-B4F0-5279-1F2F-5E43FF9FF80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2024C08-D562-4FDE-9CC1-E6D8AAFA623C}" type="datetimeFigureOut">
              <a:rPr lang="en-US" smtClean="0"/>
              <a:t>12/3/2025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788F8298-0D17-0575-587C-A9A4268219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DD77C6D8-E47E-4D01-F941-B18ECFFE65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50CAD48-028F-45FE-AEF0-39B978B584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29743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D927319-74D8-E6BD-0D72-E442790463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92569973-AAD6-6D4B-815A-EC6386BFAA1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2024C08-D562-4FDE-9CC1-E6D8AAFA623C}" type="datetimeFigureOut">
              <a:rPr lang="en-US" smtClean="0"/>
              <a:t>12/3/2025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57D08033-AFFC-D82B-6A66-50FBC1E26D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F1239652-6246-EEFF-9AE1-8E99345483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50CAD48-028F-45FE-AEF0-39B978B584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13342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C99B21DF-EE2D-2DE9-12D2-1C5AA29773D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2024C08-D562-4FDE-9CC1-E6D8AAFA623C}" type="datetimeFigureOut">
              <a:rPr lang="en-US" smtClean="0"/>
              <a:t>12/3/2025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B1CE421D-2366-9EBB-BCEF-84524AA1D2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A7B798EE-1295-ABE1-DA72-06C61FFBD9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50CAD48-028F-45FE-AEF0-39B978B584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25138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9D2642E-5977-086A-A8FC-8C15A8EC25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CF70FD35-38BD-5928-3064-2E1B38595A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87CC89B2-6807-D884-95D9-4C64C56314D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FA600279-22B5-D7D0-04A6-E46F78B7B88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2024C08-D562-4FDE-9CC1-E6D8AAFA623C}" type="datetimeFigureOut">
              <a:rPr lang="en-US" smtClean="0"/>
              <a:t>12/3/2025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7F139927-7B97-CC38-C27E-4A58EF2990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82CFF92B-94C8-66F2-3E9D-99D72E9E0D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50CAD48-028F-45FE-AEF0-39B978B584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31303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3D7F10E7-E7FE-2F5C-391A-92D8EB4BE6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CC6D948B-9033-5C8C-E5F0-45BBE11994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xmlns="" id="{5F47D68D-C58E-47CB-6998-6904986E33C6}"/>
              </a:ext>
            </a:extLst>
          </p:cNvPr>
          <p:cNvSpPr/>
          <p:nvPr userDrawn="1"/>
        </p:nvSpPr>
        <p:spPr>
          <a:xfrm>
            <a:off x="10971500" y="-704128"/>
            <a:ext cx="1840057" cy="1773382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xmlns="" id="{664D706A-10E4-CECC-FB16-297812D63776}"/>
              </a:ext>
            </a:extLst>
          </p:cNvPr>
          <p:cNvSpPr txBox="1">
            <a:spLocks/>
          </p:cNvSpPr>
          <p:nvPr userDrawn="1"/>
        </p:nvSpPr>
        <p:spPr>
          <a:xfrm>
            <a:off x="11352500" y="182563"/>
            <a:ext cx="45720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150CAD48-028F-45FE-AEF0-39B978B5840C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9" name="Picture 8" descr="A logo with blue text&#10;&#10;AI-generated content may be incorrect.">
            <a:extLst>
              <a:ext uri="{FF2B5EF4-FFF2-40B4-BE49-F238E27FC236}">
                <a16:creationId xmlns:a16="http://schemas.microsoft.com/office/drawing/2014/main" xmlns="" id="{F99C2A7C-D096-1EB6-BCAE-C276744BE8A2}"/>
              </a:ext>
            </a:extLst>
          </p:cNvPr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9545" y="5668690"/>
            <a:ext cx="2207202" cy="1147745"/>
          </a:xfrm>
          <a:prstGeom prst="rect">
            <a:avLst/>
          </a:prstGeom>
          <a:noFill/>
          <a:ln>
            <a:noFill/>
          </a:ln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259B69BD-317F-561E-D2AE-F9C2F78365F3}"/>
              </a:ext>
            </a:extLst>
          </p:cNvPr>
          <p:cNvSpPr/>
          <p:nvPr userDrawn="1"/>
        </p:nvSpPr>
        <p:spPr>
          <a:xfrm>
            <a:off x="0" y="0"/>
            <a:ext cx="382300" cy="3612008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highlight>
                <a:srgbClr val="FFFF00"/>
              </a:highlight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xmlns="" id="{1A447271-CD58-C84B-B7B7-DF642F38E667}"/>
              </a:ext>
            </a:extLst>
          </p:cNvPr>
          <p:cNvSpPr/>
          <p:nvPr userDrawn="1"/>
        </p:nvSpPr>
        <p:spPr>
          <a:xfrm>
            <a:off x="0" y="3612008"/>
            <a:ext cx="382300" cy="3255962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 descr="A logo with text on it&#10;&#10;AI-generated content may be incorrect.">
            <a:extLst>
              <a:ext uri="{FF2B5EF4-FFF2-40B4-BE49-F238E27FC236}">
                <a16:creationId xmlns:a16="http://schemas.microsoft.com/office/drawing/2014/main" xmlns="" id="{A40EC3FF-E68F-6EE7-974E-C7A3528874D3}"/>
              </a:ext>
            </a:extLst>
          </p:cNvPr>
          <p:cNvPicPr>
            <a:picLocks noChangeAspect="1"/>
          </p:cNvPicPr>
          <p:nvPr userDrawn="1"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38498" y="5572612"/>
            <a:ext cx="2207201" cy="14785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462137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3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Amasis MT Pro Black" panose="02040A04050005020304" pitchFamily="18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Amasis MT Pro" panose="02040504050005020304" pitchFamily="18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masis MT Pro" panose="02040504050005020304" pitchFamily="18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masis MT Pro" panose="02040504050005020304" pitchFamily="18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masis MT Pro" panose="02040504050005020304" pitchFamily="18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masis MT Pro" panose="02040504050005020304" pitchFamily="18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2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7DD855E-D728-8B2D-4463-0A460EC9BFA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309688"/>
            <a:ext cx="9144000" cy="1672051"/>
          </a:xfrm>
        </p:spPr>
        <p:txBody>
          <a:bodyPr/>
          <a:lstStyle/>
          <a:p>
            <a:r>
              <a:rPr lang="en-US" b="1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Hypothesis Testing in </a:t>
            </a:r>
            <a:r>
              <a:rPr lang="en-US" b="1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RCTs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7DD8E833-6ABA-85BB-E32D-BE8AB364537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89213" y="3989667"/>
            <a:ext cx="9144000" cy="1655762"/>
          </a:xfrm>
        </p:spPr>
        <p:txBody>
          <a:bodyPr>
            <a:noAutofit/>
          </a:bodyPr>
          <a:lstStyle/>
          <a:p>
            <a:r>
              <a:rPr lang="en-US" sz="2800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Dawit A. Ejigu (MD, MSc)</a:t>
            </a:r>
          </a:p>
          <a:p>
            <a:r>
              <a:rPr lang="en-US" sz="2800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Associate Professor, </a:t>
            </a:r>
          </a:p>
          <a:p>
            <a:r>
              <a:rPr lang="en-US" sz="2800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Department of Pharmacology </a:t>
            </a:r>
          </a:p>
          <a:p>
            <a:r>
              <a:rPr lang="en-US" sz="2800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SPHMMC</a:t>
            </a:r>
            <a:endParaRPr lang="en-US" sz="2800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996643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xmlns="" id="{671E3B45-5D09-C750-3B77-F8937853F4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63996"/>
            <a:ext cx="10515600" cy="961250"/>
          </a:xfrm>
        </p:spPr>
        <p:txBody>
          <a:bodyPr/>
          <a:lstStyle/>
          <a:p>
            <a:r>
              <a:rPr lang="en-US" altLang="en-US" b="1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SND vs t-distribution </a:t>
            </a:r>
            <a:endParaRPr lang="en-US" b="1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xmlns="" id="{29C2CFE7-52CE-4ABA-AE29-4DA32EAD7D8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55412" y="1457521"/>
            <a:ext cx="8510986" cy="44984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77584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xmlns="" id="{671E3B45-5D09-C750-3B77-F8937853F4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63996"/>
            <a:ext cx="10515600" cy="961250"/>
          </a:xfrm>
        </p:spPr>
        <p:txBody>
          <a:bodyPr/>
          <a:lstStyle/>
          <a:p>
            <a:r>
              <a:rPr lang="en-US" altLang="en-US" b="1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Other Distributions</a:t>
            </a:r>
            <a:endParaRPr lang="en-US" b="1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27518" y="1355024"/>
            <a:ext cx="5585958" cy="42062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7007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xmlns="" id="{671E3B45-5D09-C750-3B77-F8937853F4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63996"/>
            <a:ext cx="10515600" cy="961250"/>
          </a:xfrm>
        </p:spPr>
        <p:txBody>
          <a:bodyPr/>
          <a:lstStyle/>
          <a:p>
            <a:r>
              <a:rPr lang="en-US" altLang="en-US" b="1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Other </a:t>
            </a:r>
            <a:r>
              <a:rPr lang="en-US" altLang="en-US" b="1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Distributions…</a:t>
            </a:r>
            <a:endParaRPr lang="en-US" b="1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xmlns="" id="{29C2CFE7-52CE-4ABA-AE29-4DA32EAD7D8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55412" y="1457521"/>
            <a:ext cx="8510986" cy="44984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00846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xmlns="" id="{671E3B45-5D09-C750-3B77-F8937853F4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63996"/>
            <a:ext cx="10515600" cy="961250"/>
          </a:xfrm>
        </p:spPr>
        <p:txBody>
          <a:bodyPr/>
          <a:lstStyle/>
          <a:p>
            <a:r>
              <a:rPr lang="en-US" altLang="en-US" b="1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Other </a:t>
            </a:r>
            <a:r>
              <a:rPr lang="en-US" altLang="en-US" b="1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Distributions…</a:t>
            </a:r>
            <a:endParaRPr lang="en-US" b="1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761A0C99-4DB7-46E8-AE9B-93EE8F564DA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32106" y="1304179"/>
            <a:ext cx="8564998" cy="4544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67286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xmlns="" id="{671E3B45-5D09-C750-3B77-F8937853F4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63996"/>
            <a:ext cx="10515600" cy="961250"/>
          </a:xfrm>
        </p:spPr>
        <p:txBody>
          <a:bodyPr/>
          <a:lstStyle/>
          <a:p>
            <a:r>
              <a:rPr lang="en-US" altLang="en-US" b="1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Other </a:t>
            </a:r>
            <a:r>
              <a:rPr lang="en-US" altLang="en-US" b="1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Distributions…</a:t>
            </a:r>
            <a:endParaRPr lang="en-US" b="1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51773" y="1281598"/>
            <a:ext cx="8078435" cy="47763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39122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xmlns="" id="{671E3B45-5D09-C750-3B77-F8937853F4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63996"/>
            <a:ext cx="10515600" cy="961250"/>
          </a:xfrm>
        </p:spPr>
        <p:txBody>
          <a:bodyPr/>
          <a:lstStyle/>
          <a:p>
            <a:r>
              <a:rPr lang="en-US" altLang="en-US" b="1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Other Distributions…</a:t>
            </a:r>
            <a:endParaRPr lang="en-US" b="1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3443" y="1228308"/>
            <a:ext cx="6941102" cy="44871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48606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xmlns="" id="{671E3B45-5D09-C750-3B77-F8937853F4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63996"/>
            <a:ext cx="10515600" cy="961250"/>
          </a:xfrm>
        </p:spPr>
        <p:txBody>
          <a:bodyPr/>
          <a:lstStyle/>
          <a:p>
            <a:r>
              <a:rPr lang="en-US" altLang="en-US" b="1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Other Distributions…</a:t>
            </a:r>
            <a:endParaRPr lang="en-US" b="1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xmlns="" id="{7A68B9BC-F761-4329-B0BF-67D99B825B9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1947" y="2196980"/>
            <a:ext cx="5099187" cy="2913822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xmlns="" id="{7D16F9A3-D75D-4169-B004-F1DAAE51439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15832" y="3639277"/>
            <a:ext cx="3951798" cy="294304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858118" y="679411"/>
            <a:ext cx="5238217" cy="26800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61675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B7A75D29-B2D5-D1B4-5FF9-032E1E7C3E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16326"/>
            <a:ext cx="10515600" cy="4760637"/>
          </a:xfrm>
        </p:spPr>
        <p:txBody>
          <a:bodyPr>
            <a:normAutofit/>
          </a:bodyPr>
          <a:lstStyle/>
          <a:p>
            <a:r>
              <a:rPr lang="en-US" sz="32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Type of data; continuous, categorical, time to event  </a:t>
            </a:r>
          </a:p>
          <a:p>
            <a:r>
              <a:rPr lang="en-US" sz="32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Underlying distributions </a:t>
            </a:r>
          </a:p>
          <a:p>
            <a:r>
              <a:rPr lang="en-US" sz="32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Previous publications </a:t>
            </a:r>
          </a:p>
          <a:p>
            <a:r>
              <a:rPr lang="en-US" sz="32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International recommendations </a:t>
            </a:r>
          </a:p>
          <a:p>
            <a:r>
              <a:rPr lang="en-US" sz="32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Parametric vs nonparametric tests </a:t>
            </a:r>
          </a:p>
          <a:p>
            <a:pPr marL="0" indent="0">
              <a:buNone/>
            </a:pPr>
            <a:endParaRPr lang="en-US" sz="32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xmlns="" id="{671E3B45-5D09-C750-3B77-F8937853F4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63996"/>
            <a:ext cx="10515600" cy="961250"/>
          </a:xfrm>
        </p:spPr>
        <p:txBody>
          <a:bodyPr/>
          <a:lstStyle/>
          <a:p>
            <a:r>
              <a:rPr lang="en-US" altLang="en-US" b="1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Choice of analysis method</a:t>
            </a:r>
            <a:endParaRPr lang="en-US" b="1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954523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B7A75D29-B2D5-D1B4-5FF9-032E1E7C3E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16326"/>
            <a:ext cx="10515600" cy="4760637"/>
          </a:xfrm>
        </p:spPr>
        <p:txBody>
          <a:bodyPr>
            <a:normAutofit/>
          </a:bodyPr>
          <a:lstStyle/>
          <a:p>
            <a:r>
              <a:rPr lang="en-US" sz="32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Outliers </a:t>
            </a:r>
          </a:p>
          <a:p>
            <a:r>
              <a:rPr lang="en-US" sz="32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Noncompliance/protocol violation </a:t>
            </a:r>
          </a:p>
          <a:p>
            <a:r>
              <a:rPr lang="en-US" sz="32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Missing data </a:t>
            </a:r>
          </a:p>
          <a:p>
            <a:r>
              <a:rPr lang="en-US" sz="32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Definitions of outcomes </a:t>
            </a:r>
          </a:p>
          <a:p>
            <a:r>
              <a:rPr lang="en-US" sz="32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Distributional assumptions </a:t>
            </a:r>
          </a:p>
          <a:p>
            <a:r>
              <a:rPr lang="en-US" sz="32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Baseline imbalance </a:t>
            </a:r>
          </a:p>
          <a:p>
            <a:pPr marL="0" indent="0">
              <a:buNone/>
            </a:pPr>
            <a:endParaRPr lang="en-US" sz="32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xmlns="" id="{671E3B45-5D09-C750-3B77-F8937853F4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63996"/>
            <a:ext cx="11029122" cy="961250"/>
          </a:xfrm>
        </p:spPr>
        <p:txBody>
          <a:bodyPr>
            <a:normAutofit/>
          </a:bodyPr>
          <a:lstStyle/>
          <a:p>
            <a:r>
              <a:rPr lang="en-US" altLang="en-US" b="1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Sensitivity analysis; To check data robustness</a:t>
            </a:r>
            <a:endParaRPr lang="en-US" b="1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788070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xmlns="" id="{375B6352-7283-4A10-A8EB-86C2C4D4872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42640" y="0"/>
            <a:ext cx="6634480" cy="60104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70774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B7A75D29-B2D5-D1B4-5FF9-032E1E7C3E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16326"/>
            <a:ext cx="10515600" cy="4760637"/>
          </a:xfrm>
        </p:spPr>
        <p:txBody>
          <a:bodyPr>
            <a:normAutofit/>
          </a:bodyPr>
          <a:lstStyle/>
          <a:p>
            <a:r>
              <a:rPr lang="en-US" sz="3200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Hypothesis testing</a:t>
            </a:r>
          </a:p>
          <a:p>
            <a:r>
              <a:rPr lang="en-US" sz="3200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Choice of analysis method </a:t>
            </a:r>
          </a:p>
          <a:p>
            <a:r>
              <a:rPr lang="en-US" sz="3200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Sensitivity analysis  </a:t>
            </a:r>
            <a:endParaRPr lang="en-US" sz="3200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xmlns="" id="{671E3B45-5D09-C750-3B77-F8937853F4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63996"/>
            <a:ext cx="10515600" cy="961250"/>
          </a:xfrm>
        </p:spPr>
        <p:txBody>
          <a:bodyPr/>
          <a:lstStyle/>
          <a:p>
            <a:r>
              <a:rPr lang="en-US" altLang="en-US" b="1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Outline</a:t>
            </a:r>
            <a:r>
              <a:rPr lang="en-US" altLang="en-US" b="1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en-US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818275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7DD855E-D728-8B2D-4463-0A460EC9BFA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309688"/>
            <a:ext cx="9144000" cy="1527934"/>
          </a:xfrm>
        </p:spPr>
        <p:txBody>
          <a:bodyPr/>
          <a:lstStyle/>
          <a:p>
            <a:r>
              <a:rPr lang="en-US" b="1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Confidence Intervals </a:t>
            </a:r>
            <a:endParaRPr lang="en-US" b="1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7DD8E833-6ABA-85BB-E32D-BE8AB364537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492709"/>
            <a:ext cx="9144000" cy="2073203"/>
          </a:xfrm>
        </p:spPr>
        <p:txBody>
          <a:bodyPr>
            <a:noAutofit/>
          </a:bodyPr>
          <a:lstStyle/>
          <a:p>
            <a:r>
              <a:rPr lang="en-US" sz="2800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Dawit A. Ejigu (MD, MSc)</a:t>
            </a:r>
          </a:p>
          <a:p>
            <a:r>
              <a:rPr lang="en-US" sz="2800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Associate Professor, </a:t>
            </a:r>
          </a:p>
          <a:p>
            <a:r>
              <a:rPr lang="en-US" sz="2800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Department of Pharmacology </a:t>
            </a:r>
          </a:p>
          <a:p>
            <a:r>
              <a:rPr lang="en-US" sz="2800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SPHMMC</a:t>
            </a:r>
            <a:endParaRPr lang="en-US" sz="2800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520214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B7A75D29-B2D5-D1B4-5FF9-032E1E7C3E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16326"/>
            <a:ext cx="10515600" cy="4760637"/>
          </a:xfrm>
        </p:spPr>
        <p:txBody>
          <a:bodyPr>
            <a:normAutofit/>
          </a:bodyPr>
          <a:lstStyle/>
          <a:p>
            <a:r>
              <a:rPr lang="en-US" sz="32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Background </a:t>
            </a:r>
          </a:p>
          <a:p>
            <a:r>
              <a:rPr lang="en-US" sz="32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What is CI </a:t>
            </a:r>
          </a:p>
          <a:p>
            <a:r>
              <a:rPr lang="en-US" sz="32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Interpretation of 95% CI</a:t>
            </a:r>
          </a:p>
          <a:p>
            <a:r>
              <a:rPr lang="en-US" sz="32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Additional Issues</a:t>
            </a:r>
          </a:p>
          <a:p>
            <a:r>
              <a:rPr lang="en-US" sz="32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Calculation Considerations </a:t>
            </a:r>
          </a:p>
          <a:p>
            <a:pPr marL="0" indent="0">
              <a:buNone/>
            </a:pPr>
            <a:endParaRPr lang="en-US" sz="32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xmlns="" id="{671E3B45-5D09-C750-3B77-F8937853F4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63996"/>
            <a:ext cx="11029122" cy="961250"/>
          </a:xfrm>
        </p:spPr>
        <p:txBody>
          <a:bodyPr>
            <a:normAutofit/>
          </a:bodyPr>
          <a:lstStyle/>
          <a:p>
            <a:r>
              <a:rPr lang="en-US" altLang="en-US" b="1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What we cover</a:t>
            </a:r>
            <a:endParaRPr lang="en-US" b="1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423999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B7A75D29-B2D5-D1B4-5FF9-032E1E7C3E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16326"/>
            <a:ext cx="10515600" cy="4760637"/>
          </a:xfrm>
        </p:spPr>
        <p:txBody>
          <a:bodyPr>
            <a:normAutofit/>
          </a:bodyPr>
          <a:lstStyle/>
          <a:p>
            <a:r>
              <a:rPr lang="en-US" sz="32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Effect size could be expressed in two ways </a:t>
            </a:r>
          </a:p>
          <a:p>
            <a:pPr lvl="1"/>
            <a:r>
              <a:rPr lang="en-US" sz="28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Point estimate with p-value </a:t>
            </a:r>
          </a:p>
          <a:p>
            <a:pPr lvl="1"/>
            <a:r>
              <a:rPr lang="en-US" sz="28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Interval estimate with 95% confidence </a:t>
            </a:r>
            <a:endParaRPr lang="en-US" sz="2800" dirty="0" smtClean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457200" lvl="1" indent="0">
              <a:buNone/>
            </a:pPr>
            <a:endParaRPr lang="en-US" sz="1200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3200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 </a:t>
            </a:r>
            <a:r>
              <a:rPr lang="en-US" sz="32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effect size could be </a:t>
            </a:r>
          </a:p>
          <a:p>
            <a:pPr lvl="1"/>
            <a:r>
              <a:rPr lang="en-US" sz="28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Difference = Mean difference, Absolute Risk Difference (ARD)</a:t>
            </a:r>
          </a:p>
          <a:p>
            <a:pPr lvl="1"/>
            <a:r>
              <a:rPr lang="en-US" sz="28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Ratio = Risk Ratio, Odds Ratio, Hazard </a:t>
            </a:r>
            <a:r>
              <a:rPr lang="en-US" sz="2800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Ratio</a:t>
            </a:r>
          </a:p>
          <a:p>
            <a:pPr marL="457200" lvl="1" indent="0">
              <a:buNone/>
            </a:pPr>
            <a:endParaRPr lang="en-US" sz="1200" dirty="0" smtClean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3600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Regulations </a:t>
            </a:r>
            <a:r>
              <a:rPr lang="en-US" sz="36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require CT results presented in CI</a:t>
            </a:r>
          </a:p>
          <a:p>
            <a:pPr marL="0" indent="0">
              <a:buNone/>
            </a:pPr>
            <a:endParaRPr lang="en-US" sz="32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xmlns="" id="{671E3B45-5D09-C750-3B77-F8937853F4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63996"/>
            <a:ext cx="11029122" cy="961250"/>
          </a:xfrm>
        </p:spPr>
        <p:txBody>
          <a:bodyPr>
            <a:normAutofit/>
          </a:bodyPr>
          <a:lstStyle/>
          <a:p>
            <a:r>
              <a:rPr lang="en-US" altLang="en-US" b="1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Background </a:t>
            </a:r>
            <a:endParaRPr lang="en-US" b="1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8758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B7A75D29-B2D5-D1B4-5FF9-032E1E7C3E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16326"/>
            <a:ext cx="10515600" cy="4760637"/>
          </a:xfrm>
        </p:spPr>
        <p:txBody>
          <a:bodyPr>
            <a:normAutofit/>
          </a:bodyPr>
          <a:lstStyle/>
          <a:p>
            <a:r>
              <a:rPr lang="en-US" sz="32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We use sample parameters to estimate population parameters </a:t>
            </a:r>
          </a:p>
          <a:p>
            <a:r>
              <a:rPr lang="en-US" sz="32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Inference about the effect size in a population  from our sample</a:t>
            </a:r>
          </a:p>
          <a:p>
            <a:r>
              <a:rPr lang="en-US" sz="32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CI is a range of effect </a:t>
            </a:r>
            <a:r>
              <a:rPr lang="en-US" sz="3200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sizes </a:t>
            </a:r>
            <a:r>
              <a:rPr lang="en-US" sz="32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to estimate the true </a:t>
            </a:r>
            <a:r>
              <a:rPr lang="en-US" sz="3200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intervention effect in </a:t>
            </a:r>
            <a:r>
              <a:rPr lang="en-US" sz="32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 population</a:t>
            </a:r>
          </a:p>
          <a:p>
            <a:pPr lvl="1"/>
            <a:r>
              <a:rPr lang="en-US" sz="28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Based on the data collected from the sample (trial participants)</a:t>
            </a:r>
          </a:p>
          <a:p>
            <a:r>
              <a:rPr lang="en-US" sz="3200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E.g</a:t>
            </a:r>
            <a:r>
              <a:rPr lang="en-US" sz="32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 95% CI; means if we repeated the trial many times, what range would the true effect fall into 95% of the time</a:t>
            </a:r>
          </a:p>
          <a:p>
            <a:pPr marL="0" indent="0">
              <a:buNone/>
            </a:pPr>
            <a:endParaRPr lang="en-US" sz="32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xmlns="" id="{671E3B45-5D09-C750-3B77-F8937853F4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63996"/>
            <a:ext cx="11029122" cy="961250"/>
          </a:xfrm>
        </p:spPr>
        <p:txBody>
          <a:bodyPr>
            <a:normAutofit/>
          </a:bodyPr>
          <a:lstStyle/>
          <a:p>
            <a:r>
              <a:rPr lang="en-US" altLang="en-US" b="1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What is CI  </a:t>
            </a:r>
            <a:endParaRPr lang="en-US" b="1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71560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B7A75D29-B2D5-D1B4-5FF9-032E1E7C3E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16326"/>
            <a:ext cx="6327913" cy="4760637"/>
          </a:xfrm>
        </p:spPr>
        <p:txBody>
          <a:bodyPr>
            <a:normAutofit/>
          </a:bodyPr>
          <a:lstStyle/>
          <a:p>
            <a:r>
              <a:rPr lang="en-US" sz="32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Suppose we repeatedly draw samples of size n from the population</a:t>
            </a:r>
          </a:p>
          <a:p>
            <a:r>
              <a:rPr lang="en-US" sz="32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For each sample we compute the corresponding 95% CI</a:t>
            </a:r>
          </a:p>
          <a:p>
            <a:r>
              <a:rPr lang="en-US" sz="32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95% of these CI’s will contain the true population mean μ</a:t>
            </a:r>
          </a:p>
          <a:p>
            <a:r>
              <a:rPr lang="en-US" sz="32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5% of these will be wrong, they will not include population mean μ</a:t>
            </a:r>
          </a:p>
          <a:p>
            <a:pPr marL="0" indent="0">
              <a:buNone/>
            </a:pPr>
            <a:endParaRPr lang="en-US" sz="32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xmlns="" id="{671E3B45-5D09-C750-3B77-F8937853F4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63996"/>
            <a:ext cx="11029122" cy="961250"/>
          </a:xfrm>
        </p:spPr>
        <p:txBody>
          <a:bodyPr>
            <a:normAutofit/>
          </a:bodyPr>
          <a:lstStyle/>
          <a:p>
            <a:r>
              <a:rPr lang="en-US" altLang="en-US" b="1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Interpretation of 95% CI</a:t>
            </a:r>
            <a:endParaRPr lang="en-US" b="1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17635" y="526774"/>
            <a:ext cx="4073948" cy="51460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7961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B7A75D29-B2D5-D1B4-5FF9-032E1E7C3E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16326"/>
            <a:ext cx="10515600" cy="4760637"/>
          </a:xfrm>
        </p:spPr>
        <p:txBody>
          <a:bodyPr>
            <a:normAutofit/>
          </a:bodyPr>
          <a:lstStyle/>
          <a:p>
            <a:r>
              <a:rPr lang="en-US" sz="3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With larger sample size the CI will be narrow, </a:t>
            </a:r>
            <a:endParaRPr lang="en-US" sz="3200" dirty="0" smtClean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lvl="1"/>
            <a:r>
              <a:rPr lang="en-US" sz="28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E.g</a:t>
            </a:r>
            <a:r>
              <a:rPr lang="en-US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 (2, 8) vs (4,6)</a:t>
            </a:r>
          </a:p>
          <a:p>
            <a:r>
              <a:rPr lang="en-US" sz="3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For differences if CI includes 0, the results is not significant </a:t>
            </a:r>
          </a:p>
          <a:p>
            <a:r>
              <a:rPr lang="en-US" sz="3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For ratio if the CI includes 1 the result is not significant </a:t>
            </a:r>
          </a:p>
          <a:p>
            <a:pPr marL="0" indent="0">
              <a:buNone/>
            </a:pPr>
            <a:endParaRPr lang="en-US" sz="32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xmlns="" id="{671E3B45-5D09-C750-3B77-F8937853F4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63996"/>
            <a:ext cx="11029122" cy="961250"/>
          </a:xfrm>
        </p:spPr>
        <p:txBody>
          <a:bodyPr>
            <a:normAutofit/>
          </a:bodyPr>
          <a:lstStyle/>
          <a:p>
            <a:r>
              <a:rPr lang="en-US" altLang="en-US" b="1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Additional issues about CI</a:t>
            </a:r>
            <a:endParaRPr lang="en-US" b="1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65386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B7A75D29-B2D5-D1B4-5FF9-032E1E7C3E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16326"/>
            <a:ext cx="10515600" cy="4760637"/>
          </a:xfrm>
        </p:spPr>
        <p:txBody>
          <a:bodyPr>
            <a:normAutofit/>
          </a:bodyPr>
          <a:lstStyle/>
          <a:p>
            <a:r>
              <a:rPr lang="en-US" sz="32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For standard normal distribution</a:t>
            </a:r>
          </a:p>
          <a:p>
            <a:pPr marL="0" indent="0">
              <a:buNone/>
            </a:pPr>
            <a:endParaRPr lang="en-US" sz="3200" dirty="0" smtClean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en-US" sz="3200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32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For </a:t>
            </a:r>
            <a:r>
              <a:rPr lang="en-US" sz="3200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t-distribution</a:t>
            </a:r>
          </a:p>
          <a:p>
            <a:endParaRPr lang="en-US" sz="3200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3200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…</a:t>
            </a:r>
            <a:endParaRPr lang="en-US" sz="3200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en-US" sz="32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xmlns="" id="{671E3B45-5D09-C750-3B77-F8937853F4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63996"/>
            <a:ext cx="11029122" cy="961250"/>
          </a:xfrm>
        </p:spPr>
        <p:txBody>
          <a:bodyPr>
            <a:normAutofit/>
          </a:bodyPr>
          <a:lstStyle/>
          <a:p>
            <a:r>
              <a:rPr lang="en-US" altLang="en-US" b="1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Calculation Considerations</a:t>
            </a:r>
            <a:endParaRPr lang="en-US" b="1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42816" y="1480406"/>
            <a:ext cx="5030665" cy="552269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30091" y="3029710"/>
            <a:ext cx="6141720" cy="6475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34266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B7A75D29-B2D5-D1B4-5FF9-032E1E7C3E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87117"/>
            <a:ext cx="10515600" cy="323518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n-US" sz="3200" dirty="0" smtClean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ctr">
              <a:buNone/>
            </a:pPr>
            <a:endParaRPr lang="en-US" sz="32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ctr">
              <a:buNone/>
            </a:pPr>
            <a:r>
              <a:rPr lang="en-US" sz="6000" b="1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Thank You !</a:t>
            </a:r>
            <a:endParaRPr lang="en-US" sz="6000" b="1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81955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B7A75D29-B2D5-D1B4-5FF9-032E1E7C3E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16326"/>
            <a:ext cx="10515600" cy="4760637"/>
          </a:xfrm>
        </p:spPr>
        <p:txBody>
          <a:bodyPr>
            <a:normAutofit/>
          </a:bodyPr>
          <a:lstStyle/>
          <a:p>
            <a:r>
              <a:rPr lang="en-US" sz="32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Null &amp; alternative hypotheses when testing hypothesis  </a:t>
            </a:r>
          </a:p>
          <a:p>
            <a:pPr lvl="1"/>
            <a:r>
              <a:rPr lang="en-US" sz="28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Ho = No difference between the groups</a:t>
            </a:r>
          </a:p>
          <a:p>
            <a:pPr lvl="1"/>
            <a:r>
              <a:rPr lang="en-US" sz="28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H1= There is difference between the two </a:t>
            </a:r>
            <a:r>
              <a:rPr lang="en-US" sz="2800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groups</a:t>
            </a:r>
          </a:p>
          <a:p>
            <a:pPr marL="457200" lvl="1" indent="0">
              <a:buNone/>
            </a:pPr>
            <a:endParaRPr lang="en-US" sz="2800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32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After doing analysis we may </a:t>
            </a:r>
          </a:p>
          <a:p>
            <a:pPr lvl="1"/>
            <a:r>
              <a:rPr lang="en-US" sz="28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Reject Ho; there is statistically significant difference </a:t>
            </a:r>
          </a:p>
          <a:p>
            <a:pPr marL="457200" lvl="1" indent="0">
              <a:buNone/>
            </a:pPr>
            <a:r>
              <a:rPr lang="en-US" sz="2800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			OR</a:t>
            </a:r>
            <a:endParaRPr lang="en-US" sz="2800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lvl="1"/>
            <a:r>
              <a:rPr lang="en-US" sz="28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Accept Ho; there is no statistically significant difference </a:t>
            </a:r>
          </a:p>
          <a:p>
            <a:endParaRPr lang="en-US" sz="32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xmlns="" id="{671E3B45-5D09-C750-3B77-F8937853F4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63996"/>
            <a:ext cx="10515600" cy="961250"/>
          </a:xfrm>
        </p:spPr>
        <p:txBody>
          <a:bodyPr/>
          <a:lstStyle/>
          <a:p>
            <a:r>
              <a:rPr lang="en-US" altLang="en-US" b="1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Hypothesis</a:t>
            </a:r>
            <a:endParaRPr lang="en-US" b="1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373540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B7A75D29-B2D5-D1B4-5FF9-032E1E7C3E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16326"/>
            <a:ext cx="10515600" cy="4760637"/>
          </a:xfrm>
        </p:spPr>
        <p:txBody>
          <a:bodyPr>
            <a:normAutofit/>
          </a:bodyPr>
          <a:lstStyle/>
          <a:p>
            <a:r>
              <a:rPr lang="en-US" sz="32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Most trials compare treatments (Phase </a:t>
            </a:r>
            <a:r>
              <a:rPr lang="en-US" sz="3200" dirty="0" err="1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IIb</a:t>
            </a:r>
            <a:r>
              <a:rPr lang="en-US" sz="32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or III</a:t>
            </a:r>
            <a:r>
              <a:rPr lang="en-US" sz="3200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)</a:t>
            </a:r>
          </a:p>
          <a:p>
            <a:pPr marL="0" indent="0">
              <a:buNone/>
            </a:pPr>
            <a:endParaRPr lang="en-US" sz="1200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32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Superiority trials</a:t>
            </a:r>
          </a:p>
          <a:p>
            <a:pPr lvl="1"/>
            <a:r>
              <a:rPr lang="en-US" sz="28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More common-consistent with hypothesis testing logic</a:t>
            </a:r>
          </a:p>
          <a:p>
            <a:pPr lvl="1"/>
            <a:r>
              <a:rPr lang="en-US" sz="28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Demonstrates a Rx is superior to a second Rx </a:t>
            </a:r>
            <a:endParaRPr lang="en-US" sz="2800" dirty="0" smtClean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457200" lvl="1" indent="0">
              <a:buNone/>
            </a:pPr>
            <a:endParaRPr lang="en-US" sz="1200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32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Test depends on type of data</a:t>
            </a:r>
          </a:p>
          <a:p>
            <a:pPr lvl="1"/>
            <a:r>
              <a:rPr lang="en-US" sz="28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Continuous; comparison of means (e.g. t-test)</a:t>
            </a:r>
          </a:p>
          <a:p>
            <a:pPr lvl="1"/>
            <a:r>
              <a:rPr lang="en-US" sz="28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Categorical data; comparison of proportions (e.g. Chi-Square test)</a:t>
            </a:r>
          </a:p>
          <a:p>
            <a:pPr lvl="1"/>
            <a:r>
              <a:rPr lang="en-US" sz="28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Time to event; (e.g. Cox regression )</a:t>
            </a:r>
          </a:p>
          <a:p>
            <a:pPr marL="0" indent="0">
              <a:buNone/>
            </a:pPr>
            <a:endParaRPr lang="en-US" sz="32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xmlns="" id="{671E3B45-5D09-C750-3B77-F8937853F4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63996"/>
            <a:ext cx="10515600" cy="961250"/>
          </a:xfrm>
        </p:spPr>
        <p:txBody>
          <a:bodyPr/>
          <a:lstStyle/>
          <a:p>
            <a:r>
              <a:rPr lang="en-US" altLang="en-US" b="1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Hypothesis Testing </a:t>
            </a:r>
            <a:endParaRPr lang="en-US" b="1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749389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B7A75D29-B2D5-D1B4-5FF9-032E1E7C3E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16326"/>
            <a:ext cx="10515600" cy="4760637"/>
          </a:xfrm>
        </p:spPr>
        <p:txBody>
          <a:bodyPr>
            <a:normAutofit/>
          </a:bodyPr>
          <a:lstStyle/>
          <a:p>
            <a:r>
              <a:rPr lang="en-US" sz="32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Hypothesis tests </a:t>
            </a:r>
            <a:r>
              <a:rPr lang="en-US" sz="3200" b="1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assume</a:t>
            </a:r>
            <a:r>
              <a:rPr lang="en-US" sz="32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two groups are equal</a:t>
            </a:r>
          </a:p>
          <a:p>
            <a:r>
              <a:rPr lang="en-US" sz="3200" b="1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Demonstrate</a:t>
            </a:r>
            <a:r>
              <a:rPr lang="en-US" sz="32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that the data is EXTREME </a:t>
            </a:r>
          </a:p>
          <a:p>
            <a:r>
              <a:rPr lang="en-US" sz="32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Either </a:t>
            </a:r>
          </a:p>
          <a:p>
            <a:pPr lvl="1"/>
            <a:r>
              <a:rPr lang="en-US" sz="28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 assumption is false OR </a:t>
            </a:r>
          </a:p>
          <a:p>
            <a:pPr lvl="1"/>
            <a:r>
              <a:rPr lang="en-US" sz="28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Extreme data was observed by chance</a:t>
            </a:r>
          </a:p>
          <a:p>
            <a:pPr marL="0" indent="0">
              <a:buNone/>
            </a:pPr>
            <a:endParaRPr lang="en-US" sz="32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xmlns="" id="{671E3B45-5D09-C750-3B77-F8937853F4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63996"/>
            <a:ext cx="10515600" cy="961250"/>
          </a:xfrm>
        </p:spPr>
        <p:txBody>
          <a:bodyPr/>
          <a:lstStyle/>
          <a:p>
            <a:r>
              <a:rPr lang="en-US" altLang="en-US" b="1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Hypothesis Testing Logic </a:t>
            </a:r>
            <a:endParaRPr lang="en-US" b="1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394618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B7A75D29-B2D5-D1B4-5FF9-032E1E7C3E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16326"/>
            <a:ext cx="10515600" cy="4760637"/>
          </a:xfrm>
        </p:spPr>
        <p:txBody>
          <a:bodyPr>
            <a:normAutofit/>
          </a:bodyPr>
          <a:lstStyle/>
          <a:p>
            <a:r>
              <a:rPr lang="en-US" sz="32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Statistical theory sets a threshold to define extreme result as rare</a:t>
            </a:r>
          </a:p>
          <a:p>
            <a:r>
              <a:rPr lang="en-US" sz="32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Threshold set based on willingness to draw a false conclusion</a:t>
            </a:r>
          </a:p>
          <a:p>
            <a:pPr lvl="1"/>
            <a:r>
              <a:rPr lang="en-US" sz="28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Level of Significance; α usually 0.05</a:t>
            </a:r>
          </a:p>
          <a:p>
            <a:pPr lvl="1"/>
            <a:r>
              <a:rPr lang="en-US" sz="28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Modern statistics reports exact a p-value</a:t>
            </a:r>
          </a:p>
          <a:p>
            <a:pPr lvl="1"/>
            <a:r>
              <a:rPr lang="en-US" sz="28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If p&lt; α, meaning p&lt; 0.05, conclude the assumption is false</a:t>
            </a:r>
          </a:p>
          <a:p>
            <a:pPr marL="0" indent="0">
              <a:buNone/>
            </a:pPr>
            <a:endParaRPr lang="en-US" sz="32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xmlns="" id="{671E3B45-5D09-C750-3B77-F8937853F4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63996"/>
            <a:ext cx="10515600" cy="961250"/>
          </a:xfrm>
        </p:spPr>
        <p:txBody>
          <a:bodyPr/>
          <a:lstStyle/>
          <a:p>
            <a:r>
              <a:rPr lang="en-US" altLang="en-US" b="1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Hypothesis Testing Logic…</a:t>
            </a:r>
            <a:endParaRPr lang="en-US" b="1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295849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B7A75D29-B2D5-D1B4-5FF9-032E1E7C3E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16326"/>
            <a:ext cx="10515600" cy="4760637"/>
          </a:xfrm>
        </p:spPr>
        <p:txBody>
          <a:bodyPr>
            <a:normAutofit/>
          </a:bodyPr>
          <a:lstStyle/>
          <a:p>
            <a:r>
              <a:rPr lang="en-US" sz="3200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If the </a:t>
            </a:r>
            <a:r>
              <a:rPr lang="en-US" sz="3200" b="1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assumption</a:t>
            </a:r>
            <a:r>
              <a:rPr lang="en-US" sz="32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is false, the two groups are not equal</a:t>
            </a:r>
          </a:p>
          <a:p>
            <a:pPr lvl="1"/>
            <a:r>
              <a:rPr lang="en-US" sz="28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But still there is a 5% chance this conclusion is incorrect  (1 in 20)</a:t>
            </a:r>
          </a:p>
          <a:p>
            <a:r>
              <a:rPr lang="en-US" sz="32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If p&gt;0.05 then there is a </a:t>
            </a:r>
            <a:r>
              <a:rPr lang="en-US" sz="3200" b="1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lack of evidence </a:t>
            </a:r>
            <a:r>
              <a:rPr lang="en-US" sz="32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of a difference </a:t>
            </a:r>
          </a:p>
          <a:p>
            <a:r>
              <a:rPr lang="en-US" sz="32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Determination of association uses a </a:t>
            </a:r>
            <a:r>
              <a:rPr lang="en-US" sz="3200" b="1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distribution curves </a:t>
            </a:r>
          </a:p>
          <a:p>
            <a:pPr lvl="1"/>
            <a:r>
              <a:rPr lang="en-US" sz="28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Normal, binomial, Poisson, chi, Weibull distribution….</a:t>
            </a:r>
          </a:p>
          <a:p>
            <a:r>
              <a:rPr lang="en-US" sz="32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 curves may have different shapes </a:t>
            </a:r>
          </a:p>
          <a:p>
            <a:pPr marL="0" indent="0">
              <a:buNone/>
            </a:pPr>
            <a:endParaRPr lang="en-US" sz="32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xmlns="" id="{671E3B45-5D09-C750-3B77-F8937853F4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63996"/>
            <a:ext cx="10515600" cy="961250"/>
          </a:xfrm>
        </p:spPr>
        <p:txBody>
          <a:bodyPr/>
          <a:lstStyle/>
          <a:p>
            <a:r>
              <a:rPr lang="en-US" altLang="en-US" b="1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Hypothesis Testing Logic… </a:t>
            </a:r>
            <a:endParaRPr lang="en-US" b="1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787326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B7A75D29-B2D5-D1B4-5FF9-032E1E7C3E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16326"/>
            <a:ext cx="10515600" cy="4760637"/>
          </a:xfrm>
        </p:spPr>
        <p:txBody>
          <a:bodyPr>
            <a:normAutofit/>
          </a:bodyPr>
          <a:lstStyle/>
          <a:p>
            <a:r>
              <a:rPr lang="en-US" sz="32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Final goal to demonstrate if the result obtained is very rare </a:t>
            </a:r>
          </a:p>
          <a:p>
            <a:r>
              <a:rPr lang="en-US" sz="32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Whether located at the extreme end of the tail </a:t>
            </a:r>
          </a:p>
          <a:p>
            <a:pPr lvl="1"/>
            <a:r>
              <a:rPr lang="en-US" sz="28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Where the probability is less than 0.05</a:t>
            </a:r>
          </a:p>
          <a:p>
            <a:pPr marL="0" indent="0">
              <a:buNone/>
            </a:pPr>
            <a:endParaRPr lang="en-US" sz="32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xmlns="" id="{671E3B45-5D09-C750-3B77-F8937853F4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63996"/>
            <a:ext cx="10515600" cy="961250"/>
          </a:xfrm>
        </p:spPr>
        <p:txBody>
          <a:bodyPr/>
          <a:lstStyle/>
          <a:p>
            <a:r>
              <a:rPr lang="en-US" altLang="en-US" b="1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Hypothesis Testing Logic… </a:t>
            </a:r>
            <a:endParaRPr lang="en-US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451133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xmlns="" id="{671E3B45-5D09-C750-3B77-F8937853F4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63996"/>
            <a:ext cx="10515600" cy="961250"/>
          </a:xfrm>
        </p:spPr>
        <p:txBody>
          <a:bodyPr/>
          <a:lstStyle/>
          <a:p>
            <a:r>
              <a:rPr lang="en-US" altLang="en-US" b="1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Normal Standard Distribution (SND) N(0,1) </a:t>
            </a:r>
            <a:endParaRPr lang="en-US" b="1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xmlns="" id="{57A309DC-7EFE-4783-B336-24D934FF4A28}"/>
              </a:ext>
            </a:extLst>
          </p:cNvPr>
          <p:cNvPicPr>
            <a:picLocks noGrp="1" noChangeAspect="1"/>
          </p:cNvPicPr>
          <p:nvPr>
            <p:ph sz="quarter" idx="12"/>
          </p:nvPr>
        </p:nvPicPr>
        <p:blipFill>
          <a:blip r:embed="rId2"/>
          <a:stretch>
            <a:fillRect/>
          </a:stretch>
        </p:blipFill>
        <p:spPr>
          <a:xfrm>
            <a:off x="1112520" y="1120315"/>
            <a:ext cx="5521960" cy="4868271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20EEE955-8308-4FCC-91A8-25A124DB8BD9}"/>
              </a:ext>
            </a:extLst>
          </p:cNvPr>
          <p:cNvSpPr txBox="1"/>
          <p:nvPr/>
        </p:nvSpPr>
        <p:spPr>
          <a:xfrm>
            <a:off x="7867454" y="1452474"/>
            <a:ext cx="2385405" cy="37490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Rejection region </a:t>
            </a:r>
          </a:p>
          <a:p>
            <a:endParaRPr lang="en-US" sz="3000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8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Z calc &gt; </a:t>
            </a:r>
            <a:r>
              <a:rPr lang="en-US" sz="2800" dirty="0" err="1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Ztab</a:t>
            </a:r>
            <a:endParaRPr lang="en-US" sz="2800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en-US" sz="28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Or </a:t>
            </a:r>
          </a:p>
          <a:p>
            <a:r>
              <a:rPr lang="en-US" sz="28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 reverse for negative values </a:t>
            </a:r>
          </a:p>
        </p:txBody>
      </p:sp>
    </p:spTree>
    <p:extLst>
      <p:ext uri="{BB962C8B-B14F-4D97-AF65-F5344CB8AC3E}">
        <p14:creationId xmlns:p14="http://schemas.microsoft.com/office/powerpoint/2010/main" val="17243481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xmlns="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382</TotalTime>
  <Words>676</Words>
  <Application>Microsoft Office PowerPoint</Application>
  <PresentationFormat>Custom</PresentationFormat>
  <Paragraphs>125</Paragraphs>
  <Slides>27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28" baseType="lpstr">
      <vt:lpstr>Office Theme</vt:lpstr>
      <vt:lpstr>Hypothesis Testing in RCTs</vt:lpstr>
      <vt:lpstr>Outline </vt:lpstr>
      <vt:lpstr>Hypothesis</vt:lpstr>
      <vt:lpstr>Hypothesis Testing </vt:lpstr>
      <vt:lpstr>Hypothesis Testing Logic </vt:lpstr>
      <vt:lpstr>Hypothesis Testing Logic…</vt:lpstr>
      <vt:lpstr>Hypothesis Testing Logic… </vt:lpstr>
      <vt:lpstr>Hypothesis Testing Logic… </vt:lpstr>
      <vt:lpstr>Normal Standard Distribution (SND) N(0,1) </vt:lpstr>
      <vt:lpstr>SND vs t-distribution </vt:lpstr>
      <vt:lpstr>Other Distributions</vt:lpstr>
      <vt:lpstr>Other Distributions…</vt:lpstr>
      <vt:lpstr>Other Distributions…</vt:lpstr>
      <vt:lpstr>Other Distributions…</vt:lpstr>
      <vt:lpstr>Other Distributions…</vt:lpstr>
      <vt:lpstr>Other Distributions…</vt:lpstr>
      <vt:lpstr>Choice of analysis method</vt:lpstr>
      <vt:lpstr>Sensitivity analysis; To check data robustness</vt:lpstr>
      <vt:lpstr>PowerPoint Presentation</vt:lpstr>
      <vt:lpstr>Confidence Intervals </vt:lpstr>
      <vt:lpstr>What we cover</vt:lpstr>
      <vt:lpstr>Background </vt:lpstr>
      <vt:lpstr>What is CI  </vt:lpstr>
      <vt:lpstr>Interpretation of 95% CI</vt:lpstr>
      <vt:lpstr>Additional issues about CI</vt:lpstr>
      <vt:lpstr>Calculation Considerations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Study designs in RCTs</dc:title>
  <dc:creator>Mitiku Getu Moges</dc:creator>
  <cp:lastModifiedBy>alpha</cp:lastModifiedBy>
  <cp:revision>32</cp:revision>
  <dcterms:created xsi:type="dcterms:W3CDTF">2025-11-21T09:11:49Z</dcterms:created>
  <dcterms:modified xsi:type="dcterms:W3CDTF">2025-12-03T13:25:19Z</dcterms:modified>
</cp:coreProperties>
</file>