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5" r:id="rId4"/>
    <p:sldMasterId id="2147483678" r:id="rId5"/>
    <p:sldMasterId id="2147483691" r:id="rId6"/>
  </p:sldMasterIdLst>
  <p:notesMasterIdLst>
    <p:notesMasterId r:id="rId29"/>
  </p:notesMasterIdLst>
  <p:sldIdLst>
    <p:sldId id="746" r:id="rId7"/>
    <p:sldId id="747" r:id="rId8"/>
    <p:sldId id="748" r:id="rId9"/>
    <p:sldId id="749" r:id="rId10"/>
    <p:sldId id="774" r:id="rId11"/>
    <p:sldId id="775" r:id="rId12"/>
    <p:sldId id="776" r:id="rId13"/>
    <p:sldId id="777" r:id="rId14"/>
    <p:sldId id="778" r:id="rId15"/>
    <p:sldId id="779" r:id="rId16"/>
    <p:sldId id="758" r:id="rId17"/>
    <p:sldId id="760" r:id="rId18"/>
    <p:sldId id="761" r:id="rId19"/>
    <p:sldId id="762" r:id="rId20"/>
    <p:sldId id="757" r:id="rId21"/>
    <p:sldId id="763" r:id="rId22"/>
    <p:sldId id="769" r:id="rId23"/>
    <p:sldId id="770" r:id="rId24"/>
    <p:sldId id="771" r:id="rId25"/>
    <p:sldId id="764" r:id="rId26"/>
    <p:sldId id="780" r:id="rId27"/>
    <p:sldId id="781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ABC2AF5-B411-1267-BBA2-24883FB44E17}" name="Michelle Geis Wallace" initials="MW" userId="S::michelle.geis@burness.com::dfb000b7-190b-4b02-9e0d-8e6517d5f900" providerId="AD"/>
  <p188:author id="{71D9ADF9-6477-2DEB-0B08-BD6BBC2DD69B}" name="Michelle Geis Wallace" initials="MG" userId="S::Michelle.Geis@burness.com::dfb000b7-190b-4b02-9e0d-8e6517d5f90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A5C53C"/>
    <a:srgbClr val="008A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126" autoAdjust="0"/>
    <p:restoredTop sz="94548" autoAdjust="0"/>
  </p:normalViewPr>
  <p:slideViewPr>
    <p:cSldViewPr snapToGrid="0">
      <p:cViewPr>
        <p:scale>
          <a:sx n="60" d="100"/>
          <a:sy n="60" d="100"/>
        </p:scale>
        <p:origin x="-1138" y="-6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tableStyles" Target="tableStyles.xml"/><Relationship Id="rId13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26DED3-0280-4643-A500-2B78F9455F3B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116828B-91F8-4E1A-892B-A3D61BE2D451}">
      <dgm:prSet/>
      <dgm:spPr/>
      <dgm:t>
        <a:bodyPr/>
        <a:lstStyle/>
        <a:p>
          <a:pPr rtl="0"/>
          <a:r>
            <a:rPr lang="en-US" dirty="0" smtClean="0"/>
            <a:t>Sample size in Clinical Trials </a:t>
          </a:r>
          <a:endParaRPr lang="en-US" dirty="0"/>
        </a:p>
      </dgm:t>
    </dgm:pt>
    <dgm:pt modelId="{2C58C85E-302B-4A2C-9B98-70279452B41E}" type="parTrans" cxnId="{C0D92BBC-5BE3-4EA4-843D-A43B8E64D87B}">
      <dgm:prSet/>
      <dgm:spPr/>
      <dgm:t>
        <a:bodyPr/>
        <a:lstStyle/>
        <a:p>
          <a:endParaRPr lang="en-US"/>
        </a:p>
      </dgm:t>
    </dgm:pt>
    <dgm:pt modelId="{86C73584-22F3-46F3-B41B-A549A7F9EE54}" type="sibTrans" cxnId="{C0D92BBC-5BE3-4EA4-843D-A43B8E64D87B}">
      <dgm:prSet/>
      <dgm:spPr/>
      <dgm:t>
        <a:bodyPr/>
        <a:lstStyle/>
        <a:p>
          <a:endParaRPr lang="en-US"/>
        </a:p>
      </dgm:t>
    </dgm:pt>
    <dgm:pt modelId="{40FB28C7-08EA-4B6E-9938-8B6CF61CA4A2}">
      <dgm:prSet/>
      <dgm:spPr/>
      <dgm:t>
        <a:bodyPr/>
        <a:lstStyle/>
        <a:p>
          <a:pPr rtl="0"/>
          <a:r>
            <a:rPr lang="en-US" dirty="0" smtClean="0"/>
            <a:t>Errors in biostatistics vs sample size and power </a:t>
          </a:r>
          <a:endParaRPr lang="en-US" dirty="0"/>
        </a:p>
      </dgm:t>
    </dgm:pt>
    <dgm:pt modelId="{B9D48CA7-1DAD-40DA-A824-929A10E5FE4E}" type="parTrans" cxnId="{87E8F974-58B3-4E15-B945-9B97DAFB2751}">
      <dgm:prSet/>
      <dgm:spPr/>
      <dgm:t>
        <a:bodyPr/>
        <a:lstStyle/>
        <a:p>
          <a:endParaRPr lang="en-US"/>
        </a:p>
      </dgm:t>
    </dgm:pt>
    <dgm:pt modelId="{4C5D3623-A029-4B1E-BB4D-9A81684C8ECE}" type="sibTrans" cxnId="{87E8F974-58B3-4E15-B945-9B97DAFB2751}">
      <dgm:prSet/>
      <dgm:spPr/>
      <dgm:t>
        <a:bodyPr/>
        <a:lstStyle/>
        <a:p>
          <a:endParaRPr lang="en-US"/>
        </a:p>
      </dgm:t>
    </dgm:pt>
    <dgm:pt modelId="{8EFED065-F120-47E9-92CB-8E10AFCA5003}">
      <dgm:prSet/>
      <dgm:spPr/>
      <dgm:t>
        <a:bodyPr/>
        <a:lstStyle/>
        <a:p>
          <a:pPr rtl="0"/>
          <a:r>
            <a:rPr lang="en-US" smtClean="0"/>
            <a:t>Sensitivity testing </a:t>
          </a:r>
          <a:endParaRPr lang="en-US"/>
        </a:p>
      </dgm:t>
    </dgm:pt>
    <dgm:pt modelId="{6FBB3D03-105E-4767-9653-D6421305AE4E}" type="parTrans" cxnId="{FEACD38A-BCB5-4F3B-B6A7-888346B7F078}">
      <dgm:prSet/>
      <dgm:spPr/>
      <dgm:t>
        <a:bodyPr/>
        <a:lstStyle/>
        <a:p>
          <a:endParaRPr lang="en-US"/>
        </a:p>
      </dgm:t>
    </dgm:pt>
    <dgm:pt modelId="{ACE3DF17-384C-41EE-B001-12F88E6CA524}" type="sibTrans" cxnId="{FEACD38A-BCB5-4F3B-B6A7-888346B7F078}">
      <dgm:prSet/>
      <dgm:spPr/>
      <dgm:t>
        <a:bodyPr/>
        <a:lstStyle/>
        <a:p>
          <a:endParaRPr lang="en-US"/>
        </a:p>
      </dgm:t>
    </dgm:pt>
    <dgm:pt modelId="{00796E83-DC80-4A9D-A12E-18D2FE79701D}">
      <dgm:prSet/>
      <dgm:spPr/>
      <dgm:t>
        <a:bodyPr/>
        <a:lstStyle/>
        <a:p>
          <a:pPr rtl="0"/>
          <a:r>
            <a:rPr lang="en-US" dirty="0" smtClean="0"/>
            <a:t>Bias in clinical trials</a:t>
          </a:r>
          <a:endParaRPr lang="en-US" dirty="0"/>
        </a:p>
      </dgm:t>
    </dgm:pt>
    <dgm:pt modelId="{B41C8958-721C-4296-92B7-B8158B215D06}" type="parTrans" cxnId="{073792CD-C55E-4FFF-AD56-19E060A4F8E6}">
      <dgm:prSet/>
      <dgm:spPr/>
      <dgm:t>
        <a:bodyPr/>
        <a:lstStyle/>
        <a:p>
          <a:endParaRPr lang="en-US"/>
        </a:p>
      </dgm:t>
    </dgm:pt>
    <dgm:pt modelId="{5A256D5F-DC95-492D-AF86-BC63C29D35CD}" type="sibTrans" cxnId="{073792CD-C55E-4FFF-AD56-19E060A4F8E6}">
      <dgm:prSet/>
      <dgm:spPr/>
      <dgm:t>
        <a:bodyPr/>
        <a:lstStyle/>
        <a:p>
          <a:endParaRPr lang="en-US"/>
        </a:p>
      </dgm:t>
    </dgm:pt>
    <dgm:pt modelId="{F2660187-5F3B-47D4-8CEC-DE4D509B4698}">
      <dgm:prSet/>
      <dgm:spPr/>
      <dgm:t>
        <a:bodyPr/>
        <a:lstStyle/>
        <a:p>
          <a:pPr rtl="0"/>
          <a:r>
            <a:rPr lang="en-US" dirty="0" smtClean="0"/>
            <a:t>Concepts of hypothesis testing</a:t>
          </a:r>
          <a:endParaRPr lang="en-US" dirty="0"/>
        </a:p>
      </dgm:t>
    </dgm:pt>
    <dgm:pt modelId="{65378018-5122-41A4-9527-13386C4FE9F1}" type="sibTrans" cxnId="{C1B3E891-53FA-47E0-8308-A37EB994F52D}">
      <dgm:prSet/>
      <dgm:spPr/>
      <dgm:t>
        <a:bodyPr/>
        <a:lstStyle/>
        <a:p>
          <a:endParaRPr lang="en-US"/>
        </a:p>
      </dgm:t>
    </dgm:pt>
    <dgm:pt modelId="{7696DD53-8770-45E0-8B11-D5A463B105C0}" type="parTrans" cxnId="{C1B3E891-53FA-47E0-8308-A37EB994F52D}">
      <dgm:prSet/>
      <dgm:spPr/>
      <dgm:t>
        <a:bodyPr/>
        <a:lstStyle/>
        <a:p>
          <a:endParaRPr lang="en-US"/>
        </a:p>
      </dgm:t>
    </dgm:pt>
    <dgm:pt modelId="{E7241E43-F0E1-4866-AA6D-ABC740EB0D9A}" type="pres">
      <dgm:prSet presAssocID="{EB26DED3-0280-4643-A500-2B78F9455F3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8589149-5EAA-4A83-8090-D650792142F7}" type="pres">
      <dgm:prSet presAssocID="{EB26DED3-0280-4643-A500-2B78F9455F3B}" presName="arrow" presStyleLbl="bgShp" presStyleIdx="0" presStyleCnt="1"/>
      <dgm:spPr/>
    </dgm:pt>
    <dgm:pt modelId="{0441C5E8-0F69-41A3-8F65-7E8591A14862}" type="pres">
      <dgm:prSet presAssocID="{EB26DED3-0280-4643-A500-2B78F9455F3B}" presName="linearProcess" presStyleCnt="0"/>
      <dgm:spPr/>
    </dgm:pt>
    <dgm:pt modelId="{363EAD2D-B77B-4D94-B949-8E620784353C}" type="pres">
      <dgm:prSet presAssocID="{9116828B-91F8-4E1A-892B-A3D61BE2D451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38C436-8EE7-450B-BFF7-D084C7F9FCC1}" type="pres">
      <dgm:prSet presAssocID="{86C73584-22F3-46F3-B41B-A549A7F9EE54}" presName="sibTrans" presStyleCnt="0"/>
      <dgm:spPr/>
    </dgm:pt>
    <dgm:pt modelId="{54451960-51A1-4413-AD84-4AF6BAEBCCA5}" type="pres">
      <dgm:prSet presAssocID="{40FB28C7-08EA-4B6E-9938-8B6CF61CA4A2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99B270-1520-44F8-962E-E484D2851388}" type="pres">
      <dgm:prSet presAssocID="{4C5D3623-A029-4B1E-BB4D-9A81684C8ECE}" presName="sibTrans" presStyleCnt="0"/>
      <dgm:spPr/>
    </dgm:pt>
    <dgm:pt modelId="{707FBA7E-ED56-4BEE-B66A-46ED8D4A808F}" type="pres">
      <dgm:prSet presAssocID="{F2660187-5F3B-47D4-8CEC-DE4D509B4698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DF6CF2-00F8-44E5-BAC0-26DCEC8824B6}" type="pres">
      <dgm:prSet presAssocID="{65378018-5122-41A4-9527-13386C4FE9F1}" presName="sibTrans" presStyleCnt="0"/>
      <dgm:spPr/>
    </dgm:pt>
    <dgm:pt modelId="{D1DF41DE-A366-435D-91B0-D0B8517B3BC8}" type="pres">
      <dgm:prSet presAssocID="{8EFED065-F120-47E9-92CB-8E10AFCA5003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23C09A-5254-4908-A2D2-D16944EDC29C}" type="pres">
      <dgm:prSet presAssocID="{ACE3DF17-384C-41EE-B001-12F88E6CA524}" presName="sibTrans" presStyleCnt="0"/>
      <dgm:spPr/>
    </dgm:pt>
    <dgm:pt modelId="{0AEC9872-2C5D-43FB-AC15-EC9D7A9A3FE2}" type="pres">
      <dgm:prSet presAssocID="{00796E83-DC80-4A9D-A12E-18D2FE79701D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73792CD-C55E-4FFF-AD56-19E060A4F8E6}" srcId="{EB26DED3-0280-4643-A500-2B78F9455F3B}" destId="{00796E83-DC80-4A9D-A12E-18D2FE79701D}" srcOrd="4" destOrd="0" parTransId="{B41C8958-721C-4296-92B7-B8158B215D06}" sibTransId="{5A256D5F-DC95-492D-AF86-BC63C29D35CD}"/>
    <dgm:cxn modelId="{87E8F974-58B3-4E15-B945-9B97DAFB2751}" srcId="{EB26DED3-0280-4643-A500-2B78F9455F3B}" destId="{40FB28C7-08EA-4B6E-9938-8B6CF61CA4A2}" srcOrd="1" destOrd="0" parTransId="{B9D48CA7-1DAD-40DA-A824-929A10E5FE4E}" sibTransId="{4C5D3623-A029-4B1E-BB4D-9A81684C8ECE}"/>
    <dgm:cxn modelId="{ABA439C4-AC66-4163-84B0-11A94B021229}" type="presOf" srcId="{8EFED065-F120-47E9-92CB-8E10AFCA5003}" destId="{D1DF41DE-A366-435D-91B0-D0B8517B3BC8}" srcOrd="0" destOrd="0" presId="urn:microsoft.com/office/officeart/2005/8/layout/hProcess9"/>
    <dgm:cxn modelId="{C1B3E891-53FA-47E0-8308-A37EB994F52D}" srcId="{EB26DED3-0280-4643-A500-2B78F9455F3B}" destId="{F2660187-5F3B-47D4-8CEC-DE4D509B4698}" srcOrd="2" destOrd="0" parTransId="{7696DD53-8770-45E0-8B11-D5A463B105C0}" sibTransId="{65378018-5122-41A4-9527-13386C4FE9F1}"/>
    <dgm:cxn modelId="{B9BD9C8B-B325-4B74-A7D9-5104389851EA}" type="presOf" srcId="{00796E83-DC80-4A9D-A12E-18D2FE79701D}" destId="{0AEC9872-2C5D-43FB-AC15-EC9D7A9A3FE2}" srcOrd="0" destOrd="0" presId="urn:microsoft.com/office/officeart/2005/8/layout/hProcess9"/>
    <dgm:cxn modelId="{90B01A55-9046-42EF-912D-8D6CCF4BD11A}" type="presOf" srcId="{9116828B-91F8-4E1A-892B-A3D61BE2D451}" destId="{363EAD2D-B77B-4D94-B949-8E620784353C}" srcOrd="0" destOrd="0" presId="urn:microsoft.com/office/officeart/2005/8/layout/hProcess9"/>
    <dgm:cxn modelId="{E6F80C23-76EA-4BB9-9A04-A28D06100537}" type="presOf" srcId="{40FB28C7-08EA-4B6E-9938-8B6CF61CA4A2}" destId="{54451960-51A1-4413-AD84-4AF6BAEBCCA5}" srcOrd="0" destOrd="0" presId="urn:microsoft.com/office/officeart/2005/8/layout/hProcess9"/>
    <dgm:cxn modelId="{C0D92BBC-5BE3-4EA4-843D-A43B8E64D87B}" srcId="{EB26DED3-0280-4643-A500-2B78F9455F3B}" destId="{9116828B-91F8-4E1A-892B-A3D61BE2D451}" srcOrd="0" destOrd="0" parTransId="{2C58C85E-302B-4A2C-9B98-70279452B41E}" sibTransId="{86C73584-22F3-46F3-B41B-A549A7F9EE54}"/>
    <dgm:cxn modelId="{FEACD38A-BCB5-4F3B-B6A7-888346B7F078}" srcId="{EB26DED3-0280-4643-A500-2B78F9455F3B}" destId="{8EFED065-F120-47E9-92CB-8E10AFCA5003}" srcOrd="3" destOrd="0" parTransId="{6FBB3D03-105E-4767-9653-D6421305AE4E}" sibTransId="{ACE3DF17-384C-41EE-B001-12F88E6CA524}"/>
    <dgm:cxn modelId="{3A7CC34D-9A42-484E-BD43-948F95A07B7A}" type="presOf" srcId="{F2660187-5F3B-47D4-8CEC-DE4D509B4698}" destId="{707FBA7E-ED56-4BEE-B66A-46ED8D4A808F}" srcOrd="0" destOrd="0" presId="urn:microsoft.com/office/officeart/2005/8/layout/hProcess9"/>
    <dgm:cxn modelId="{FC7F94D0-7756-4DDC-B941-4C08709B5A64}" type="presOf" srcId="{EB26DED3-0280-4643-A500-2B78F9455F3B}" destId="{E7241E43-F0E1-4866-AA6D-ABC740EB0D9A}" srcOrd="0" destOrd="0" presId="urn:microsoft.com/office/officeart/2005/8/layout/hProcess9"/>
    <dgm:cxn modelId="{C0EE9DAB-E528-4594-BDF3-0C479054F12C}" type="presParOf" srcId="{E7241E43-F0E1-4866-AA6D-ABC740EB0D9A}" destId="{C8589149-5EAA-4A83-8090-D650792142F7}" srcOrd="0" destOrd="0" presId="urn:microsoft.com/office/officeart/2005/8/layout/hProcess9"/>
    <dgm:cxn modelId="{AC51DDF6-9949-4C7B-AAEB-F357E03BAB56}" type="presParOf" srcId="{E7241E43-F0E1-4866-AA6D-ABC740EB0D9A}" destId="{0441C5E8-0F69-41A3-8F65-7E8591A14862}" srcOrd="1" destOrd="0" presId="urn:microsoft.com/office/officeart/2005/8/layout/hProcess9"/>
    <dgm:cxn modelId="{5ED1825F-05D4-4898-B281-367A43F7B55E}" type="presParOf" srcId="{0441C5E8-0F69-41A3-8F65-7E8591A14862}" destId="{363EAD2D-B77B-4D94-B949-8E620784353C}" srcOrd="0" destOrd="0" presId="urn:microsoft.com/office/officeart/2005/8/layout/hProcess9"/>
    <dgm:cxn modelId="{CC63D18A-A94B-48C3-86E2-01A2748268A7}" type="presParOf" srcId="{0441C5E8-0F69-41A3-8F65-7E8591A14862}" destId="{9438C436-8EE7-450B-BFF7-D084C7F9FCC1}" srcOrd="1" destOrd="0" presId="urn:microsoft.com/office/officeart/2005/8/layout/hProcess9"/>
    <dgm:cxn modelId="{DC42EC43-151A-4775-A7F1-15573B0DF21B}" type="presParOf" srcId="{0441C5E8-0F69-41A3-8F65-7E8591A14862}" destId="{54451960-51A1-4413-AD84-4AF6BAEBCCA5}" srcOrd="2" destOrd="0" presId="urn:microsoft.com/office/officeart/2005/8/layout/hProcess9"/>
    <dgm:cxn modelId="{AB5E7052-621B-4236-AE09-E42FD4924429}" type="presParOf" srcId="{0441C5E8-0F69-41A3-8F65-7E8591A14862}" destId="{F499B270-1520-44F8-962E-E484D2851388}" srcOrd="3" destOrd="0" presId="urn:microsoft.com/office/officeart/2005/8/layout/hProcess9"/>
    <dgm:cxn modelId="{FC970110-0CD3-4784-8AAF-ED05672C6E8D}" type="presParOf" srcId="{0441C5E8-0F69-41A3-8F65-7E8591A14862}" destId="{707FBA7E-ED56-4BEE-B66A-46ED8D4A808F}" srcOrd="4" destOrd="0" presId="urn:microsoft.com/office/officeart/2005/8/layout/hProcess9"/>
    <dgm:cxn modelId="{5F10BA21-C373-4594-9E82-E69EF4A6E868}" type="presParOf" srcId="{0441C5E8-0F69-41A3-8F65-7E8591A14862}" destId="{B4DF6CF2-00F8-44E5-BAC0-26DCEC8824B6}" srcOrd="5" destOrd="0" presId="urn:microsoft.com/office/officeart/2005/8/layout/hProcess9"/>
    <dgm:cxn modelId="{1C199CA4-E10A-4B63-BBBB-355EAE2F2917}" type="presParOf" srcId="{0441C5E8-0F69-41A3-8F65-7E8591A14862}" destId="{D1DF41DE-A366-435D-91B0-D0B8517B3BC8}" srcOrd="6" destOrd="0" presId="urn:microsoft.com/office/officeart/2005/8/layout/hProcess9"/>
    <dgm:cxn modelId="{859A065D-545A-4282-B2EF-7B6DD6551E58}" type="presParOf" srcId="{0441C5E8-0F69-41A3-8F65-7E8591A14862}" destId="{5923C09A-5254-4908-A2D2-D16944EDC29C}" srcOrd="7" destOrd="0" presId="urn:microsoft.com/office/officeart/2005/8/layout/hProcess9"/>
    <dgm:cxn modelId="{69B21F76-B5D4-455C-8367-0D277A35E6D4}" type="presParOf" srcId="{0441C5E8-0F69-41A3-8F65-7E8591A14862}" destId="{0AEC9872-2C5D-43FB-AC15-EC9D7A9A3FE2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589149-5EAA-4A83-8090-D650792142F7}">
      <dsp:nvSpPr>
        <dsp:cNvPr id="0" name=""/>
        <dsp:cNvSpPr/>
      </dsp:nvSpPr>
      <dsp:spPr>
        <a:xfrm>
          <a:off x="788669" y="0"/>
          <a:ext cx="8938260" cy="4351338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3EAD2D-B77B-4D94-B949-8E620784353C}">
      <dsp:nvSpPr>
        <dsp:cNvPr id="0" name=""/>
        <dsp:cNvSpPr/>
      </dsp:nvSpPr>
      <dsp:spPr>
        <a:xfrm>
          <a:off x="4621" y="1305401"/>
          <a:ext cx="2020453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Sample size in Clinical Trials </a:t>
          </a:r>
          <a:endParaRPr lang="en-US" sz="2100" kern="1200" dirty="0"/>
        </a:p>
      </dsp:txBody>
      <dsp:txXfrm>
        <a:off x="89587" y="1390367"/>
        <a:ext cx="1850521" cy="1570603"/>
      </dsp:txXfrm>
    </dsp:sp>
    <dsp:sp modelId="{54451960-51A1-4413-AD84-4AF6BAEBCCA5}">
      <dsp:nvSpPr>
        <dsp:cNvPr id="0" name=""/>
        <dsp:cNvSpPr/>
      </dsp:nvSpPr>
      <dsp:spPr>
        <a:xfrm>
          <a:off x="2126097" y="1305401"/>
          <a:ext cx="2020453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Errors in biostatistics vs sample size and power </a:t>
          </a:r>
          <a:endParaRPr lang="en-US" sz="2100" kern="1200" dirty="0"/>
        </a:p>
      </dsp:txBody>
      <dsp:txXfrm>
        <a:off x="2211063" y="1390367"/>
        <a:ext cx="1850521" cy="1570603"/>
      </dsp:txXfrm>
    </dsp:sp>
    <dsp:sp modelId="{707FBA7E-ED56-4BEE-B66A-46ED8D4A808F}">
      <dsp:nvSpPr>
        <dsp:cNvPr id="0" name=""/>
        <dsp:cNvSpPr/>
      </dsp:nvSpPr>
      <dsp:spPr>
        <a:xfrm>
          <a:off x="4247573" y="1305401"/>
          <a:ext cx="2020453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Concepts of hypothesis testing</a:t>
          </a:r>
          <a:endParaRPr lang="en-US" sz="2100" kern="1200" dirty="0"/>
        </a:p>
      </dsp:txBody>
      <dsp:txXfrm>
        <a:off x="4332539" y="1390367"/>
        <a:ext cx="1850521" cy="1570603"/>
      </dsp:txXfrm>
    </dsp:sp>
    <dsp:sp modelId="{D1DF41DE-A366-435D-91B0-D0B8517B3BC8}">
      <dsp:nvSpPr>
        <dsp:cNvPr id="0" name=""/>
        <dsp:cNvSpPr/>
      </dsp:nvSpPr>
      <dsp:spPr>
        <a:xfrm>
          <a:off x="6369049" y="1305401"/>
          <a:ext cx="2020453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/>
            <a:t>Sensitivity testing </a:t>
          </a:r>
          <a:endParaRPr lang="en-US" sz="2100" kern="1200"/>
        </a:p>
      </dsp:txBody>
      <dsp:txXfrm>
        <a:off x="6454015" y="1390367"/>
        <a:ext cx="1850521" cy="1570603"/>
      </dsp:txXfrm>
    </dsp:sp>
    <dsp:sp modelId="{0AEC9872-2C5D-43FB-AC15-EC9D7A9A3FE2}">
      <dsp:nvSpPr>
        <dsp:cNvPr id="0" name=""/>
        <dsp:cNvSpPr/>
      </dsp:nvSpPr>
      <dsp:spPr>
        <a:xfrm>
          <a:off x="8490525" y="1305401"/>
          <a:ext cx="2020453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Bias in clinical trials</a:t>
          </a:r>
          <a:endParaRPr lang="en-US" sz="2100" kern="1200" dirty="0"/>
        </a:p>
      </dsp:txBody>
      <dsp:txXfrm>
        <a:off x="8575491" y="1390367"/>
        <a:ext cx="1850521" cy="1570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72F1C470-4F5F-D34C-955F-BCCD6C60BF6E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C64D2F4C-DEF7-A142-B77F-2336286966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423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4D2F4C-DEF7-A142-B77F-23362869660E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0915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4D2F4C-DEF7-A142-B77F-23362869660E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0915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4D2F4C-DEF7-A142-B77F-23362869660E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0915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4D2F4C-DEF7-A142-B77F-23362869660E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0915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4D2F4C-DEF7-A142-B77F-23362869660E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0915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4D2F4C-DEF7-A142-B77F-23362869660E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091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xmlns="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xmlns="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2312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41787D2-78C9-4F48-CE8A-253071E97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6FF8D69-89C4-B6F2-F6B7-D099CE1AE9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1230A20-66C9-7C7F-D848-2B555235CF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96A9387-5EBF-41FB-EBC0-50176212D9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54EBEE7-714F-A36F-0966-3A6BF439C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BE6FF09-FA3A-4F22-363C-F5FA6363F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987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C9E6677-BC50-A13F-3B3F-A41D9AC6C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BAF382B-171E-DFFA-FA80-1969EE2D28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0B7C1A9-45AD-5982-49E8-EE1D9A6EF3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5906AB2-0A5A-57C3-52AE-B05FA36B9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5BC11EF-8157-E0EC-9560-E67952557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27030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5909BE06-8DC1-49D2-1AF9-836C1B8A19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D45868E-FB06-6CBD-C498-541E58AF4A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84F257A-05E9-B152-1EBD-0A39972269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F3A75B5-F74D-1EEC-6509-7462C7B09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BA9B80B-ECDB-D074-076C-11D544809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3461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xmlns="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xmlns="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5426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53DCA21-6CB2-AE0D-2B2A-6ED99451BD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09688"/>
            <a:ext cx="9144000" cy="2387600"/>
          </a:xfrm>
        </p:spPr>
        <p:txBody>
          <a:bodyPr anchor="b"/>
          <a:lstStyle>
            <a:lvl1pPr algn="ctr">
              <a:defRPr sz="60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ADF3D43-EF82-3CB0-5B95-895ED0E1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9273172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xmlns="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xmlns="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1482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88C256-B6B6-046C-0C03-1F802FBA3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F2677F7-551E-E76D-3DD2-49E210F59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E5B2C75-FD9E-1B82-55C1-4396DDCB0C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DBEFA5E-F49C-EEB1-1BA3-52095FFA1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FD5B166-7CC0-137F-76BD-D607D7C10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2752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2431BC-C1F2-EB8E-1347-6C4C7F1D9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10972B-0689-64F3-E9DF-2F839C3038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8C5D92D-ABBD-9711-1EB7-8124055889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CDB3909-4655-532E-88FE-3967817A25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7FFAFCA-0883-D3EF-A64B-B794D8F51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4CEDA80-BB4E-5C5D-C74F-420393FA6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3876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5FFD6D-506C-5D04-F8ED-D63968D2A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5EDD351-09F3-2F5B-6E23-CBFDE1EA8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C7301B4-09AA-9C38-9830-84C28E75BD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AD8BFCD-D0CB-9BB8-6E97-AF0398F74A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0F2276E-55BD-8F9C-114C-6A7C644883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F30C8452-B4F0-5279-1F2F-5E43FF9FF8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788F8298-0D17-0575-587C-A9A426821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DD77C6D8-E47E-4D01-F941-B18ECFFE6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8813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D927319-74D8-E6BD-0D72-E44279046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92569973-AAD6-6D4B-815A-EC6386BFAA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7D08033-AFFC-D82B-6A66-50FBC1E26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1239652-6246-EEFF-9AE1-8E9934548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60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53DCA21-6CB2-AE0D-2B2A-6ED99451BD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09688"/>
            <a:ext cx="9144000" cy="2387600"/>
          </a:xfrm>
        </p:spPr>
        <p:txBody>
          <a:bodyPr anchor="b"/>
          <a:lstStyle>
            <a:lvl1pPr algn="ctr">
              <a:defRPr sz="60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ADF3D43-EF82-3CB0-5B95-895ED0E1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06745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C99B21DF-EE2D-2DE9-12D2-1C5AA29773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B1CE421D-2366-9EBB-BCEF-84524AA1D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7B798EE-1295-ABE1-DA72-06C61FFBD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6745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D2642E-5977-086A-A8FC-8C15A8EC2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F70FD35-38BD-5928-3064-2E1B38595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7CC89B2-6807-D884-95D9-4C64C56314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A600279-22B5-D7D0-04A6-E46F78B7B8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F139927-7B97-CC38-C27E-4A58EF299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2CFF92B-94C8-66F2-3E9D-99D72E9E0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4721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41787D2-78C9-4F48-CE8A-253071E97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6FF8D69-89C4-B6F2-F6B7-D099CE1AE9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1230A20-66C9-7C7F-D848-2B555235CF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96A9387-5EBF-41FB-EBC0-50176212D9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54EBEE7-714F-A36F-0966-3A6BF439C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BE6FF09-FA3A-4F22-363C-F5FA6363F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60463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C9E6677-BC50-A13F-3B3F-A41D9AC6C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BAF382B-171E-DFFA-FA80-1969EE2D28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0B7C1A9-45AD-5982-49E8-EE1D9A6EF3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5906AB2-0A5A-57C3-52AE-B05FA36B9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5BC11EF-8157-E0EC-9560-E67952557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36693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5909BE06-8DC1-49D2-1AF9-836C1B8A19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D45868E-FB06-6CBD-C498-541E58AF4A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84F257A-05E9-B152-1EBD-0A39972269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F3A75B5-F74D-1EEC-6509-7462C7B09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BA9B80B-ECDB-D074-076C-11D544809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79145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xmlns="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xmlns="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4885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53DCA21-6CB2-AE0D-2B2A-6ED99451BD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09688"/>
            <a:ext cx="9144000" cy="2387600"/>
          </a:xfrm>
        </p:spPr>
        <p:txBody>
          <a:bodyPr anchor="b"/>
          <a:lstStyle>
            <a:lvl1pPr algn="ctr">
              <a:defRPr sz="60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ADF3D43-EF82-3CB0-5B95-895ED0E1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3347316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xmlns="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xmlns="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96244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88C256-B6B6-046C-0C03-1F802FBA3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F2677F7-551E-E76D-3DD2-49E210F59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E5B2C75-FD9E-1B82-55C1-4396DDCB0C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DBEFA5E-F49C-EEB1-1BA3-52095FFA1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FD5B166-7CC0-137F-76BD-D607D7C10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53960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2431BC-C1F2-EB8E-1347-6C4C7F1D9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10972B-0689-64F3-E9DF-2F839C3038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8C5D92D-ABBD-9711-1EB7-8124055889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CDB3909-4655-532E-88FE-3967817A25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7FFAFCA-0883-D3EF-A64B-B794D8F51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4CEDA80-BB4E-5C5D-C74F-420393FA6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189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xmlns="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xmlns="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262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5FFD6D-506C-5D04-F8ED-D63968D2A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5EDD351-09F3-2F5B-6E23-CBFDE1EA8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C7301B4-09AA-9C38-9830-84C28E75BD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AD8BFCD-D0CB-9BB8-6E97-AF0398F74A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0F2276E-55BD-8F9C-114C-6A7C644883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F30C8452-B4F0-5279-1F2F-5E43FF9FF8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788F8298-0D17-0575-587C-A9A426821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DD77C6D8-E47E-4D01-F941-B18ECFFE6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43230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D927319-74D8-E6BD-0D72-E44279046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92569973-AAD6-6D4B-815A-EC6386BFAA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7D08033-AFFC-D82B-6A66-50FBC1E26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1239652-6246-EEFF-9AE1-8E9934548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987393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C99B21DF-EE2D-2DE9-12D2-1C5AA29773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B1CE421D-2366-9EBB-BCEF-84524AA1D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7B798EE-1295-ABE1-DA72-06C61FFBD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592515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D2642E-5977-086A-A8FC-8C15A8EC2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F70FD35-38BD-5928-3064-2E1B38595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7CC89B2-6807-D884-95D9-4C64C56314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A600279-22B5-D7D0-04A6-E46F78B7B8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F139927-7B97-CC38-C27E-4A58EF299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2CFF92B-94C8-66F2-3E9D-99D72E9E0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37513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41787D2-78C9-4F48-CE8A-253071E97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6FF8D69-89C4-B6F2-F6B7-D099CE1AE9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1230A20-66C9-7C7F-D848-2B555235CF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96A9387-5EBF-41FB-EBC0-50176212D9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54EBEE7-714F-A36F-0966-3A6BF439C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BE6FF09-FA3A-4F22-363C-F5FA6363F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234044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C9E6677-BC50-A13F-3B3F-A41D9AC6C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BAF382B-171E-DFFA-FA80-1969EE2D28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0B7C1A9-45AD-5982-49E8-EE1D9A6EF3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5906AB2-0A5A-57C3-52AE-B05FA36B9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5BC11EF-8157-E0EC-9560-E67952557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522189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5909BE06-8DC1-49D2-1AF9-836C1B8A19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D45868E-FB06-6CBD-C498-541E58AF4A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84F257A-05E9-B152-1EBD-0A39972269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F3A75B5-F74D-1EEC-6509-7462C7B09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BA9B80B-ECDB-D074-076C-11D544809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753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88C256-B6B6-046C-0C03-1F802FBA3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F2677F7-551E-E76D-3DD2-49E210F59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E5B2C75-FD9E-1B82-55C1-4396DDCB0C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DBEFA5E-F49C-EEB1-1BA3-52095FFA1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FD5B166-7CC0-137F-76BD-D607D7C10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398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2431BC-C1F2-EB8E-1347-6C4C7F1D9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10972B-0689-64F3-E9DF-2F839C3038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8C5D92D-ABBD-9711-1EB7-8124055889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CDB3909-4655-532E-88FE-3967817A25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7FFAFCA-0883-D3EF-A64B-B794D8F51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4CEDA80-BB4E-5C5D-C74F-420393FA6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4389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5FFD6D-506C-5D04-F8ED-D63968D2A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5EDD351-09F3-2F5B-6E23-CBFDE1EA8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C7301B4-09AA-9C38-9830-84C28E75BD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AD8BFCD-D0CB-9BB8-6E97-AF0398F74A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0F2276E-55BD-8F9C-114C-6A7C644883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F30C8452-B4F0-5279-1F2F-5E43FF9FF8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788F8298-0D17-0575-587C-A9A426821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DD77C6D8-E47E-4D01-F941-B18ECFFE6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184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D927319-74D8-E6BD-0D72-E44279046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92569973-AAD6-6D4B-815A-EC6386BFAA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7D08033-AFFC-D82B-6A66-50FBC1E26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1239652-6246-EEFF-9AE1-8E9934548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8767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C99B21DF-EE2D-2DE9-12D2-1C5AA29773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B1CE421D-2366-9EBB-BCEF-84524AA1D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7B798EE-1295-ABE1-DA72-06C61FFBD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784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D2642E-5977-086A-A8FC-8C15A8EC2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F70FD35-38BD-5928-3064-2E1B38595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7CC89B2-6807-D884-95D9-4C64C56314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A600279-22B5-D7D0-04A6-E46F78B7B8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F139927-7B97-CC38-C27E-4A58EF299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2CFF92B-94C8-66F2-3E9D-99D72E9E0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841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D7F10E7-E7FE-2F5C-391A-92D8EB4BE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C6D948B-9033-5C8C-E5F0-45BBE1199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xmlns="" id="{5F47D68D-C58E-47CB-6998-6904986E33C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xmlns="" id="{664D706A-10E4-CECC-FB16-297812D63776}"/>
              </a:ext>
            </a:extLst>
          </p:cNvPr>
          <p:cNvSpPr txBox="1">
            <a:spLocks/>
          </p:cNvSpPr>
          <p:nvPr userDrawn="1"/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9" name="Picture 8" descr="A logo with blue text&#10;&#10;AI-generated content may be incorrect.">
            <a:extLst>
              <a:ext uri="{FF2B5EF4-FFF2-40B4-BE49-F238E27FC236}">
                <a16:creationId xmlns:a16="http://schemas.microsoft.com/office/drawing/2014/main" xmlns="" id="{F99C2A7C-D096-1EB6-BCAE-C276744BE8A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45" y="5668690"/>
            <a:ext cx="2207202" cy="114774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259B69BD-317F-561E-D2AE-F9C2F78365F3}"/>
              </a:ext>
            </a:extLst>
          </p:cNvPr>
          <p:cNvSpPr/>
          <p:nvPr userDrawn="1"/>
        </p:nvSpPr>
        <p:spPr>
          <a:xfrm>
            <a:off x="0" y="0"/>
            <a:ext cx="382300" cy="361200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highlight>
                <a:srgbClr val="FFFF00"/>
              </a:highligh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1A447271-CD58-C84B-B7B7-DF642F38E667}"/>
              </a:ext>
            </a:extLst>
          </p:cNvPr>
          <p:cNvSpPr/>
          <p:nvPr userDrawn="1"/>
        </p:nvSpPr>
        <p:spPr>
          <a:xfrm>
            <a:off x="0" y="3612008"/>
            <a:ext cx="382300" cy="325596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2" name="Picture 11" descr="A logo with text on it&#10;&#10;AI-generated content may be incorrect.">
            <a:extLst>
              <a:ext uri="{FF2B5EF4-FFF2-40B4-BE49-F238E27FC236}">
                <a16:creationId xmlns:a16="http://schemas.microsoft.com/office/drawing/2014/main" xmlns="" id="{A40EC3FF-E68F-6EE7-974E-C7A3528874D3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498" y="5572612"/>
            <a:ext cx="2207201" cy="147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975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masis MT Pro Black" panose="02040A0405000502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D7F10E7-E7FE-2F5C-391A-92D8EB4BE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C6D948B-9033-5C8C-E5F0-45BBE1199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xmlns="" id="{5F47D68D-C58E-47CB-6998-6904986E33C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xmlns="" id="{664D706A-10E4-CECC-FB16-297812D63776}"/>
              </a:ext>
            </a:extLst>
          </p:cNvPr>
          <p:cNvSpPr txBox="1">
            <a:spLocks/>
          </p:cNvSpPr>
          <p:nvPr userDrawn="1"/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9" name="Picture 8" descr="A logo with blue text&#10;&#10;AI-generated content may be incorrect.">
            <a:extLst>
              <a:ext uri="{FF2B5EF4-FFF2-40B4-BE49-F238E27FC236}">
                <a16:creationId xmlns:a16="http://schemas.microsoft.com/office/drawing/2014/main" xmlns="" id="{F99C2A7C-D096-1EB6-BCAE-C276744BE8A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45" y="5668690"/>
            <a:ext cx="2207202" cy="114774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259B69BD-317F-561E-D2AE-F9C2F78365F3}"/>
              </a:ext>
            </a:extLst>
          </p:cNvPr>
          <p:cNvSpPr/>
          <p:nvPr userDrawn="1"/>
        </p:nvSpPr>
        <p:spPr>
          <a:xfrm>
            <a:off x="0" y="0"/>
            <a:ext cx="382300" cy="361200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highlight>
                <a:srgbClr val="FFFF00"/>
              </a:highligh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1A447271-CD58-C84B-B7B7-DF642F38E667}"/>
              </a:ext>
            </a:extLst>
          </p:cNvPr>
          <p:cNvSpPr/>
          <p:nvPr userDrawn="1"/>
        </p:nvSpPr>
        <p:spPr>
          <a:xfrm>
            <a:off x="0" y="3612008"/>
            <a:ext cx="382300" cy="325596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2" name="Picture 11" descr="A logo with text on it&#10;&#10;AI-generated content may be incorrect.">
            <a:extLst>
              <a:ext uri="{FF2B5EF4-FFF2-40B4-BE49-F238E27FC236}">
                <a16:creationId xmlns:a16="http://schemas.microsoft.com/office/drawing/2014/main" xmlns="" id="{A40EC3FF-E68F-6EE7-974E-C7A3528874D3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498" y="5572612"/>
            <a:ext cx="2207201" cy="147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974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masis MT Pro Black" panose="02040A0405000502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D7F10E7-E7FE-2F5C-391A-92D8EB4BE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C6D948B-9033-5C8C-E5F0-45BBE1199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xmlns="" id="{5F47D68D-C58E-47CB-6998-6904986E33C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xmlns="" id="{664D706A-10E4-CECC-FB16-297812D63776}"/>
              </a:ext>
            </a:extLst>
          </p:cNvPr>
          <p:cNvSpPr txBox="1">
            <a:spLocks/>
          </p:cNvSpPr>
          <p:nvPr userDrawn="1"/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9" name="Picture 8" descr="A logo with blue text&#10;&#10;AI-generated content may be incorrect.">
            <a:extLst>
              <a:ext uri="{FF2B5EF4-FFF2-40B4-BE49-F238E27FC236}">
                <a16:creationId xmlns:a16="http://schemas.microsoft.com/office/drawing/2014/main" xmlns="" id="{F99C2A7C-D096-1EB6-BCAE-C276744BE8A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45" y="5668690"/>
            <a:ext cx="2207202" cy="114774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259B69BD-317F-561E-D2AE-F9C2F78365F3}"/>
              </a:ext>
            </a:extLst>
          </p:cNvPr>
          <p:cNvSpPr/>
          <p:nvPr userDrawn="1"/>
        </p:nvSpPr>
        <p:spPr>
          <a:xfrm>
            <a:off x="0" y="0"/>
            <a:ext cx="382300" cy="361200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highlight>
                <a:srgbClr val="FFFF00"/>
              </a:highligh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1A447271-CD58-C84B-B7B7-DF642F38E667}"/>
              </a:ext>
            </a:extLst>
          </p:cNvPr>
          <p:cNvSpPr/>
          <p:nvPr userDrawn="1"/>
        </p:nvSpPr>
        <p:spPr>
          <a:xfrm>
            <a:off x="0" y="3612008"/>
            <a:ext cx="382300" cy="325596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2" name="Picture 11" descr="A logo with text on it&#10;&#10;AI-generated content may be incorrect.">
            <a:extLst>
              <a:ext uri="{FF2B5EF4-FFF2-40B4-BE49-F238E27FC236}">
                <a16:creationId xmlns:a16="http://schemas.microsoft.com/office/drawing/2014/main" xmlns="" id="{A40EC3FF-E68F-6EE7-974E-C7A3528874D3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498" y="5572612"/>
            <a:ext cx="2207201" cy="147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443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masis MT Pro Black" panose="02040A0405000502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7DD855E-D728-8B2D-4463-0A460EC9BF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Sample Size, </a:t>
            </a:r>
            <a:br>
              <a:rPr lang="en-US" dirty="0"/>
            </a:br>
            <a:r>
              <a:rPr lang="en-US" dirty="0"/>
              <a:t>Hypothesis Testing, and</a:t>
            </a:r>
            <a:br>
              <a:rPr lang="en-US" dirty="0"/>
            </a:br>
            <a:r>
              <a:rPr lang="en-US" dirty="0"/>
              <a:t> Bias in Clinical Trials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DD8E833-6ABA-85BB-E32D-BE8AB36453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Dec 2025</a:t>
            </a:r>
          </a:p>
          <a:p>
            <a:r>
              <a:rPr lang="en-US" b="1" dirty="0"/>
              <a:t>Million Molla (MD, MPH, MBA)</a:t>
            </a:r>
          </a:p>
          <a:p>
            <a:r>
              <a:rPr lang="en-US" b="1" dirty="0"/>
              <a:t>National Clinical Trial Advisor-NRERB</a:t>
            </a:r>
          </a:p>
          <a:p>
            <a:r>
              <a:rPr lang="en-US" b="1" dirty="0"/>
              <a:t>TWG-EFDA</a:t>
            </a:r>
          </a:p>
        </p:txBody>
      </p:sp>
    </p:spTree>
    <p:extLst>
      <p:ext uri="{BB962C8B-B14F-4D97-AF65-F5344CB8AC3E}">
        <p14:creationId xmlns:p14="http://schemas.microsoft.com/office/powerpoint/2010/main" val="36890938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sample size in clinical trials and other studies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50" y="1616074"/>
            <a:ext cx="11468100" cy="44799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smtClean="0"/>
              <a:t>Summary:</a:t>
            </a:r>
          </a:p>
          <a:p>
            <a:pPr>
              <a:buFont typeface="Wingdings" pitchFamily="2" charset="2"/>
              <a:buChar char="ü"/>
            </a:pPr>
            <a:r>
              <a:rPr lang="en-US" sz="3200" b="1" dirty="0" smtClean="0"/>
              <a:t>Clinical </a:t>
            </a:r>
            <a:r>
              <a:rPr lang="en-US" sz="3200" b="1" dirty="0"/>
              <a:t>trial sample size </a:t>
            </a:r>
            <a:r>
              <a:rPr lang="en-US" sz="3200" dirty="0"/>
              <a:t>= ethical + regulatory + statistical precision</a:t>
            </a:r>
            <a:r>
              <a:rPr lang="en-US" sz="3200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3200" b="1" dirty="0" smtClean="0"/>
              <a:t>Other </a:t>
            </a:r>
            <a:r>
              <a:rPr lang="en-US" sz="3200" b="1" dirty="0"/>
              <a:t>study sample size </a:t>
            </a:r>
            <a:r>
              <a:rPr lang="en-US" sz="3200" dirty="0"/>
              <a:t>= feasibility + representativeness + exploratory goals</a:t>
            </a:r>
            <a:r>
              <a:rPr lang="en-US" sz="3200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3200" dirty="0" smtClean="0"/>
              <a:t>sample </a:t>
            </a:r>
            <a:r>
              <a:rPr lang="en-US" sz="3200" dirty="0"/>
              <a:t>size in trials is not negotiable — it’s a matter of science, ethics, and law.</a:t>
            </a:r>
          </a:p>
        </p:txBody>
      </p:sp>
    </p:spTree>
    <p:extLst>
      <p:ext uri="{BB962C8B-B14F-4D97-AF65-F5344CB8AC3E}">
        <p14:creationId xmlns:p14="http://schemas.microsoft.com/office/powerpoint/2010/main" val="15504490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0"/>
            <a:ext cx="10515600" cy="1325563"/>
          </a:xfrm>
        </p:spPr>
        <p:txBody>
          <a:bodyPr/>
          <a:lstStyle/>
          <a:p>
            <a:r>
              <a:rPr lang="en-US" dirty="0"/>
              <a:t>Factors Determining Sample Size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520825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US" b="1" dirty="0" smtClean="0"/>
              <a:t>Effect Size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The </a:t>
            </a:r>
            <a:r>
              <a:rPr lang="en-US" dirty="0"/>
              <a:t>expected difference between treatment and control groups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Larger </a:t>
            </a:r>
            <a:r>
              <a:rPr lang="en-US" dirty="0"/>
              <a:t>expected effects require fewer participants; smaller effects need more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2.</a:t>
            </a:r>
            <a:r>
              <a:rPr lang="en-US" b="1" dirty="0" smtClean="0"/>
              <a:t> Significance </a:t>
            </a:r>
            <a:r>
              <a:rPr lang="en-US" b="1" dirty="0"/>
              <a:t>Level (α</a:t>
            </a:r>
            <a:r>
              <a:rPr lang="en-US" b="1" dirty="0" smtClean="0"/>
              <a:t>)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Usually </a:t>
            </a:r>
            <a:r>
              <a:rPr lang="en-US" dirty="0"/>
              <a:t>set at 0.05 (5</a:t>
            </a:r>
            <a:r>
              <a:rPr lang="en-US" dirty="0" smtClean="0"/>
              <a:t>%).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Controls </a:t>
            </a:r>
            <a:r>
              <a:rPr lang="en-US" dirty="0"/>
              <a:t>the risk of a Type I error (false positive</a:t>
            </a:r>
            <a:r>
              <a:rPr lang="en-US" dirty="0" smtClean="0"/>
              <a:t>).</a:t>
            </a:r>
          </a:p>
          <a:p>
            <a:pPr marL="0" indent="0">
              <a:buNone/>
            </a:pPr>
            <a:r>
              <a:rPr lang="en-US" dirty="0" smtClean="0"/>
              <a:t>3. </a:t>
            </a:r>
            <a:r>
              <a:rPr lang="en-US" b="1" dirty="0" smtClean="0"/>
              <a:t>Statistical </a:t>
            </a:r>
            <a:r>
              <a:rPr lang="en-US" b="1" dirty="0"/>
              <a:t>Power (1 – β</a:t>
            </a:r>
            <a:r>
              <a:rPr lang="en-US" b="1" dirty="0" smtClean="0"/>
              <a:t>)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Usually </a:t>
            </a:r>
            <a:r>
              <a:rPr lang="en-US" dirty="0"/>
              <a:t>set at 80–90</a:t>
            </a:r>
            <a:r>
              <a:rPr lang="en-US" dirty="0" smtClean="0"/>
              <a:t>%.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Ensures </a:t>
            </a:r>
            <a:r>
              <a:rPr lang="en-US" dirty="0"/>
              <a:t>the trial can detect a true effect if it exists.</a:t>
            </a:r>
          </a:p>
          <a:p>
            <a:pPr>
              <a:buFont typeface="Wingdings" pitchFamily="2" charset="2"/>
              <a:buChar char="ü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0535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0"/>
            <a:ext cx="10515600" cy="1325563"/>
          </a:xfrm>
        </p:spPr>
        <p:txBody>
          <a:bodyPr/>
          <a:lstStyle/>
          <a:p>
            <a:r>
              <a:rPr lang="en-US" dirty="0"/>
              <a:t>Factors Determining Sample Size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520825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4. </a:t>
            </a:r>
            <a:r>
              <a:rPr lang="en-US" b="1" dirty="0" smtClean="0"/>
              <a:t>Variability </a:t>
            </a:r>
            <a:r>
              <a:rPr lang="en-US" b="1" dirty="0"/>
              <a:t>in </a:t>
            </a:r>
            <a:r>
              <a:rPr lang="en-US" b="1" dirty="0" smtClean="0"/>
              <a:t>Data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Greater </a:t>
            </a:r>
            <a:r>
              <a:rPr lang="en-US" dirty="0"/>
              <a:t>variability requires larger sample sizes to achieve reliable results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5. </a:t>
            </a:r>
            <a:r>
              <a:rPr lang="en-US" b="1" dirty="0" smtClean="0"/>
              <a:t>Study Design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Parallel </a:t>
            </a:r>
            <a:r>
              <a:rPr lang="en-US" dirty="0"/>
              <a:t>vs. crossover, single vs. multi‑center trials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Adaptive </a:t>
            </a:r>
            <a:r>
              <a:rPr lang="en-US" dirty="0"/>
              <a:t>designs may allow adjustments to sample size during the trial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6. </a:t>
            </a:r>
            <a:r>
              <a:rPr lang="en-US" b="1" dirty="0" smtClean="0"/>
              <a:t>Dropout Rates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Anticipated </a:t>
            </a:r>
            <a:r>
              <a:rPr lang="en-US" dirty="0"/>
              <a:t>participant withdrawals must be factored in to avoid underpowering the study.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978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0"/>
            <a:ext cx="10515600" cy="1325563"/>
          </a:xfrm>
        </p:spPr>
        <p:txBody>
          <a:bodyPr/>
          <a:lstStyle/>
          <a:p>
            <a:r>
              <a:rPr lang="en-US" dirty="0"/>
              <a:t>Factors Determining Sample Size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520825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dirty="0"/>
              <a:t>Ethiopian &amp; Global </a:t>
            </a:r>
            <a:r>
              <a:rPr lang="en-US" sz="3200" b="1" dirty="0" smtClean="0"/>
              <a:t>Context</a:t>
            </a:r>
          </a:p>
          <a:p>
            <a:pPr>
              <a:buFont typeface="Wingdings" pitchFamily="2" charset="2"/>
              <a:buChar char="ü"/>
            </a:pPr>
            <a:r>
              <a:rPr lang="en-US" sz="3200" b="1" dirty="0" smtClean="0"/>
              <a:t>Ethiopian </a:t>
            </a:r>
            <a:r>
              <a:rPr lang="en-US" sz="3200" b="1" dirty="0"/>
              <a:t>NRERTG &amp; GCP (3rd version): </a:t>
            </a:r>
            <a:r>
              <a:rPr lang="en-US" sz="3200" dirty="0"/>
              <a:t>require justification of sample size in protocols, ensuring ethical use of participants</a:t>
            </a:r>
            <a:r>
              <a:rPr lang="en-US" sz="3200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3200" b="1" dirty="0" smtClean="0"/>
              <a:t>ICH‑GCP </a:t>
            </a:r>
            <a:r>
              <a:rPr lang="en-US" sz="3200" b="1" dirty="0"/>
              <a:t>E6(R3): </a:t>
            </a:r>
            <a:r>
              <a:rPr lang="en-US" sz="3200" dirty="0"/>
              <a:t>mandates scientifically sound and feasible sample size calculations</a:t>
            </a:r>
            <a:r>
              <a:rPr lang="en-US" sz="3200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3200" b="1" dirty="0" smtClean="0"/>
              <a:t>WHO </a:t>
            </a:r>
            <a:r>
              <a:rPr lang="en-US" sz="3200" b="1" dirty="0"/>
              <a:t>&amp; CIOMS: </a:t>
            </a:r>
            <a:r>
              <a:rPr lang="en-US" sz="3200" dirty="0"/>
              <a:t>emphasize balancing scientific validity with participant protection — no more participants than necessary.</a:t>
            </a:r>
          </a:p>
        </p:txBody>
      </p:sp>
    </p:spTree>
    <p:extLst>
      <p:ext uri="{BB962C8B-B14F-4D97-AF65-F5344CB8AC3E}">
        <p14:creationId xmlns:p14="http://schemas.microsoft.com/office/powerpoint/2010/main" val="6906821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0"/>
            <a:ext cx="10515600" cy="1325563"/>
          </a:xfrm>
        </p:spPr>
        <p:txBody>
          <a:bodyPr/>
          <a:lstStyle/>
          <a:p>
            <a:r>
              <a:rPr lang="en-US" dirty="0"/>
              <a:t>Factors Determining Sample Size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520825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smtClean="0"/>
              <a:t>Tip</a:t>
            </a:r>
          </a:p>
          <a:p>
            <a:pPr marL="0" indent="0">
              <a:buNone/>
            </a:pPr>
            <a:r>
              <a:rPr lang="en-US" sz="3200" dirty="0" smtClean="0"/>
              <a:t>When sampling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Not </a:t>
            </a:r>
            <a:r>
              <a:rPr lang="en-US" sz="3200" dirty="0"/>
              <a:t>too small (risk of invalid results</a:t>
            </a:r>
            <a:r>
              <a:rPr lang="en-US" sz="3200" dirty="0" smtClean="0"/>
              <a:t>).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Not </a:t>
            </a:r>
            <a:r>
              <a:rPr lang="en-US" sz="3200" dirty="0"/>
              <a:t>too large (risk of unnecessary exposure</a:t>
            </a:r>
            <a:r>
              <a:rPr lang="en-US" sz="3200" dirty="0" smtClean="0"/>
              <a:t>).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Just </a:t>
            </a:r>
            <a:r>
              <a:rPr lang="en-US" sz="3200" dirty="0"/>
              <a:t>right (credible, ethical, and feasible).</a:t>
            </a:r>
          </a:p>
        </p:txBody>
      </p:sp>
    </p:spTree>
    <p:extLst>
      <p:ext uri="{BB962C8B-B14F-4D97-AF65-F5344CB8AC3E}">
        <p14:creationId xmlns:p14="http://schemas.microsoft.com/office/powerpoint/2010/main" val="7538254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1"/>
            <a:ext cx="10515600" cy="952500"/>
          </a:xfrm>
        </p:spPr>
        <p:txBody>
          <a:bodyPr/>
          <a:lstStyle/>
          <a:p>
            <a:r>
              <a:rPr lang="en-US" dirty="0"/>
              <a:t>Errors in Biostatistics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8300" y="952501"/>
            <a:ext cx="11163300" cy="48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1. Type I Error (α error)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Occurs when we conclude that a treatment works when in reality it does not= False positive result.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Wrongly </a:t>
            </a:r>
            <a:r>
              <a:rPr lang="en-US" dirty="0"/>
              <a:t>reject Ho = False positive association </a:t>
            </a:r>
            <a:endParaRPr lang="en-US" dirty="0" smtClean="0"/>
          </a:p>
          <a:p>
            <a:pPr>
              <a:buFont typeface="Wingdings" pitchFamily="2" charset="2"/>
              <a:buChar char="ü"/>
            </a:pPr>
            <a:r>
              <a:rPr lang="en-US" dirty="0"/>
              <a:t>Controlled by setting the significance level (α), usually at 0.05 (5</a:t>
            </a:r>
            <a:r>
              <a:rPr lang="en-US" dirty="0" smtClean="0"/>
              <a:t>%)</a:t>
            </a:r>
            <a:endParaRPr lang="en-US" dirty="0"/>
          </a:p>
          <a:p>
            <a:pPr>
              <a:buFont typeface="Wingdings" pitchFamily="2" charset="2"/>
              <a:buChar char="ü"/>
            </a:pPr>
            <a:r>
              <a:rPr lang="en-US" dirty="0"/>
              <a:t>α  is a probability of rejecting Ho where Ho is </a:t>
            </a:r>
            <a:r>
              <a:rPr lang="en-US" dirty="0" smtClean="0"/>
              <a:t>true; 0.05 </a:t>
            </a:r>
            <a:r>
              <a:rPr lang="en-US" dirty="0"/>
              <a:t>taken as a margin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Significant findings have a probability of finding due to chance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p=0.03, 3% probability that the finding is by chance 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If we decide to ↓ α then sample size will ↑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>
              <a:buFont typeface="Wingdings" pitchFamily="2" charset="2"/>
              <a:buChar char="ü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7464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700" y="1"/>
            <a:ext cx="10515600" cy="1016000"/>
          </a:xfrm>
        </p:spPr>
        <p:txBody>
          <a:bodyPr/>
          <a:lstStyle/>
          <a:p>
            <a:r>
              <a:rPr lang="en-US" dirty="0"/>
              <a:t>Errors in Biostatistics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900" y="936625"/>
            <a:ext cx="10515600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/>
              <a:t>2. Type II Error (β error</a:t>
            </a:r>
            <a:r>
              <a:rPr lang="en-US" b="1" dirty="0" smtClean="0"/>
              <a:t>)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Occurs </a:t>
            </a:r>
            <a:r>
              <a:rPr lang="en-US" dirty="0"/>
              <a:t>when we fail to detect a real treatment </a:t>
            </a:r>
            <a:r>
              <a:rPr lang="en-US" dirty="0" smtClean="0"/>
              <a:t>effect=False </a:t>
            </a:r>
            <a:r>
              <a:rPr lang="en-US" dirty="0"/>
              <a:t>negative result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Wrongly </a:t>
            </a:r>
            <a:r>
              <a:rPr lang="en-US" dirty="0"/>
              <a:t>accept Ho = False negative association </a:t>
            </a:r>
            <a:endParaRPr lang="en-US" dirty="0" smtClean="0"/>
          </a:p>
          <a:p>
            <a:pPr>
              <a:buFont typeface="Wingdings" pitchFamily="2" charset="2"/>
              <a:buChar char="ü"/>
            </a:pPr>
            <a:r>
              <a:rPr lang="en-US" dirty="0"/>
              <a:t>Controlled by ensuring adequate sample size and statistical power</a:t>
            </a:r>
            <a:r>
              <a:rPr lang="en-US" dirty="0" smtClean="0"/>
              <a:t>.</a:t>
            </a:r>
            <a:endParaRPr lang="en-US" dirty="0"/>
          </a:p>
          <a:p>
            <a:pPr>
              <a:buFont typeface="Wingdings" pitchFamily="2" charset="2"/>
              <a:buChar char="ü"/>
            </a:pPr>
            <a:r>
              <a:rPr lang="en-US" dirty="0"/>
              <a:t>β is a probability of accepting Ho where Ho is not true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0.2 taken as a margin 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Power = 1- β  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Power is a probability of correctly rejecting Ho where it is not true 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If we decide to ↑power, then sample size ↑ </a:t>
            </a:r>
          </a:p>
          <a:p>
            <a:pPr>
              <a:buFont typeface="Wingdings" pitchFamily="2" charset="2"/>
              <a:buChar char="ü"/>
            </a:pPr>
            <a:endParaRPr lang="en-US" dirty="0"/>
          </a:p>
          <a:p>
            <a:pPr>
              <a:buFont typeface="Wingdings" pitchFamily="2" charset="2"/>
              <a:buChar char="ü"/>
            </a:pPr>
            <a:endParaRPr lang="en-US" dirty="0"/>
          </a:p>
          <a:p>
            <a:pPr>
              <a:buFont typeface="Wingdings" pitchFamily="2" charset="2"/>
              <a:buChar char="ü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4019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Errors in </a:t>
            </a:r>
            <a:r>
              <a:rPr lang="en-US" dirty="0" smtClean="0"/>
              <a:t>Biostatistics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3. Minimal </a:t>
            </a:r>
            <a:r>
              <a:rPr lang="en-US" b="1" dirty="0"/>
              <a:t>clinically relevant difference (MRCD)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Difference </a:t>
            </a:r>
            <a:r>
              <a:rPr lang="en-US" dirty="0"/>
              <a:t>the investigator believes clinically relevant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For binary variable, the difference is expressed in %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A difference of 10% between intervention &amp; control 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For continuous data difference expressed in numerical 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Difference of 15mmHg SBP b/n intervention &amp; control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If MCRD is ↓ then sample size ↑ </a:t>
            </a:r>
          </a:p>
          <a:p>
            <a:pPr>
              <a:buFont typeface="Wingdings" pitchFamily="2" charset="2"/>
              <a:buChar char="ü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5674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Errors in </a:t>
            </a:r>
            <a:r>
              <a:rPr lang="en-US" dirty="0" smtClean="0"/>
              <a:t>Biostatistics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b="1" dirty="0" smtClean="0"/>
              <a:t>4. Variability</a:t>
            </a:r>
            <a:endParaRPr lang="en-US" sz="3200" b="1" dirty="0"/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Applies </a:t>
            </a:r>
            <a:r>
              <a:rPr lang="en-US" dirty="0"/>
              <a:t>for continuous variable 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Compares means of study population 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Expressed as Standard Deviation(SD)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Variance obtained from pilot studies or previous studies 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If variance is ↑ then sample size will be ↑</a:t>
            </a:r>
          </a:p>
          <a:p>
            <a:pPr>
              <a:buFont typeface="Wingdings" pitchFamily="2" charset="2"/>
              <a:buChar char="ü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7184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factors affecting sample size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dirty="0"/>
              <a:t>Expected distribution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Normal </a:t>
            </a:r>
            <a:r>
              <a:rPr lang="en-US" dirty="0" err="1"/>
              <a:t>vs</a:t>
            </a:r>
            <a:r>
              <a:rPr lang="en-US" dirty="0"/>
              <a:t> Non-normal 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Type of comparison b/n groups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Superiority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Non-inferiority/ Equivalence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Type of design 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Parallel, Crossover, Multi-arm </a:t>
            </a:r>
          </a:p>
          <a:p>
            <a:pPr>
              <a:buFont typeface="Wingdings" pitchFamily="2" charset="2"/>
              <a:buChar char="ü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514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dirty="0"/>
              <a:t>Describe the data management lifecycle and associated responsibilities of clinical trial sites in the process. 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Describe approaches to ensure data quality starting from the early stages of data management process. 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Appreciate concepts related to statistics such as sample size, randomization, analysis cohorts, and hypothesis testing. 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Discuss the various types of bias in clinical trials and the roles of clinical trial sites.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7803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Relationship to Sample Size and Power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Sample </a:t>
            </a:r>
            <a:r>
              <a:rPr lang="en-US" b="1" dirty="0" smtClean="0"/>
              <a:t>Size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Too </a:t>
            </a:r>
            <a:r>
              <a:rPr lang="en-US" dirty="0"/>
              <a:t>small → increases risk of Type II error (study underpowered, misses real effects</a:t>
            </a:r>
            <a:r>
              <a:rPr lang="en-US" dirty="0" smtClean="0"/>
              <a:t>).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Too </a:t>
            </a:r>
            <a:r>
              <a:rPr lang="en-US" dirty="0"/>
              <a:t>large → may detect trivial differences that are not clinically meaningful, and exposes more participants unnecessarily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5532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661988"/>
            <a:ext cx="9144000" cy="2387600"/>
          </a:xfrm>
        </p:spPr>
        <p:txBody>
          <a:bodyPr/>
          <a:lstStyle/>
          <a:p>
            <a:r>
              <a:rPr lang="en-US" dirty="0"/>
              <a:t>Thank You!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000" b="1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7153804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Thank you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to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8155" y="4196398"/>
            <a:ext cx="2762250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9475" y="4056698"/>
            <a:ext cx="5657850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508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 </a:t>
            </a:r>
          </a:p>
        </p:txBody>
      </p:sp>
      <p:graphicFrame>
        <p:nvGraphicFramePr>
          <p:cNvPr id="4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466698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1151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Size in Clinical Trials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dirty="0" smtClean="0"/>
              <a:t>The </a:t>
            </a:r>
            <a:r>
              <a:rPr lang="en-US" dirty="0"/>
              <a:t>sample size is the number of participants included in a trial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It </a:t>
            </a:r>
            <a:r>
              <a:rPr lang="en-US" dirty="0"/>
              <a:t>determines whether the study has enough power to detect a true effect of the intervention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Too </a:t>
            </a:r>
            <a:r>
              <a:rPr lang="en-US" dirty="0"/>
              <a:t>small → risk of false negatives (missing a real effect</a:t>
            </a:r>
            <a:r>
              <a:rPr lang="en-US" dirty="0" smtClean="0"/>
              <a:t>).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Too </a:t>
            </a:r>
            <a:r>
              <a:rPr lang="en-US" dirty="0"/>
              <a:t>large → unnecessary exposure of participants to experimental treatments and wasted resources.</a:t>
            </a:r>
          </a:p>
          <a:p>
            <a:pPr>
              <a:buFont typeface="Wingdings" pitchFamily="2" charset="2"/>
              <a:buChar char="ü"/>
            </a:pPr>
            <a:endParaRPr lang="en-US" dirty="0"/>
          </a:p>
          <a:p>
            <a:pPr>
              <a:buFont typeface="Wingdings" pitchFamily="2" charset="2"/>
              <a:buChar char="ü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537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sample size in clinical trials and other studies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3200" dirty="0" smtClean="0"/>
              <a:t>is </a:t>
            </a:r>
            <a:r>
              <a:rPr lang="en-US" sz="3200" dirty="0"/>
              <a:t>treated differently compared to other types of studies (like observational studies, surveys, or laboratory experiments) because of the stakes, ethics, and regulatory requirements involved.</a:t>
            </a:r>
          </a:p>
        </p:txBody>
      </p:sp>
    </p:spTree>
    <p:extLst>
      <p:ext uri="{BB962C8B-B14F-4D97-AF65-F5344CB8AC3E}">
        <p14:creationId xmlns:p14="http://schemas.microsoft.com/office/powerpoint/2010/main" val="3891526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sample size in clinical trials and other studies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50" y="1616074"/>
            <a:ext cx="10515600" cy="447992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200" b="1" dirty="0"/>
              <a:t>Key Differences in Sample </a:t>
            </a:r>
            <a:r>
              <a:rPr lang="en-US" sz="3200" b="1" dirty="0" smtClean="0"/>
              <a:t>Size</a:t>
            </a:r>
          </a:p>
          <a:p>
            <a:pPr marL="514350" indent="-514350">
              <a:buAutoNum type="arabicPeriod"/>
            </a:pPr>
            <a:r>
              <a:rPr lang="en-US" sz="3200" b="1" dirty="0" smtClean="0"/>
              <a:t>Purpose </a:t>
            </a:r>
            <a:r>
              <a:rPr lang="en-US" sz="3200" b="1" dirty="0"/>
              <a:t>of Sample </a:t>
            </a:r>
            <a:r>
              <a:rPr lang="en-US" sz="3200" b="1" dirty="0" smtClean="0"/>
              <a:t>Size</a:t>
            </a:r>
          </a:p>
          <a:p>
            <a:pPr marL="0" indent="0">
              <a:buNone/>
            </a:pPr>
            <a:r>
              <a:rPr lang="en-US" sz="3200" b="1" dirty="0" smtClean="0"/>
              <a:t>Clinical Trials</a:t>
            </a:r>
          </a:p>
          <a:p>
            <a:pPr>
              <a:buFont typeface="Wingdings" pitchFamily="2" charset="2"/>
              <a:buChar char="ü"/>
            </a:pPr>
            <a:r>
              <a:rPr lang="en-US" sz="3200" dirty="0" smtClean="0"/>
              <a:t>Designed </a:t>
            </a:r>
            <a:r>
              <a:rPr lang="en-US" sz="3200" dirty="0"/>
              <a:t>to test hypotheses about safety and efficacy of interventions</a:t>
            </a:r>
            <a:r>
              <a:rPr lang="en-US" sz="3200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3200" dirty="0" smtClean="0"/>
              <a:t>Must </a:t>
            </a:r>
            <a:r>
              <a:rPr lang="en-US" sz="3200" dirty="0"/>
              <a:t>be large enough to detect clinically meaningful differences with adequate power (usually 80–90</a:t>
            </a:r>
            <a:r>
              <a:rPr lang="en-US" sz="3200" dirty="0" smtClean="0"/>
              <a:t>%).</a:t>
            </a:r>
          </a:p>
          <a:p>
            <a:pPr>
              <a:buFont typeface="Wingdings" pitchFamily="2" charset="2"/>
              <a:buChar char="ü"/>
            </a:pPr>
            <a:r>
              <a:rPr lang="en-US" sz="3200" dirty="0" smtClean="0"/>
              <a:t>Directly </a:t>
            </a:r>
            <a:r>
              <a:rPr lang="en-US" sz="3200" dirty="0"/>
              <a:t>tied to regulatory approval and patient safety</a:t>
            </a:r>
            <a:r>
              <a:rPr lang="en-US" sz="3200" dirty="0" smtClean="0"/>
              <a:t>.</a:t>
            </a:r>
          </a:p>
          <a:p>
            <a:pPr marL="0" indent="0">
              <a:buNone/>
            </a:pPr>
            <a:r>
              <a:rPr lang="en-US" sz="3200" b="1" dirty="0" smtClean="0"/>
              <a:t>Other </a:t>
            </a:r>
            <a:r>
              <a:rPr lang="en-US" sz="3200" b="1" dirty="0"/>
              <a:t>Studies (e.g., observational, surveys, lab research</a:t>
            </a:r>
            <a:r>
              <a:rPr lang="en-US" sz="3200" b="1" dirty="0" smtClean="0"/>
              <a:t>)</a:t>
            </a:r>
          </a:p>
          <a:p>
            <a:pPr>
              <a:buFont typeface="Wingdings" pitchFamily="2" charset="2"/>
              <a:buChar char="ü"/>
            </a:pPr>
            <a:r>
              <a:rPr lang="en-US" sz="3200" dirty="0" smtClean="0"/>
              <a:t>Often </a:t>
            </a:r>
            <a:r>
              <a:rPr lang="en-US" sz="3200" dirty="0"/>
              <a:t>exploratory or descriptive</a:t>
            </a:r>
            <a:r>
              <a:rPr lang="en-US" sz="3200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3200" dirty="0" smtClean="0"/>
              <a:t>Sample </a:t>
            </a:r>
            <a:r>
              <a:rPr lang="en-US" sz="3200" dirty="0"/>
              <a:t>size may be chosen for convenience, feasibility, or representativeness rather than strict hypothesis testing.</a:t>
            </a:r>
          </a:p>
        </p:txBody>
      </p:sp>
    </p:spTree>
    <p:extLst>
      <p:ext uri="{BB962C8B-B14F-4D97-AF65-F5344CB8AC3E}">
        <p14:creationId xmlns:p14="http://schemas.microsoft.com/office/powerpoint/2010/main" val="2763306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sample size in clinical trials and other studies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50" y="1616074"/>
            <a:ext cx="11468100" cy="447992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200" b="1" dirty="0"/>
              <a:t>2. Ethical </a:t>
            </a:r>
            <a:r>
              <a:rPr lang="en-US" sz="3200" b="1" dirty="0" smtClean="0"/>
              <a:t>Considerations</a:t>
            </a:r>
          </a:p>
          <a:p>
            <a:pPr marL="0" indent="0">
              <a:buNone/>
            </a:pPr>
            <a:r>
              <a:rPr lang="en-US" sz="3200" b="1" dirty="0" smtClean="0"/>
              <a:t>Clinical Trials</a:t>
            </a:r>
          </a:p>
          <a:p>
            <a:pPr>
              <a:buFont typeface="Wingdings" pitchFamily="2" charset="2"/>
              <a:buChar char="ü"/>
            </a:pPr>
            <a:r>
              <a:rPr lang="en-US" sz="3200" dirty="0" smtClean="0"/>
              <a:t>Cannot </a:t>
            </a:r>
            <a:r>
              <a:rPr lang="en-US" sz="3200" dirty="0"/>
              <a:t>enroll more participants than necessary (to avoid exposing people to risk unnecessarily</a:t>
            </a:r>
            <a:r>
              <a:rPr lang="en-US" sz="3200" dirty="0" smtClean="0"/>
              <a:t>).</a:t>
            </a:r>
          </a:p>
          <a:p>
            <a:pPr>
              <a:buFont typeface="Wingdings" pitchFamily="2" charset="2"/>
              <a:buChar char="ü"/>
            </a:pPr>
            <a:r>
              <a:rPr lang="en-US" sz="3200" dirty="0" smtClean="0"/>
              <a:t>Cannot </a:t>
            </a:r>
            <a:r>
              <a:rPr lang="en-US" sz="3200" dirty="0"/>
              <a:t>enroll too few (to avoid wasting participants’ time and exposing them to risk without producing valid results</a:t>
            </a:r>
            <a:r>
              <a:rPr lang="en-US" sz="3200" dirty="0" smtClean="0"/>
              <a:t>).</a:t>
            </a:r>
          </a:p>
          <a:p>
            <a:pPr>
              <a:buFont typeface="Wingdings" pitchFamily="2" charset="2"/>
              <a:buChar char="ü"/>
            </a:pPr>
            <a:r>
              <a:rPr lang="en-US" sz="3200" dirty="0" smtClean="0"/>
              <a:t>Ethical </a:t>
            </a:r>
            <a:r>
              <a:rPr lang="en-US" sz="3200" dirty="0"/>
              <a:t>balance is central (ICH‑GCP, NRERTG in Ethiopia</a:t>
            </a:r>
            <a:r>
              <a:rPr lang="en-US" sz="3200" dirty="0" smtClean="0"/>
              <a:t>).</a:t>
            </a:r>
          </a:p>
          <a:p>
            <a:pPr marL="0" indent="0">
              <a:buNone/>
            </a:pPr>
            <a:r>
              <a:rPr lang="en-US" sz="3200" b="1" dirty="0" smtClean="0"/>
              <a:t>Other Studies</a:t>
            </a:r>
          </a:p>
          <a:p>
            <a:pPr>
              <a:buFont typeface="Wingdings" pitchFamily="2" charset="2"/>
              <a:buChar char="ü"/>
            </a:pPr>
            <a:r>
              <a:rPr lang="en-US" sz="3200" dirty="0" smtClean="0"/>
              <a:t>Risks </a:t>
            </a:r>
            <a:r>
              <a:rPr lang="en-US" sz="3200" dirty="0"/>
              <a:t>are usually lower (e.g., surveys, retrospective chart reviews</a:t>
            </a:r>
            <a:r>
              <a:rPr lang="en-US" sz="3200" dirty="0" smtClean="0"/>
              <a:t>).</a:t>
            </a:r>
          </a:p>
          <a:p>
            <a:pPr>
              <a:buFont typeface="Wingdings" pitchFamily="2" charset="2"/>
              <a:buChar char="ü"/>
            </a:pPr>
            <a:r>
              <a:rPr lang="en-US" sz="3200" dirty="0" smtClean="0"/>
              <a:t>Ethical </a:t>
            </a:r>
            <a:r>
              <a:rPr lang="en-US" sz="3200" dirty="0"/>
              <a:t>constraints on sample size are less strict, though still important for privacy and fairness.</a:t>
            </a:r>
          </a:p>
        </p:txBody>
      </p:sp>
    </p:spTree>
    <p:extLst>
      <p:ext uri="{BB962C8B-B14F-4D97-AF65-F5344CB8AC3E}">
        <p14:creationId xmlns:p14="http://schemas.microsoft.com/office/powerpoint/2010/main" val="242462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sample size in clinical trials and other studies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50" y="1616074"/>
            <a:ext cx="11468100" cy="447992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200" b="1" dirty="0"/>
              <a:t>3. Regulatory </a:t>
            </a:r>
            <a:r>
              <a:rPr lang="en-US" sz="3200" b="1" dirty="0" smtClean="0"/>
              <a:t>Requirements</a:t>
            </a:r>
          </a:p>
          <a:p>
            <a:pPr marL="0" indent="0">
              <a:buNone/>
            </a:pPr>
            <a:r>
              <a:rPr lang="en-US" sz="3200" b="1" dirty="0" smtClean="0"/>
              <a:t>Clinical Trials</a:t>
            </a:r>
          </a:p>
          <a:p>
            <a:pPr>
              <a:buFont typeface="Wingdings" pitchFamily="2" charset="2"/>
              <a:buChar char="ü"/>
            </a:pPr>
            <a:r>
              <a:rPr lang="en-US" sz="3200" dirty="0" smtClean="0"/>
              <a:t>Sample </a:t>
            </a:r>
            <a:r>
              <a:rPr lang="en-US" sz="3200" dirty="0"/>
              <a:t>size calculations must be pre‑specified in the protocol and justified statistically</a:t>
            </a:r>
            <a:r>
              <a:rPr lang="en-US" sz="3200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3200" dirty="0" smtClean="0"/>
              <a:t>Regulators </a:t>
            </a:r>
            <a:r>
              <a:rPr lang="en-US" sz="3200" dirty="0"/>
              <a:t>(FDA, EMA, NMRA Ethiopia) review and approve these calculations before the trial begins</a:t>
            </a:r>
            <a:r>
              <a:rPr lang="en-US" sz="3200" dirty="0" smtClean="0"/>
              <a:t>.</a:t>
            </a:r>
          </a:p>
          <a:p>
            <a:pPr marL="0" indent="0">
              <a:buNone/>
            </a:pPr>
            <a:r>
              <a:rPr lang="en-US" sz="3200" b="1" dirty="0" smtClean="0"/>
              <a:t>Other Studies</a:t>
            </a:r>
          </a:p>
          <a:p>
            <a:pPr>
              <a:buFont typeface="Wingdings" pitchFamily="2" charset="2"/>
              <a:buChar char="ü"/>
            </a:pPr>
            <a:r>
              <a:rPr lang="en-US" sz="3200" dirty="0" smtClean="0"/>
              <a:t>No </a:t>
            </a:r>
            <a:r>
              <a:rPr lang="en-US" sz="3200" dirty="0"/>
              <a:t>formal regulatory review of sample size</a:t>
            </a:r>
            <a:r>
              <a:rPr lang="en-US" sz="3200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3200" dirty="0" smtClean="0"/>
              <a:t>Researchers </a:t>
            </a:r>
            <a:r>
              <a:rPr lang="en-US" sz="3200" dirty="0"/>
              <a:t>may justify sample size based on conventions, feasibility, or statistical guidelines, but oversight is lighter.</a:t>
            </a:r>
          </a:p>
        </p:txBody>
      </p:sp>
    </p:spTree>
    <p:extLst>
      <p:ext uri="{BB962C8B-B14F-4D97-AF65-F5344CB8AC3E}">
        <p14:creationId xmlns:p14="http://schemas.microsoft.com/office/powerpoint/2010/main" val="554203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sample size in clinical trials and other studies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50" y="1616074"/>
            <a:ext cx="11468100" cy="447992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200" b="1" dirty="0"/>
              <a:t>4. Statistical </a:t>
            </a:r>
            <a:r>
              <a:rPr lang="en-US" sz="3200" b="1" dirty="0" smtClean="0"/>
              <a:t>Rigor</a:t>
            </a:r>
          </a:p>
          <a:p>
            <a:pPr marL="0" indent="0">
              <a:buNone/>
            </a:pPr>
            <a:r>
              <a:rPr lang="en-US" sz="3200" b="1" dirty="0" smtClean="0"/>
              <a:t>Clinical Trials</a:t>
            </a:r>
          </a:p>
          <a:p>
            <a:pPr>
              <a:buFont typeface="Wingdings" pitchFamily="2" charset="2"/>
              <a:buChar char="ü"/>
            </a:pPr>
            <a:r>
              <a:rPr lang="en-US" sz="3200" dirty="0" smtClean="0"/>
              <a:t>Formal </a:t>
            </a:r>
            <a:r>
              <a:rPr lang="en-US" sz="3200" dirty="0"/>
              <a:t>sample size calculations based on effect size, </a:t>
            </a:r>
            <a:r>
              <a:rPr lang="el-GR" sz="3200" dirty="0"/>
              <a:t>α (</a:t>
            </a:r>
            <a:r>
              <a:rPr lang="en-US" sz="3200" dirty="0"/>
              <a:t>Type I error), </a:t>
            </a:r>
            <a:r>
              <a:rPr lang="el-GR" sz="3200" dirty="0"/>
              <a:t>β (</a:t>
            </a:r>
            <a:r>
              <a:rPr lang="en-US" sz="3200" dirty="0"/>
              <a:t>Type II error), and variability</a:t>
            </a:r>
            <a:r>
              <a:rPr lang="en-US" sz="3200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3200" dirty="0" smtClean="0"/>
              <a:t>Often </a:t>
            </a:r>
            <a:r>
              <a:rPr lang="en-US" sz="3200" dirty="0"/>
              <a:t>include adjustments for dropouts and interim analyses</a:t>
            </a:r>
            <a:r>
              <a:rPr lang="en-US" sz="3200" dirty="0" smtClean="0"/>
              <a:t>.</a:t>
            </a:r>
          </a:p>
          <a:p>
            <a:pPr marL="0" indent="0">
              <a:buNone/>
            </a:pPr>
            <a:r>
              <a:rPr lang="en-US" sz="3200" b="1" dirty="0" smtClean="0"/>
              <a:t>Other Studies</a:t>
            </a:r>
          </a:p>
          <a:p>
            <a:pPr>
              <a:buFont typeface="Wingdings" pitchFamily="2" charset="2"/>
              <a:buChar char="ü"/>
            </a:pPr>
            <a:r>
              <a:rPr lang="en-US" sz="3200" dirty="0" smtClean="0"/>
              <a:t>May </a:t>
            </a:r>
            <a:r>
              <a:rPr lang="en-US" sz="3200" dirty="0"/>
              <a:t>use rules of thumb (e.g., “minimum 30 per group”), convenience samples, or broader population surveys</a:t>
            </a:r>
            <a:r>
              <a:rPr lang="en-US" sz="3200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3200" dirty="0" smtClean="0"/>
              <a:t>Less </a:t>
            </a:r>
            <a:r>
              <a:rPr lang="en-US" sz="3200" dirty="0"/>
              <a:t>emphasis on formal power calculations unless hypothesis testing is central.</a:t>
            </a:r>
          </a:p>
        </p:txBody>
      </p:sp>
    </p:spTree>
    <p:extLst>
      <p:ext uri="{BB962C8B-B14F-4D97-AF65-F5344CB8AC3E}">
        <p14:creationId xmlns:p14="http://schemas.microsoft.com/office/powerpoint/2010/main" val="185535950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edfb24e-79bb-4efe-bd94-3de63013edc1">
      <Terms xmlns="http://schemas.microsoft.com/office/infopath/2007/PartnerControls"/>
    </lcf76f155ced4ddcb4097134ff3c332f>
    <TaxCatchAll xmlns="30161448-a2f4-42cc-a32d-1a91d52e00b3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A97454CA89A341BCBFC8A3C8D2FEDE" ma:contentTypeVersion="23" ma:contentTypeDescription="Create a new document." ma:contentTypeScope="" ma:versionID="3792eba56ca04c417d9b2fbd6200eeb2">
  <xsd:schema xmlns:xsd="http://www.w3.org/2001/XMLSchema" xmlns:xs="http://www.w3.org/2001/XMLSchema" xmlns:p="http://schemas.microsoft.com/office/2006/metadata/properties" xmlns:ns1="http://schemas.microsoft.com/sharepoint/v3" xmlns:ns2="bedfb24e-79bb-4efe-bd94-3de63013edc1" xmlns:ns3="30161448-a2f4-42cc-a32d-1a91d52e00b3" targetNamespace="http://schemas.microsoft.com/office/2006/metadata/properties" ma:root="true" ma:fieldsID="9a80230af60d65c1995b7f5705cbd213" ns1:_="" ns2:_="" ns3:_="">
    <xsd:import namespace="http://schemas.microsoft.com/sharepoint/v3"/>
    <xsd:import namespace="bedfb24e-79bb-4efe-bd94-3de63013edc1"/>
    <xsd:import namespace="30161448-a2f4-42cc-a32d-1a91d52e00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dfb24e-79bb-4efe-bd94-3de63013ed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fff6587d-6edf-474e-982e-ff640c2476f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161448-a2f4-42cc-a32d-1a91d52e00b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b0ffc50-1f18-4297-ae9b-c3d88d35edfa}" ma:internalName="TaxCatchAll" ma:showField="CatchAllData" ma:web="30161448-a2f4-42cc-a32d-1a91d52e00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930DBCD-4F28-41CE-AF04-BEAB602141F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C1542EC-309E-406D-BF0A-C946259DA593}">
  <ds:schemaRefs>
    <ds:schemaRef ds:uri="http://purl.org/dc/terms/"/>
    <ds:schemaRef ds:uri="30161448-a2f4-42cc-a32d-1a91d52e00b3"/>
    <ds:schemaRef ds:uri="bedfb24e-79bb-4efe-bd94-3de63013edc1"/>
    <ds:schemaRef ds:uri="http://schemas.microsoft.com/office/2006/documentManagement/types"/>
    <ds:schemaRef ds:uri="http://purl.org/dc/elements/1.1/"/>
    <ds:schemaRef ds:uri="http://schemas.microsoft.com/sharepoint/v3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1C3E614-7F0A-40BF-B580-D3DE345DDD1D}">
  <ds:schemaRefs>
    <ds:schemaRef ds:uri="30161448-a2f4-42cc-a32d-1a91d52e00b3"/>
    <ds:schemaRef ds:uri="bedfb24e-79bb-4efe-bd94-3de63013edc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2095</TotalTime>
  <Words>1225</Words>
  <Application>Microsoft Office PowerPoint</Application>
  <PresentationFormat>Custom</PresentationFormat>
  <Paragraphs>152</Paragraphs>
  <Slides>22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1_Office Theme</vt:lpstr>
      <vt:lpstr>2_Office Theme</vt:lpstr>
      <vt:lpstr>3_Office Theme</vt:lpstr>
      <vt:lpstr>Sample Size,  Hypothesis Testing, and  Bias in Clinical Trials</vt:lpstr>
      <vt:lpstr>Learning Objectives </vt:lpstr>
      <vt:lpstr>Outline </vt:lpstr>
      <vt:lpstr>Sample Size in Clinical Trials  </vt:lpstr>
      <vt:lpstr>The sample size in clinical trials and other studies</vt:lpstr>
      <vt:lpstr>The sample size in clinical trials and other studies</vt:lpstr>
      <vt:lpstr>The sample size in clinical trials and other studies</vt:lpstr>
      <vt:lpstr>The sample size in clinical trials and other studies</vt:lpstr>
      <vt:lpstr>The sample size in clinical trials and other studies</vt:lpstr>
      <vt:lpstr>The sample size in clinical trials and other studies</vt:lpstr>
      <vt:lpstr>Factors Determining Sample Size</vt:lpstr>
      <vt:lpstr>Factors Determining Sample Size</vt:lpstr>
      <vt:lpstr>Factors Determining Sample Size</vt:lpstr>
      <vt:lpstr>Factors Determining Sample Size</vt:lpstr>
      <vt:lpstr>Errors in Biostatistics</vt:lpstr>
      <vt:lpstr>Errors in Biostatistics</vt:lpstr>
      <vt:lpstr>Errors in Biostatistics</vt:lpstr>
      <vt:lpstr>Errors in Biostatistics</vt:lpstr>
      <vt:lpstr>Other factors affecting sample size</vt:lpstr>
      <vt:lpstr>Relationship to Sample Size and Power</vt:lpstr>
      <vt:lpstr>Thank You! </vt:lpstr>
      <vt:lpstr>Thank you   to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Improving the Clinical Trials Ecosystem in Africa</dc:title>
  <dc:creator>Wassie, Abe</dc:creator>
  <cp:lastModifiedBy>alpha</cp:lastModifiedBy>
  <cp:revision>230</cp:revision>
  <dcterms:created xsi:type="dcterms:W3CDTF">2021-03-23T13:06:51Z</dcterms:created>
  <dcterms:modified xsi:type="dcterms:W3CDTF">2025-12-03T17:47:48Z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0x010100DBA97454CA89A341BCBFC8A3C8D2FEDE</vt:lpwstr>
  </property>
</Properties>
</file>