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678" r:id="rId5"/>
    <p:sldMasterId id="2147483691" r:id="rId6"/>
  </p:sldMasterIdLst>
  <p:notesMasterIdLst>
    <p:notesMasterId r:id="rId56"/>
  </p:notesMasterIdLst>
  <p:sldIdLst>
    <p:sldId id="691" r:id="rId7"/>
    <p:sldId id="692" r:id="rId8"/>
    <p:sldId id="694" r:id="rId9"/>
    <p:sldId id="695" r:id="rId10"/>
    <p:sldId id="724" r:id="rId11"/>
    <p:sldId id="725" r:id="rId12"/>
    <p:sldId id="726" r:id="rId13"/>
    <p:sldId id="727" r:id="rId14"/>
    <p:sldId id="728" r:id="rId15"/>
    <p:sldId id="729" r:id="rId16"/>
    <p:sldId id="730" r:id="rId17"/>
    <p:sldId id="731" r:id="rId18"/>
    <p:sldId id="723" r:id="rId19"/>
    <p:sldId id="697" r:id="rId20"/>
    <p:sldId id="733" r:id="rId21"/>
    <p:sldId id="734" r:id="rId22"/>
    <p:sldId id="735" r:id="rId23"/>
    <p:sldId id="736" r:id="rId24"/>
    <p:sldId id="737" r:id="rId25"/>
    <p:sldId id="738" r:id="rId26"/>
    <p:sldId id="732" r:id="rId27"/>
    <p:sldId id="698" r:id="rId28"/>
    <p:sldId id="699" r:id="rId29"/>
    <p:sldId id="700" r:id="rId30"/>
    <p:sldId id="701" r:id="rId31"/>
    <p:sldId id="702" r:id="rId32"/>
    <p:sldId id="739" r:id="rId33"/>
    <p:sldId id="740" r:id="rId34"/>
    <p:sldId id="741" r:id="rId35"/>
    <p:sldId id="742" r:id="rId36"/>
    <p:sldId id="703" r:id="rId37"/>
    <p:sldId id="721" r:id="rId38"/>
    <p:sldId id="704" r:id="rId39"/>
    <p:sldId id="705" r:id="rId40"/>
    <p:sldId id="706" r:id="rId41"/>
    <p:sldId id="707" r:id="rId42"/>
    <p:sldId id="708" r:id="rId43"/>
    <p:sldId id="709" r:id="rId44"/>
    <p:sldId id="710" r:id="rId45"/>
    <p:sldId id="711" r:id="rId46"/>
    <p:sldId id="712" r:id="rId47"/>
    <p:sldId id="713" r:id="rId48"/>
    <p:sldId id="714" r:id="rId49"/>
    <p:sldId id="715" r:id="rId50"/>
    <p:sldId id="716" r:id="rId51"/>
    <p:sldId id="717" r:id="rId52"/>
    <p:sldId id="722" r:id="rId53"/>
    <p:sldId id="718" r:id="rId54"/>
    <p:sldId id="719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BC2AF5-B411-1267-BBA2-24883FB44E17}" name="Michelle Geis Wallace" initials="MW" userId="S::michelle.geis@burness.com::dfb000b7-190b-4b02-9e0d-8e6517d5f900" providerId="AD"/>
  <p188:author id="{71D9ADF9-6477-2DEB-0B08-BD6BBC2DD69B}" name="Michelle Geis Wallace" initials="MG" userId="S::Michelle.Geis@burness.com::dfb000b7-190b-4b02-9e0d-8e6517d5f9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A5C53C"/>
    <a:srgbClr val="008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17" autoAdjust="0"/>
  </p:normalViewPr>
  <p:slideViewPr>
    <p:cSldViewPr snapToGrid="0">
      <p:cViewPr>
        <p:scale>
          <a:sx n="50" d="100"/>
          <a:sy n="50" d="100"/>
        </p:scale>
        <p:origin x="-1906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tableStyles" Target="tableStyles.xml"/><Relationship Id="rId135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2F1C470-4F5F-D34C-955F-BCCD6C60BF6E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64D2F4C-DEF7-A142-B77F-2336286966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23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Sources: </a:t>
            </a:r>
          </a:p>
          <a:p>
            <a:r>
              <a:rPr lang="en-US" dirty="0" smtClean="0"/>
              <a:t>Clinical Net: 13 Principles of Good Clinical Practice</a:t>
            </a:r>
          </a:p>
          <a:p>
            <a:r>
              <a:rPr lang="en-US" dirty="0" smtClean="0"/>
              <a:t>ICH Harmonised Guideline E6(R3)</a:t>
            </a:r>
          </a:p>
          <a:p>
            <a:r>
              <a:rPr lang="en-US" dirty="0" smtClean="0"/>
              <a:t>CCRPS: What is Good Clinical Practice?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D2F4C-DEF7-A142-B77F-23362869660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02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58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17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36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33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913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34374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60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86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080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663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37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18579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1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09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78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8521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293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410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709502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7704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9791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0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8254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06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1899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0324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487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360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51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23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93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0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92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8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813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>
                <a:solidFill>
                  <a:prstClr val="black"/>
                </a:solidFill>
              </a:rPr>
              <a:pPr/>
              <a:t>12/3/2025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53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84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6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32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915988"/>
            <a:ext cx="9144000" cy="2387600"/>
          </a:xfrm>
        </p:spPr>
        <p:txBody>
          <a:bodyPr/>
          <a:lstStyle/>
          <a:p>
            <a:r>
              <a:rPr lang="en-US" dirty="0"/>
              <a:t>ICH-GCP and Clinical Trial Site Responsibilities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Dec 2025</a:t>
            </a:r>
          </a:p>
          <a:p>
            <a:r>
              <a:rPr lang="en-US" b="1" dirty="0"/>
              <a:t>Million Molla (MD, MPH, MBA)</a:t>
            </a:r>
          </a:p>
          <a:p>
            <a:r>
              <a:rPr lang="en-US" b="1" dirty="0"/>
              <a:t>National Clinical Trial Advisor-NRERB</a:t>
            </a:r>
          </a:p>
          <a:p>
            <a:r>
              <a:rPr lang="en-US" b="1" dirty="0"/>
              <a:t>TWG-EFDA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251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6. Data Management &amp; </a:t>
            </a:r>
            <a:r>
              <a:rPr lang="en-US" b="1" dirty="0" smtClean="0"/>
              <a:t>Analysis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Ensure </a:t>
            </a:r>
            <a:r>
              <a:rPr lang="en-US" dirty="0"/>
              <a:t>data integrity and confidentiality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Perform </a:t>
            </a:r>
            <a:r>
              <a:rPr lang="en-US" dirty="0"/>
              <a:t>statistical analysis (hypothesis testing, effect size, confidence intervals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Independent </a:t>
            </a:r>
            <a:r>
              <a:rPr lang="en-US" dirty="0"/>
              <a:t>Data Monitoring Committees may review interim results.</a:t>
            </a:r>
          </a:p>
        </p:txBody>
      </p:sp>
    </p:spTree>
    <p:extLst>
      <p:ext uri="{BB962C8B-B14F-4D97-AF65-F5344CB8AC3E}">
        <p14:creationId xmlns:p14="http://schemas.microsoft.com/office/powerpoint/2010/main" val="2785472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7. Trial Closeout &amp; </a:t>
            </a:r>
            <a:r>
              <a:rPr lang="en-US" b="1" dirty="0" smtClean="0"/>
              <a:t>Reporting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Archive </a:t>
            </a:r>
            <a:r>
              <a:rPr lang="en-US" dirty="0"/>
              <a:t>essential documents and site records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Report </a:t>
            </a:r>
            <a:r>
              <a:rPr lang="en-US" dirty="0"/>
              <a:t>results to regulators, sponsors, and participants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Publish </a:t>
            </a:r>
            <a:r>
              <a:rPr lang="en-US" dirty="0"/>
              <a:t>findings following CONSORT guidelines for transparency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 </a:t>
            </a:r>
            <a:r>
              <a:rPr lang="en-US" dirty="0"/>
              <a:t>Ethiopia, NRERTG requires post‑trial obligations and dissemination of results.</a:t>
            </a:r>
          </a:p>
        </p:txBody>
      </p:sp>
    </p:spTree>
    <p:extLst>
      <p:ext uri="{BB962C8B-B14F-4D97-AF65-F5344CB8AC3E}">
        <p14:creationId xmlns:p14="http://schemas.microsoft.com/office/powerpoint/2010/main" val="2090250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8. Post‑Marketing Surveillance (Phase IV</a:t>
            </a:r>
            <a:r>
              <a:rPr lang="en-US" sz="3200" b="1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Monitor </a:t>
            </a:r>
            <a:r>
              <a:rPr lang="en-US" sz="3200" dirty="0"/>
              <a:t>long‑term safety and effectiveness after product approval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Collect </a:t>
            </a:r>
            <a:r>
              <a:rPr lang="en-US" sz="3200" dirty="0"/>
              <a:t>real‑world evidence to inform policy and practice</a:t>
            </a:r>
            <a:r>
              <a:rPr lang="en-US" sz="32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WHO </a:t>
            </a:r>
            <a:r>
              <a:rPr lang="en-US" sz="3200" dirty="0"/>
              <a:t>and CIOMS emphasize ongoing vigilance and reporting.</a:t>
            </a:r>
          </a:p>
        </p:txBody>
      </p:sp>
    </p:spTree>
    <p:extLst>
      <p:ext uri="{BB962C8B-B14F-4D97-AF65-F5344CB8AC3E}">
        <p14:creationId xmlns:p14="http://schemas.microsoft.com/office/powerpoint/2010/main" val="247298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Designing a Protocol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Conducting trial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Recording data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Reporting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6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b="1" dirty="0"/>
              <a:t>Good Clinical Practice (GCP) </a:t>
            </a:r>
            <a:r>
              <a:rPr lang="en-US" dirty="0"/>
              <a:t>is the international ethical and scientific quality standard for designing, conducting, recording, and reporting clinical trials.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ensures that the rights, safety, and well‑being of participants are protected, and that trial data are credible and reliable</a:t>
            </a:r>
          </a:p>
        </p:txBody>
      </p:sp>
    </p:spTree>
    <p:extLst>
      <p:ext uri="{BB962C8B-B14F-4D97-AF65-F5344CB8AC3E}">
        <p14:creationId xmlns:p14="http://schemas.microsoft.com/office/powerpoint/2010/main" val="1936069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Ethical </a:t>
            </a:r>
            <a:r>
              <a:rPr lang="en-US" b="1" dirty="0" smtClean="0"/>
              <a:t>Foundation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Clinical </a:t>
            </a:r>
            <a:r>
              <a:rPr lang="en-US" dirty="0"/>
              <a:t>trials must follow the Declaration of Helsinki and other recognized ethical principles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Protects </a:t>
            </a:r>
            <a:r>
              <a:rPr lang="en-US" dirty="0"/>
              <a:t>participants’ rights, dignity, and autonomy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2</a:t>
            </a:r>
            <a:r>
              <a:rPr lang="en-US" b="1" dirty="0"/>
              <a:t>. Risk–Benefit </a:t>
            </a:r>
            <a:r>
              <a:rPr lang="en-US" b="1" dirty="0" smtClean="0"/>
              <a:t>Balance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Before </a:t>
            </a:r>
            <a:r>
              <a:rPr lang="en-US" dirty="0"/>
              <a:t>a trial begins, foreseeable risks must be weighed against anticipated benefits for participants and society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Trials </a:t>
            </a:r>
            <a:r>
              <a:rPr lang="en-US" dirty="0"/>
              <a:t>should only proceed if benefits justify the risks</a:t>
            </a:r>
          </a:p>
        </p:txBody>
      </p:sp>
    </p:spTree>
    <p:extLst>
      <p:ext uri="{BB962C8B-B14F-4D97-AF65-F5344CB8AC3E}">
        <p14:creationId xmlns:p14="http://schemas.microsoft.com/office/powerpoint/2010/main" val="1741499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3. Scientific </a:t>
            </a:r>
            <a:r>
              <a:rPr lang="en-US" b="1" dirty="0" smtClean="0"/>
              <a:t>Validity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Trials </a:t>
            </a:r>
            <a:r>
              <a:rPr lang="en-US" dirty="0"/>
              <a:t>must be scientifically sound and described in a clear, detailed protocol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Protocols </a:t>
            </a:r>
            <a:r>
              <a:rPr lang="en-US" dirty="0"/>
              <a:t>must be approved by ethics committees and regulators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4</a:t>
            </a:r>
            <a:r>
              <a:rPr lang="en-US" b="1" dirty="0"/>
              <a:t>. Informed </a:t>
            </a:r>
            <a:r>
              <a:rPr lang="en-US" b="1" dirty="0" smtClean="0"/>
              <a:t>Consent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Participants </a:t>
            </a:r>
            <a:r>
              <a:rPr lang="en-US" dirty="0"/>
              <a:t>must give voluntary, informed consent before enrollment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Consent </a:t>
            </a:r>
            <a:r>
              <a:rPr lang="en-US" dirty="0"/>
              <a:t>should be culturally appropriate and understandable.</a:t>
            </a:r>
          </a:p>
        </p:txBody>
      </p:sp>
    </p:spTree>
    <p:extLst>
      <p:ext uri="{BB962C8B-B14F-4D97-AF65-F5344CB8AC3E}">
        <p14:creationId xmlns:p14="http://schemas.microsoft.com/office/powerpoint/2010/main" val="110657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0"/>
            <a:ext cx="10515600" cy="1325563"/>
          </a:xfrm>
        </p:spPr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44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5. Independent Ethics </a:t>
            </a:r>
            <a:r>
              <a:rPr lang="en-US" b="1" dirty="0" smtClean="0"/>
              <a:t>Review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An </a:t>
            </a:r>
            <a:r>
              <a:rPr lang="en-US" dirty="0"/>
              <a:t>Institutional Review Board (IRB)/Ethics Committee must review and approve the protocol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Ongoing </a:t>
            </a:r>
            <a:r>
              <a:rPr lang="en-US" dirty="0"/>
              <a:t>oversight ensures compliance with ethical standards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6</a:t>
            </a:r>
            <a:r>
              <a:rPr lang="en-US" b="1" dirty="0"/>
              <a:t>. Qualified </a:t>
            </a:r>
            <a:r>
              <a:rPr lang="en-US" b="1" dirty="0" smtClean="0"/>
              <a:t>Investigators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Only </a:t>
            </a:r>
            <a:r>
              <a:rPr lang="en-US" dirty="0"/>
              <a:t>investigators with appropriate education, training, and experience should conduct trials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Responsibilities </a:t>
            </a:r>
            <a:r>
              <a:rPr lang="en-US" dirty="0"/>
              <a:t>include protocol adherence, participant safety, and accurate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234576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0"/>
            <a:ext cx="10515600" cy="1325563"/>
          </a:xfrm>
        </p:spPr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44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7. Data Integrity &amp; </a:t>
            </a:r>
            <a:r>
              <a:rPr lang="en-US" b="1" dirty="0" smtClean="0"/>
              <a:t>Documentation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Data </a:t>
            </a:r>
            <a:r>
              <a:rPr lang="en-US" dirty="0"/>
              <a:t>must be accurate, complete, and verifiable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Follow </a:t>
            </a:r>
            <a:r>
              <a:rPr lang="en-US" dirty="0"/>
              <a:t>ALCOA principles: Attributable, Legible, Contemporaneous, Original, Accurate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smtClean="0"/>
              <a:t>Confidentiality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Protect </a:t>
            </a:r>
            <a:r>
              <a:rPr lang="en-US" dirty="0"/>
              <a:t>participant privacy and confidentiality of medical records.</a:t>
            </a:r>
          </a:p>
        </p:txBody>
      </p:sp>
    </p:spTree>
    <p:extLst>
      <p:ext uri="{BB962C8B-B14F-4D97-AF65-F5344CB8AC3E}">
        <p14:creationId xmlns:p14="http://schemas.microsoft.com/office/powerpoint/2010/main" val="1162678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0"/>
            <a:ext cx="10515600" cy="1325563"/>
          </a:xfrm>
        </p:spPr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44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9. Compliance &amp; </a:t>
            </a:r>
            <a:r>
              <a:rPr lang="en-US" b="1" dirty="0" smtClean="0"/>
              <a:t>Monitoring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Trials </a:t>
            </a:r>
            <a:r>
              <a:rPr lang="en-US" dirty="0"/>
              <a:t>must comply with regulatory requirements and be subject to monitoring, auditing, and inspection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Sponsors </a:t>
            </a:r>
            <a:r>
              <a:rPr lang="en-US" dirty="0"/>
              <a:t>and investigators share responsibility for quality assurance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10</a:t>
            </a:r>
            <a:r>
              <a:rPr lang="en-US" b="1" dirty="0"/>
              <a:t>. Transparency &amp; </a:t>
            </a:r>
            <a:r>
              <a:rPr lang="en-US" b="1" dirty="0" smtClean="0"/>
              <a:t>Reporting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Results </a:t>
            </a:r>
            <a:r>
              <a:rPr lang="en-US" dirty="0"/>
              <a:t>must be reported honestly, whether positive or negative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Follow </a:t>
            </a:r>
            <a:r>
              <a:rPr lang="en-US" dirty="0"/>
              <a:t>CONSORT guidelines for publication and WHO requirements for trial registration.</a:t>
            </a:r>
          </a:p>
        </p:txBody>
      </p:sp>
    </p:spTree>
    <p:extLst>
      <p:ext uri="{BB962C8B-B14F-4D97-AF65-F5344CB8AC3E}">
        <p14:creationId xmlns:p14="http://schemas.microsoft.com/office/powerpoint/2010/main" val="237820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397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Contents of ICH-GCP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Major focus areas of ICH-GCP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Concept of good clinical practice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Birth of ICH-GCP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Principles of GCP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GCP standards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Responsibilities of </a:t>
            </a:r>
            <a:r>
              <a:rPr lang="en-US" dirty="0" smtClean="0"/>
              <a:t>stakeholders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context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371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0"/>
            <a:ext cx="10515600" cy="1325563"/>
          </a:xfrm>
        </p:spPr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44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GCP as a bridge between ethics and science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Ethics</a:t>
            </a:r>
            <a:r>
              <a:rPr lang="en-US" dirty="0" smtClean="0"/>
              <a:t> </a:t>
            </a:r>
            <a:r>
              <a:rPr lang="en-US" dirty="0"/>
              <a:t>→ Protect participants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Science</a:t>
            </a:r>
            <a:r>
              <a:rPr lang="en-US" dirty="0" smtClean="0"/>
              <a:t> </a:t>
            </a:r>
            <a:r>
              <a:rPr lang="en-US" dirty="0"/>
              <a:t>→ Ensure credible data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Regulation</a:t>
            </a:r>
            <a:r>
              <a:rPr lang="en-US" dirty="0" smtClean="0"/>
              <a:t> </a:t>
            </a:r>
            <a:r>
              <a:rPr lang="en-US" dirty="0"/>
              <a:t>→ Guarantee compliance and accountability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This same principle in Ethiopian </a:t>
            </a:r>
            <a:r>
              <a:rPr lang="en-US" dirty="0"/>
              <a:t>GCP (3rd version) with the ICH‑GCP E6(R2/R3) global standard.</a:t>
            </a:r>
          </a:p>
        </p:txBody>
      </p:sp>
    </p:spTree>
    <p:extLst>
      <p:ext uri="{BB962C8B-B14F-4D97-AF65-F5344CB8AC3E}">
        <p14:creationId xmlns:p14="http://schemas.microsoft.com/office/powerpoint/2010/main" val="1851893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Good Clinical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GCP is international ethical and scientific quality standard for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Designing Protocol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Conducting Trial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Recording Data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Reporting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55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GCP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GCP is an outline of responsibilities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Individual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Shared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Protection oh human participants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Credible Data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 basis for Trust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15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 involved in  clinical trials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Ethics </a:t>
            </a:r>
            <a:r>
              <a:rPr lang="en-US" dirty="0" smtClean="0"/>
              <a:t>Committee-IRERC,NRERB =MOE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Regulatory </a:t>
            </a:r>
            <a:r>
              <a:rPr lang="en-US" dirty="0" smtClean="0"/>
              <a:t>Body-EFDA=MOH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Sponsor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Clinical monitor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Data Safety Monitoring </a:t>
            </a:r>
            <a:r>
              <a:rPr lang="en-US" dirty="0" smtClean="0"/>
              <a:t>Board/DSMB</a:t>
            </a: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Investigator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84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Genesis of ICH-GCP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1848, established “The Agricultural Division” in US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1901, converted to “The Bureau of Chemistry”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1906, “The Pure Food &amp; Drug Act”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1927, reorganized as “The Food, Drug, and Insecticide organization”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1930, it became “ FDA”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3300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Genesis of ICH-GCP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35133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1937, sulfanilamide incidence forced the “Act” to be revised as “The Food, Drug and Cosmetic Act of 1938”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1960s, Thalidomide tragedy led to amending Food, Drug and Cosmetic Act of the 1938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Mid-1970, FDA started to reject CT results from other countries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Mid 1980s, Europe and Japan developed their own set of GCP guidelines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1996, ICH was called consisting of Europe, US &amp; Japan and </a:t>
            </a:r>
            <a:r>
              <a:rPr lang="en-US" dirty="0" err="1"/>
              <a:t>Pharmas</a:t>
            </a:r>
            <a:r>
              <a:rPr lang="en-US" dirty="0"/>
              <a:t> leading to international uniform </a:t>
            </a:r>
            <a:r>
              <a:rPr lang="en-US" dirty="0" err="1"/>
              <a:t>std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157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Revisions of ICH 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E6			27 April 1995 for public consultation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E6			01 May 1996 recommended for adoption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E6(R1)		10 June 1995 editorial correction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E6(R2)		09 Nov 2016 Adoption by ICH Regulatory Members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E8 (R1)		06 Oct 2021 Adoption by Reg. body assembly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E6(R3)		19 May 2023 endorsement by ICH members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E6(R3)		06 Jan 2025 endorsement by ICH Reg. </a:t>
            </a:r>
            <a:r>
              <a:rPr lang="en-US" dirty="0" err="1"/>
              <a:t>mem</a:t>
            </a:r>
            <a:r>
              <a:rPr lang="en-US" dirty="0"/>
              <a:t> assembly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392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Revisions of ICH 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What “E6(R3)” Means in </a:t>
            </a:r>
            <a:r>
              <a:rPr lang="en-US" b="1" dirty="0" smtClean="0"/>
              <a:t>ICH-GCP</a:t>
            </a:r>
          </a:p>
          <a:p>
            <a:pPr marL="0" indent="0">
              <a:buNone/>
            </a:pPr>
            <a:r>
              <a:rPr lang="en-US" dirty="0" smtClean="0"/>
              <a:t>E6 Refers </a:t>
            </a:r>
            <a:r>
              <a:rPr lang="en-US" dirty="0"/>
              <a:t>to the section of the ICH guidelines that covers Good Clinical Practice (GCP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ICH has multiple guideline series (</a:t>
            </a:r>
            <a:r>
              <a:rPr lang="en-US" b="1" dirty="0"/>
              <a:t>E</a:t>
            </a:r>
            <a:r>
              <a:rPr lang="en-US" dirty="0"/>
              <a:t> for efficacy, </a:t>
            </a:r>
            <a:r>
              <a:rPr lang="en-US" b="1" dirty="0"/>
              <a:t>S</a:t>
            </a:r>
            <a:r>
              <a:rPr lang="en-US" dirty="0"/>
              <a:t> for safety, </a:t>
            </a:r>
            <a:r>
              <a:rPr lang="en-US" b="1" dirty="0"/>
              <a:t>Q</a:t>
            </a:r>
            <a:r>
              <a:rPr lang="en-US" dirty="0"/>
              <a:t> for quality, etc</a:t>
            </a:r>
            <a:r>
              <a:rPr lang="en-US" dirty="0" smtClean="0"/>
              <a:t>.).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E6 </a:t>
            </a:r>
            <a:r>
              <a:rPr lang="en-US" dirty="0"/>
              <a:t>is specifically the GCP guideline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R </a:t>
            </a:r>
            <a:r>
              <a:rPr lang="en-US" dirty="0"/>
              <a:t>→ Stands for Revision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Each </a:t>
            </a:r>
            <a:r>
              <a:rPr lang="en-US" dirty="0"/>
              <a:t>time the guideline is updated, it is marked with “R” followed by the revision number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13655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Revisions of ICH 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What “E6(R3)” Means in </a:t>
            </a:r>
            <a:r>
              <a:rPr lang="en-US" dirty="0" smtClean="0"/>
              <a:t>ICH-GCP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E6(R3</a:t>
            </a:r>
            <a:r>
              <a:rPr lang="en-US" dirty="0"/>
              <a:t>) → Means ICH-GCP Guideline E6, Revision 3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is the third major revision of the original E6 guideline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Earlier </a:t>
            </a:r>
            <a:r>
              <a:rPr lang="en-US" dirty="0"/>
              <a:t>versions were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E6 </a:t>
            </a:r>
            <a:r>
              <a:rPr lang="en-US" dirty="0"/>
              <a:t>(1996) → Original adoption.E6(R1) → Minor editorial corrections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E6(R2</a:t>
            </a:r>
            <a:r>
              <a:rPr lang="en-US" dirty="0"/>
              <a:t>) → Adopted in 2016, added concepts like risk-based monitoring and sponsor responsibilities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E6(R3</a:t>
            </a:r>
            <a:r>
              <a:rPr lang="en-US" dirty="0"/>
              <a:t>) → Endorsed in 2023–2025, focuses on modernization, flexibility, and proportionate approaches to trial conduct.</a:t>
            </a:r>
          </a:p>
        </p:txBody>
      </p:sp>
    </p:spTree>
    <p:extLst>
      <p:ext uri="{BB962C8B-B14F-4D97-AF65-F5344CB8AC3E}">
        <p14:creationId xmlns:p14="http://schemas.microsoft.com/office/powerpoint/2010/main" val="22013487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Revisions of ICH 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When </a:t>
            </a:r>
            <a:r>
              <a:rPr lang="en-US" dirty="0" smtClean="0"/>
              <a:t>we </a:t>
            </a:r>
            <a:r>
              <a:rPr lang="en-US" dirty="0"/>
              <a:t>say E6(R3</a:t>
            </a:r>
            <a:r>
              <a:rPr lang="en-US" dirty="0" smtClean="0"/>
              <a:t>):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We </a:t>
            </a:r>
            <a:r>
              <a:rPr lang="en-US" dirty="0"/>
              <a:t>are referring to the latest revision (third) of the GCP guideline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It </a:t>
            </a:r>
            <a:r>
              <a:rPr lang="en-US" dirty="0"/>
              <a:t>signals that the guideline has evolved over time to reflect new scientific, ethical, and operational realities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For </a:t>
            </a:r>
            <a:r>
              <a:rPr lang="en-US" dirty="0"/>
              <a:t>Ethiopia, </a:t>
            </a:r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/>
              <a:t>find </a:t>
            </a:r>
            <a:r>
              <a:rPr lang="en-US" dirty="0"/>
              <a:t>this to the 3rd version of the Ethiopian GCP guideline, showing alignment with international updates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“E6(R3) = ICH-GCP Guideline, Section E6, Revision 3 (latest update, 2025).”E6 → GCP guideline sectionR3 → Third revision (modernized principles, endorsed 2023–2025)</a:t>
            </a:r>
          </a:p>
        </p:txBody>
      </p:sp>
    </p:spTree>
    <p:extLst>
      <p:ext uri="{BB962C8B-B14F-4D97-AF65-F5344CB8AC3E}">
        <p14:creationId xmlns:p14="http://schemas.microsoft.com/office/powerpoint/2010/main" val="3903755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Contents of ICH GCP Guideline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ICH-GCP E6(R3) guideline (January 2025)</a:t>
            </a:r>
          </a:p>
          <a:p>
            <a:r>
              <a:rPr lang="en-US" dirty="0"/>
              <a:t>Introduction</a:t>
            </a:r>
          </a:p>
          <a:p>
            <a:r>
              <a:rPr lang="en-US" dirty="0"/>
              <a:t>Principles of ICH-GCP</a:t>
            </a:r>
          </a:p>
          <a:p>
            <a:r>
              <a:rPr lang="en-US" dirty="0"/>
              <a:t>Annex 1 </a:t>
            </a:r>
          </a:p>
          <a:p>
            <a:pPr lvl="1"/>
            <a:r>
              <a:rPr lang="en-US" dirty="0"/>
              <a:t>IRB/IEC</a:t>
            </a:r>
          </a:p>
          <a:p>
            <a:pPr lvl="1"/>
            <a:r>
              <a:rPr lang="en-US" dirty="0"/>
              <a:t>Investigator</a:t>
            </a:r>
          </a:p>
          <a:p>
            <a:pPr lvl="1"/>
            <a:r>
              <a:rPr lang="en-US" dirty="0"/>
              <a:t>Sponsor </a:t>
            </a:r>
          </a:p>
          <a:p>
            <a:pPr lvl="1"/>
            <a:r>
              <a:rPr lang="en-US" dirty="0"/>
              <a:t>Data Governess</a:t>
            </a:r>
          </a:p>
          <a:p>
            <a:r>
              <a:rPr lang="en-US" dirty="0"/>
              <a:t>Appendices</a:t>
            </a:r>
          </a:p>
          <a:p>
            <a:pPr lvl="1"/>
            <a:r>
              <a:rPr lang="en-US" dirty="0"/>
              <a:t>Investigator’s Brochure</a:t>
            </a:r>
          </a:p>
          <a:p>
            <a:pPr lvl="1"/>
            <a:r>
              <a:rPr lang="en-US" dirty="0"/>
              <a:t>Trial Protocol &amp; Protocol Amendment </a:t>
            </a:r>
          </a:p>
          <a:p>
            <a:pPr lvl="1"/>
            <a:r>
              <a:rPr lang="en-US" dirty="0"/>
              <a:t>Essential Records for Conduct of A Clinical Trial</a:t>
            </a:r>
          </a:p>
          <a:p>
            <a:r>
              <a:rPr lang="en-US" dirty="0"/>
              <a:t>Glossary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01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Revisions of ICH GCP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E6(R3) = ICH-GCP Guideline, Section E6, Revision 3 (latest update, 2025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”</a:t>
            </a:r>
            <a:r>
              <a:rPr lang="en-US" dirty="0"/>
              <a:t>E6 → GCP guideline </a:t>
            </a:r>
            <a:r>
              <a:rPr lang="en-US" dirty="0" smtClean="0"/>
              <a:t>section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R3 </a:t>
            </a:r>
            <a:r>
              <a:rPr lang="en-US" dirty="0"/>
              <a:t>→ Third revision (modernized principles, endorsed 2023–2025)</a:t>
            </a:r>
          </a:p>
        </p:txBody>
      </p:sp>
    </p:spTree>
    <p:extLst>
      <p:ext uri="{BB962C8B-B14F-4D97-AF65-F5344CB8AC3E}">
        <p14:creationId xmlns:p14="http://schemas.microsoft.com/office/powerpoint/2010/main" val="1668022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Principles of GCP (ICH-GCP 6 (R3) Jan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Conduct following ethical principles and obtain IC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Get protocol reviewed by IEC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Use scientifically sound &amp; feasible protocol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Conduct trial using qualified personnel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Apply quality on scientific &amp; operational design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Assess Risk &amp; benefit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Generate reliable results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Assign responsibilities &amp; use IPs manufactured following GMP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31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Principles of GCP (ICH-GCP 6 (R3) Jan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Ethiopian </a:t>
            </a:r>
            <a:r>
              <a:rPr lang="en-US" dirty="0"/>
              <a:t>GCP (3rd version) aligns with ICH-GCP, requires ethics approval before initiation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CIOMS </a:t>
            </a:r>
            <a:r>
              <a:rPr lang="en-US" dirty="0"/>
              <a:t>complements GCP with ethical principles for vulnerable populations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205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GCP Standard for Designing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Written scientific sound protocol/Investigator Brochure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Feasibility and Adequate resource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00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GCP Standard for Conducting Trials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IRB and Regulatory Approvals/Signed informed consent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Qualification and Training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Compliance with protocol/Data Confidentiality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Management of AEs/Product </a:t>
            </a:r>
            <a:r>
              <a:rPr lang="en-US" dirty="0" smtClean="0"/>
              <a:t>accountability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151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GCP Standard for Recording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CRF completion/Data Handling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Security Maintenance/Audit Requirements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Management of Study Files</a:t>
            </a:r>
          </a:p>
        </p:txBody>
      </p:sp>
    </p:spTree>
    <p:extLst>
      <p:ext uri="{BB962C8B-B14F-4D97-AF65-F5344CB8AC3E}">
        <p14:creationId xmlns:p14="http://schemas.microsoft.com/office/powerpoint/2010/main" val="3794908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0"/>
            <a:ext cx="10515600" cy="1325563"/>
          </a:xfrm>
        </p:spPr>
        <p:txBody>
          <a:bodyPr/>
          <a:lstStyle/>
          <a:p>
            <a:r>
              <a:rPr lang="en-US" dirty="0"/>
              <a:t>GCP Standard for Reporting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508125"/>
            <a:ext cx="10515600" cy="40417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/>
              <a:t>GCP Standard for Reporting Findings</a:t>
            </a:r>
          </a:p>
        </p:txBody>
      </p:sp>
    </p:spTree>
    <p:extLst>
      <p:ext uri="{BB962C8B-B14F-4D97-AF65-F5344CB8AC3E}">
        <p14:creationId xmlns:p14="http://schemas.microsoft.com/office/powerpoint/2010/main" val="20924146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Responsibilities of Stakeholders</a:t>
            </a:r>
          </a:p>
        </p:txBody>
      </p:sp>
    </p:spTree>
    <p:extLst>
      <p:ext uri="{BB962C8B-B14F-4D97-AF65-F5344CB8AC3E}">
        <p14:creationId xmlns:p14="http://schemas.microsoft.com/office/powerpoint/2010/main" val="13590872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Sponsor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Company, institution or organisation which takes responsibility for initiating &amp; managing clinical trial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2266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Sponsor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Identify/Obtain signed investigator's </a:t>
            </a:r>
            <a:r>
              <a:rPr lang="en-US" dirty="0" smtClean="0"/>
              <a:t>agreement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3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are the structured steps that ensure a new treatment is tested safely, ethically, and effectively. 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span </a:t>
            </a:r>
            <a:r>
              <a:rPr lang="en-US" dirty="0"/>
              <a:t>from planning to post‑trial reporting and are consistent across global and national guidelines.</a:t>
            </a:r>
          </a:p>
        </p:txBody>
      </p:sp>
    </p:spTree>
    <p:extLst>
      <p:ext uri="{BB962C8B-B14F-4D97-AF65-F5344CB8AC3E}">
        <p14:creationId xmlns:p14="http://schemas.microsoft.com/office/powerpoint/2010/main" val="19492771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Sponsor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Identify/Obtain signed investigator's agreement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Allocate duties &amp; functions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Provide training to investigators/research staff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Ensure IRB/NMRA approvals and document it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Supply investigators with adequate IPs on time with relevant information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Compensate participants</a:t>
            </a:r>
          </a:p>
        </p:txBody>
      </p:sp>
    </p:spTree>
    <p:extLst>
      <p:ext uri="{BB962C8B-B14F-4D97-AF65-F5344CB8AC3E}">
        <p14:creationId xmlns:p14="http://schemas.microsoft.com/office/powerpoint/2010/main" val="40084599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Sponsor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Appoint DSMB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Maintain data security system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Assign and train clinical monitor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Provide reports on  SAEs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Keep records &amp; Maintain documents</a:t>
            </a:r>
          </a:p>
        </p:txBody>
      </p:sp>
    </p:spTree>
    <p:extLst>
      <p:ext uri="{BB962C8B-B14F-4D97-AF65-F5344CB8AC3E}">
        <p14:creationId xmlns:p14="http://schemas.microsoft.com/office/powerpoint/2010/main" val="26470629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Clinical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A person appointed by sponsor &amp; accountable to sponsor for monitoring and reporting progress of trial</a:t>
            </a:r>
          </a:p>
        </p:txBody>
      </p:sp>
    </p:spTree>
    <p:extLst>
      <p:ext uri="{BB962C8B-B14F-4D97-AF65-F5344CB8AC3E}">
        <p14:creationId xmlns:p14="http://schemas.microsoft.com/office/powerpoint/2010/main" val="23715832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Profile of Clinical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Appropriately trained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Have scientific and/or clinical knowledge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Have Good communication skill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Well  organized</a:t>
            </a:r>
          </a:p>
        </p:txBody>
      </p:sp>
    </p:spTree>
    <p:extLst>
      <p:ext uri="{BB962C8B-B14F-4D97-AF65-F5344CB8AC3E}">
        <p14:creationId xmlns:p14="http://schemas.microsoft.com/office/powerpoint/2010/main" val="33236475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Clinical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/>
              <a:t>Act as main line of communication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Verify Investigator has adequate qualification/training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Verify </a:t>
            </a:r>
            <a:r>
              <a:rPr lang="en-US" dirty="0" smtClean="0"/>
              <a:t>resources  </a:t>
            </a:r>
            <a:r>
              <a:rPr lang="en-US" dirty="0"/>
              <a:t>are adequate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Check for proper Documentation of IC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Maintain participant’s confidentiality 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Monitor beneficence &amp; non-maleficence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Check whether data are accurate, complete &amp; verifiable </a:t>
            </a:r>
          </a:p>
        </p:txBody>
      </p:sp>
    </p:spTree>
    <p:extLst>
      <p:ext uri="{BB962C8B-B14F-4D97-AF65-F5344CB8AC3E}">
        <p14:creationId xmlns:p14="http://schemas.microsoft.com/office/powerpoint/2010/main" val="11223908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Monitoring Visits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On-site monitoring is advisable, but remote monitoring is also possible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Pre-investigation visit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Verify site preparation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Periodic/Routine monitoring visits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 Monitor conduct of CT and submission of Data  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Close-out visit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/>
              <a:t>Check whether investigator understands ongoing responsibilities </a:t>
            </a:r>
          </a:p>
        </p:txBody>
      </p:sp>
    </p:spTree>
    <p:extLst>
      <p:ext uri="{BB962C8B-B14F-4D97-AF65-F5344CB8AC3E}">
        <p14:creationId xmlns:p14="http://schemas.microsoft.com/office/powerpoint/2010/main" val="735676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Investigator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/>
              <a:t>Get IRB/regulatory approvals before initiating trial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Permit monitoring &amp; inspection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Have sufficient time to properly conduct trial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Have available adequate facilities &amp; qualified staff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Conduct trial in compliance with protocol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Ensure accuracy, completeness, legibility &amp; timelines of data reported to sponsor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Retain essential documents as per applicable regulatory </a:t>
            </a:r>
            <a:r>
              <a:rPr lang="en-US" sz="2400" dirty="0" smtClean="0"/>
              <a:t>requirements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Provide summary of trial’s </a:t>
            </a:r>
            <a:r>
              <a:rPr lang="en-US" sz="2400" dirty="0" smtClean="0"/>
              <a:t>outcome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4647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Responsibilities of Investigator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2400" dirty="0"/>
              <a:t>NRERTG requires PI accountability for protocol adherence and reporting</a:t>
            </a:r>
            <a:r>
              <a:rPr lang="en-US" sz="2400" dirty="0" smtClean="0"/>
              <a:t>.”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Good </a:t>
            </a:r>
            <a:r>
              <a:rPr lang="en-US" dirty="0"/>
              <a:t>Laboratory Practice guideline ensures data integrity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/>
              <a:t>ICH-GCP: site must maintain essential documents (ISF, TMF).</a:t>
            </a:r>
          </a:p>
        </p:txBody>
      </p:sp>
    </p:spTree>
    <p:extLst>
      <p:ext uri="{BB962C8B-B14F-4D97-AF65-F5344CB8AC3E}">
        <p14:creationId xmlns:p14="http://schemas.microsoft.com/office/powerpoint/2010/main" val="34171937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61988"/>
            <a:ext cx="9144000" cy="2387600"/>
          </a:xfrm>
        </p:spPr>
        <p:txBody>
          <a:bodyPr/>
          <a:lstStyle/>
          <a:p>
            <a:r>
              <a:rPr lang="en-US" dirty="0"/>
              <a:t>Thank You!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415189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you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55" y="4196398"/>
            <a:ext cx="276225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475" y="4056698"/>
            <a:ext cx="56578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783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Planning &amp; </a:t>
            </a:r>
            <a:r>
              <a:rPr lang="en-US" b="1" dirty="0" smtClean="0"/>
              <a:t>Design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Define </a:t>
            </a:r>
            <a:r>
              <a:rPr lang="en-US" dirty="0"/>
              <a:t>the research question and objectives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Develop </a:t>
            </a:r>
            <a:r>
              <a:rPr lang="en-US" dirty="0"/>
              <a:t>the protocol (study design, inclusion/exclusion criteria, endpoints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Obtain </a:t>
            </a:r>
            <a:r>
              <a:rPr lang="en-US" dirty="0"/>
              <a:t>ethical approval (NRERTG in Ethiopia, ICH‑GCP internationally</a:t>
            </a:r>
            <a:r>
              <a:rPr lang="en-US" dirty="0" smtClean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Register </a:t>
            </a:r>
            <a:r>
              <a:rPr lang="en-US" dirty="0"/>
              <a:t>the trial (WHO ICTRP, ClinicalTrials.gov).</a:t>
            </a:r>
          </a:p>
        </p:txBody>
      </p:sp>
    </p:spTree>
    <p:extLst>
      <p:ext uri="{BB962C8B-B14F-4D97-AF65-F5344CB8AC3E}">
        <p14:creationId xmlns:p14="http://schemas.microsoft.com/office/powerpoint/2010/main" val="48018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Participant Recruitment &amp; Informed </a:t>
            </a:r>
            <a:r>
              <a:rPr lang="en-US" b="1" dirty="0" smtClean="0"/>
              <a:t>Consent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Identify </a:t>
            </a:r>
            <a:r>
              <a:rPr lang="en-US" dirty="0"/>
              <a:t>eligible participants according to protocol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Provide </a:t>
            </a:r>
            <a:r>
              <a:rPr lang="en-US" dirty="0"/>
              <a:t>clear, culturally appropriate informed consent documents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Ensure </a:t>
            </a:r>
            <a:r>
              <a:rPr lang="en-US" dirty="0"/>
              <a:t>voluntary participation and protect vulnerable groups (CIOMS guidance).</a:t>
            </a:r>
          </a:p>
        </p:txBody>
      </p:sp>
    </p:spTree>
    <p:extLst>
      <p:ext uri="{BB962C8B-B14F-4D97-AF65-F5344CB8AC3E}">
        <p14:creationId xmlns:p14="http://schemas.microsoft.com/office/powerpoint/2010/main" val="328881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Randomization &amp; </a:t>
            </a:r>
            <a:r>
              <a:rPr lang="en-US" b="1" dirty="0" smtClean="0"/>
              <a:t>Blinding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Assign </a:t>
            </a:r>
            <a:r>
              <a:rPr lang="en-US" dirty="0"/>
              <a:t>participants to study groups using randomization methods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Apply </a:t>
            </a:r>
            <a:r>
              <a:rPr lang="en-US" dirty="0"/>
              <a:t>blinding (single, double, or triple) to minimize bias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Ethiopian </a:t>
            </a:r>
            <a:r>
              <a:rPr lang="en-US" dirty="0"/>
              <a:t>NRERTG and GCP emphasize transparency in randomization procedures.</a:t>
            </a:r>
          </a:p>
        </p:txBody>
      </p:sp>
    </p:spTree>
    <p:extLst>
      <p:ext uri="{BB962C8B-B14F-4D97-AF65-F5344CB8AC3E}">
        <p14:creationId xmlns:p14="http://schemas.microsoft.com/office/powerpoint/2010/main" val="356453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4. Intervention &amp; Data </a:t>
            </a:r>
            <a:r>
              <a:rPr lang="en-US" b="1" dirty="0" smtClean="0"/>
              <a:t>Collection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Administer </a:t>
            </a:r>
            <a:r>
              <a:rPr lang="en-US" dirty="0"/>
              <a:t>investigational product or intervention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Collect </a:t>
            </a:r>
            <a:r>
              <a:rPr lang="en-US" dirty="0"/>
              <a:t>data using Case Report Forms (CRFs) or electronic systems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Follow </a:t>
            </a:r>
            <a:r>
              <a:rPr lang="en-US" dirty="0"/>
              <a:t>Good Laboratory Practice (GLP) for sample handling and testing.</a:t>
            </a:r>
          </a:p>
        </p:txBody>
      </p:sp>
    </p:spTree>
    <p:extLst>
      <p:ext uri="{BB962C8B-B14F-4D97-AF65-F5344CB8AC3E}">
        <p14:creationId xmlns:p14="http://schemas.microsoft.com/office/powerpoint/2010/main" val="179928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0515600" cy="1325563"/>
          </a:xfrm>
        </p:spPr>
        <p:txBody>
          <a:bodyPr/>
          <a:lstStyle/>
          <a:p>
            <a:r>
              <a:rPr lang="en-US" dirty="0"/>
              <a:t>Core Process of Clinical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470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5. Monitoring &amp; Safety </a:t>
            </a:r>
            <a:r>
              <a:rPr lang="en-US" b="1" dirty="0" smtClean="0"/>
              <a:t>Oversight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Monitor </a:t>
            </a:r>
            <a:r>
              <a:rPr lang="en-US" dirty="0"/>
              <a:t>participant health and adherence to protocol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Report </a:t>
            </a:r>
            <a:r>
              <a:rPr lang="en-US" dirty="0"/>
              <a:t>adverse events and serious adverse events promptly to regulators and ethics committees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Apply </a:t>
            </a:r>
            <a:r>
              <a:rPr lang="en-US" dirty="0"/>
              <a:t>ALCOA principles (Attributable, Legible, Contemporaneous, Original, Accurate) for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7619391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97454CA89A341BCBFC8A3C8D2FEDE" ma:contentTypeVersion="23" ma:contentTypeDescription="Create a new document." ma:contentTypeScope="" ma:versionID="3792eba56ca04c417d9b2fbd6200eeb2">
  <xsd:schema xmlns:xsd="http://www.w3.org/2001/XMLSchema" xmlns:xs="http://www.w3.org/2001/XMLSchema" xmlns:p="http://schemas.microsoft.com/office/2006/metadata/properties" xmlns:ns1="http://schemas.microsoft.com/sharepoint/v3" xmlns:ns2="bedfb24e-79bb-4efe-bd94-3de63013edc1" xmlns:ns3="30161448-a2f4-42cc-a32d-1a91d52e00b3" targetNamespace="http://schemas.microsoft.com/office/2006/metadata/properties" ma:root="true" ma:fieldsID="9a80230af60d65c1995b7f5705cbd213" ns1:_="" ns2:_="" ns3:_="">
    <xsd:import namespace="http://schemas.microsoft.com/sharepoint/v3"/>
    <xsd:import namespace="bedfb24e-79bb-4efe-bd94-3de63013edc1"/>
    <xsd:import namespace="30161448-a2f4-42cc-a32d-1a91d52e0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b24e-79bb-4efe-bd94-3de63013e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fff6587d-6edf-474e-982e-ff640c2476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61448-a2f4-42cc-a32d-1a91d52e0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b0ffc50-1f18-4297-ae9b-c3d88d35edfa}" ma:internalName="TaxCatchAll" ma:showField="CatchAllData" ma:web="30161448-a2f4-42cc-a32d-1a91d52e00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dfb24e-79bb-4efe-bd94-3de63013edc1">
      <Terms xmlns="http://schemas.microsoft.com/office/infopath/2007/PartnerControls"/>
    </lcf76f155ced4ddcb4097134ff3c332f>
    <TaxCatchAll xmlns="30161448-a2f4-42cc-a32d-1a91d52e00b3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1C3E614-7F0A-40BF-B580-D3DE345DDD1D}">
  <ds:schemaRefs>
    <ds:schemaRef ds:uri="30161448-a2f4-42cc-a32d-1a91d52e00b3"/>
    <ds:schemaRef ds:uri="bedfb24e-79bb-4efe-bd94-3de63013ed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30DBCD-4F28-41CE-AF04-BEAB602141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1542EC-309E-406D-BF0A-C946259DA593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30161448-a2f4-42cc-a32d-1a91d52e00b3"/>
    <ds:schemaRef ds:uri="http://schemas.microsoft.com/office/2006/documentManagement/types"/>
    <ds:schemaRef ds:uri="http://schemas.microsoft.com/office/infopath/2007/PartnerControls"/>
    <ds:schemaRef ds:uri="bedfb24e-79bb-4efe-bd94-3de63013edc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1884</Words>
  <Application>Microsoft Office PowerPoint</Application>
  <PresentationFormat>Custom</PresentationFormat>
  <Paragraphs>274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1_Office Theme</vt:lpstr>
      <vt:lpstr>2_Office Theme</vt:lpstr>
      <vt:lpstr>3_Office Theme</vt:lpstr>
      <vt:lpstr>ICH-GCP and Clinical Trial Site Responsibilities </vt:lpstr>
      <vt:lpstr>Overview </vt:lpstr>
      <vt:lpstr>Contents of ICH GCP Guideline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Core Process of Clinical Trials</vt:lpstr>
      <vt:lpstr>Concept of Good Clinical Practice</vt:lpstr>
      <vt:lpstr>Concept of Good Clinical Practice</vt:lpstr>
      <vt:lpstr>Concept of Good Clinical Practice</vt:lpstr>
      <vt:lpstr>Concept of Good Clinical Practice</vt:lpstr>
      <vt:lpstr>Concept of Good Clinical Practice</vt:lpstr>
      <vt:lpstr>Concept of Good Clinical Practice</vt:lpstr>
      <vt:lpstr>Concept of Good Clinical Practice</vt:lpstr>
      <vt:lpstr>Concept of Good Clinical Practice</vt:lpstr>
      <vt:lpstr>Concept of GCP</vt:lpstr>
      <vt:lpstr>Stakeholders involved in  clinical trials</vt:lpstr>
      <vt:lpstr>Genesis of ICH-GCP Guidelines</vt:lpstr>
      <vt:lpstr>Genesis of ICH-GCP Guidelines</vt:lpstr>
      <vt:lpstr>Revisions of ICH GCP Guidelines</vt:lpstr>
      <vt:lpstr>Revisions of ICH GCP Guidelines</vt:lpstr>
      <vt:lpstr>Revisions of ICH GCP Guidelines</vt:lpstr>
      <vt:lpstr>Revisions of ICH GCP Guidelines</vt:lpstr>
      <vt:lpstr>Revisions of ICH GCP Guidelines</vt:lpstr>
      <vt:lpstr>Principles of GCP (ICH-GCP 6 (R3) Jan 2025</vt:lpstr>
      <vt:lpstr>Principles of GCP (ICH-GCP 6 (R3) Jan 2025</vt:lpstr>
      <vt:lpstr>GCP Standard for Designing</vt:lpstr>
      <vt:lpstr>GCP Standard for Conducting Trials</vt:lpstr>
      <vt:lpstr>GCP Standard for Recording Data</vt:lpstr>
      <vt:lpstr>GCP Standard for Reporting Findings</vt:lpstr>
      <vt:lpstr>Responsibilities of Stakeholders</vt:lpstr>
      <vt:lpstr>Sponsor </vt:lpstr>
      <vt:lpstr>Responsibilities of Sponsor</vt:lpstr>
      <vt:lpstr>Responsibilities of Sponsor</vt:lpstr>
      <vt:lpstr>Responsibilities of Sponsor</vt:lpstr>
      <vt:lpstr>Clinical Monitor</vt:lpstr>
      <vt:lpstr>Profile of Clinical Monitor</vt:lpstr>
      <vt:lpstr>Responsibilities of Clinical Monitor</vt:lpstr>
      <vt:lpstr>Monitoring Visits</vt:lpstr>
      <vt:lpstr>Responsibilities of Investigator</vt:lpstr>
      <vt:lpstr>Responsibilities of Investigator</vt:lpstr>
      <vt:lpstr>Thank You! </vt:lpstr>
      <vt:lpstr>Thank you   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the Clinical Trials Ecosystem in Africa</dc:title>
  <dc:creator>Wassie, Abe</dc:creator>
  <cp:lastModifiedBy>alpha</cp:lastModifiedBy>
  <cp:revision>221</cp:revision>
  <dcterms:created xsi:type="dcterms:W3CDTF">2021-03-23T13:06:51Z</dcterms:created>
  <dcterms:modified xsi:type="dcterms:W3CDTF">2025-12-03T17:46:40Z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0x010100DBA97454CA89A341BCBFC8A3C8D2FEDE</vt:lpwstr>
  </property>
</Properties>
</file>