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4"/>
  </p:sldMasterIdLst>
  <p:notesMasterIdLst>
    <p:notesMasterId r:id="rId50"/>
  </p:notesMasterIdLst>
  <p:sldIdLst>
    <p:sldId id="686" r:id="rId5"/>
    <p:sldId id="687" r:id="rId6"/>
    <p:sldId id="688" r:id="rId7"/>
    <p:sldId id="689" r:id="rId8"/>
    <p:sldId id="690" r:id="rId9"/>
    <p:sldId id="691" r:id="rId10"/>
    <p:sldId id="692" r:id="rId11"/>
    <p:sldId id="693" r:id="rId12"/>
    <p:sldId id="694" r:id="rId13"/>
    <p:sldId id="695" r:id="rId14"/>
    <p:sldId id="696" r:id="rId15"/>
    <p:sldId id="697" r:id="rId16"/>
    <p:sldId id="698" r:id="rId17"/>
    <p:sldId id="699" r:id="rId18"/>
    <p:sldId id="700" r:id="rId19"/>
    <p:sldId id="701" r:id="rId20"/>
    <p:sldId id="702" r:id="rId21"/>
    <p:sldId id="725" r:id="rId22"/>
    <p:sldId id="726" r:id="rId23"/>
    <p:sldId id="724" r:id="rId24"/>
    <p:sldId id="728" r:id="rId25"/>
    <p:sldId id="730" r:id="rId26"/>
    <p:sldId id="727" r:id="rId27"/>
    <p:sldId id="703" r:id="rId28"/>
    <p:sldId id="704" r:id="rId29"/>
    <p:sldId id="705" r:id="rId30"/>
    <p:sldId id="706" r:id="rId31"/>
    <p:sldId id="707" r:id="rId32"/>
    <p:sldId id="708" r:id="rId33"/>
    <p:sldId id="731" r:id="rId34"/>
    <p:sldId id="709" r:id="rId35"/>
    <p:sldId id="710" r:id="rId36"/>
    <p:sldId id="711" r:id="rId37"/>
    <p:sldId id="712" r:id="rId38"/>
    <p:sldId id="713" r:id="rId39"/>
    <p:sldId id="714" r:id="rId40"/>
    <p:sldId id="715" r:id="rId41"/>
    <p:sldId id="716" r:id="rId42"/>
    <p:sldId id="719" r:id="rId43"/>
    <p:sldId id="720" r:id="rId44"/>
    <p:sldId id="721" r:id="rId45"/>
    <p:sldId id="722" r:id="rId46"/>
    <p:sldId id="723" r:id="rId47"/>
    <p:sldId id="717" r:id="rId48"/>
    <p:sldId id="718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BC2AF5-B411-1267-BBA2-24883FB44E17}" name="Michelle Geis Wallace" initials="MW" userId="S::michelle.geis@burness.com::dfb000b7-190b-4b02-9e0d-8e6517d5f900" providerId="AD"/>
  <p188:author id="{71D9ADF9-6477-2DEB-0B08-BD6BBC2DD69B}" name="Michelle Geis Wallace" initials="MG" userId="S::Michelle.Geis@burness.com::dfb000b7-190b-4b02-9e0d-8e6517d5f90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A5C53C"/>
    <a:srgbClr val="008A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548" autoAdjust="0"/>
  </p:normalViewPr>
  <p:slideViewPr>
    <p:cSldViewPr snapToGrid="0">
      <p:cViewPr>
        <p:scale>
          <a:sx n="50" d="100"/>
          <a:sy n="50" d="100"/>
        </p:scale>
        <p:origin x="-1906" y="-8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13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72F1C470-4F5F-D34C-955F-BCCD6C60BF6E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C64D2F4C-DEF7-A142-B77F-2336286966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23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411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484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806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16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19705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664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50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11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244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4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549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92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xmlns="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xmlns="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47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0640" y="943928"/>
            <a:ext cx="9144000" cy="2387600"/>
          </a:xfrm>
        </p:spPr>
        <p:txBody>
          <a:bodyPr/>
          <a:lstStyle/>
          <a:p>
            <a:r>
              <a:rPr lang="en-US" dirty="0"/>
              <a:t>Phases of Clinical Trial and Clinical Trial Authorization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7800" y="3754438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Dec 2025</a:t>
            </a:r>
          </a:p>
          <a:p>
            <a:r>
              <a:rPr lang="en-US" b="1" dirty="0"/>
              <a:t>Million Molla (MD, MPH, MBA)</a:t>
            </a:r>
          </a:p>
          <a:p>
            <a:r>
              <a:rPr lang="en-US" b="1" dirty="0"/>
              <a:t>National Clinical Trial Advisor-NRERB</a:t>
            </a:r>
          </a:p>
          <a:p>
            <a:r>
              <a:rPr lang="en-US" b="1"/>
              <a:t>TWG-EFDA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23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" y="100648"/>
            <a:ext cx="9144000" cy="1037272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Limitations of Phase I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9440" y="1590358"/>
            <a:ext cx="9144000" cy="1655762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sz="3600" dirty="0"/>
              <a:t>Impossible to demonstrate all effects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600" dirty="0"/>
              <a:t>Difficult to Establish therapeutic response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600" dirty="0"/>
              <a:t>Expose participants to ADRs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75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880" y="131128"/>
            <a:ext cx="9144000" cy="1149032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Phase </a:t>
            </a:r>
            <a:r>
              <a:rPr lang="en-US" sz="4000" dirty="0"/>
              <a:t>II (Exploratory) Clinical </a:t>
            </a:r>
            <a:r>
              <a:rPr lang="en-US" sz="4000" dirty="0" smtClean="0"/>
              <a:t>Trial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854518"/>
            <a:ext cx="9144000" cy="1655762"/>
          </a:xfrm>
        </p:spPr>
        <p:txBody>
          <a:bodyPr/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sz="4000" dirty="0"/>
              <a:t>Performed in patients (50–300)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4000" dirty="0"/>
              <a:t>Success rate  about 33%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13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" y="141288"/>
            <a:ext cx="9144000" cy="1311592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dirty="0"/>
              <a:t>Objectives of Phase II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480" y="1864678"/>
            <a:ext cx="9144000" cy="165576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Establish therapeutic Response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Monitor safety in patients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Determine dosage schedule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27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" y="100648"/>
            <a:ext cx="9144000" cy="1321752"/>
          </a:xfrm>
        </p:spPr>
        <p:txBody>
          <a:bodyPr>
            <a:normAutofit/>
          </a:bodyPr>
          <a:lstStyle/>
          <a:p>
            <a:r>
              <a:rPr lang="en-US" sz="4800" dirty="0"/>
              <a:t>Types of Phase II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1732598"/>
            <a:ext cx="9144000" cy="246348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3300" b="1" dirty="0"/>
              <a:t>Phase IIa (Pilot trials)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300" dirty="0"/>
              <a:t>Demonstrates efficacy using Phase I PK/PD data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300" dirty="0"/>
              <a:t>Explores doses </a:t>
            </a:r>
          </a:p>
          <a:p>
            <a:pPr algn="l"/>
            <a:r>
              <a:rPr lang="en-US" sz="3300" b="1" dirty="0"/>
              <a:t>Phase IIb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300" dirty="0"/>
              <a:t>Determines optimal dose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300" dirty="0"/>
              <a:t>Provides specific safety and efficacy data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72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" y="131128"/>
            <a:ext cx="9144000" cy="1016952"/>
          </a:xfrm>
        </p:spPr>
        <p:txBody>
          <a:bodyPr>
            <a:noAutofit/>
          </a:bodyPr>
          <a:lstStyle/>
          <a:p>
            <a:pPr algn="l"/>
            <a:r>
              <a:rPr lang="en-US" sz="4400" dirty="0"/>
              <a:t>Limitation of Phase II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8480" y="1448118"/>
            <a:ext cx="9144000" cy="1655762"/>
          </a:xfrm>
        </p:spPr>
        <p:txBody>
          <a:bodyPr/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Small sample size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6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1608"/>
            <a:ext cx="9144000" cy="1311592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Phase III (Confirmatory)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1813878"/>
            <a:ext cx="9144000" cy="228060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Involves 300- 3000 participants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Randomized controlled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Involves &gt; one arm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Most expensive &amp; time-consuming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Success rate 25 - 30%</a:t>
            </a:r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6922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560" y="0"/>
            <a:ext cx="9144000" cy="1158240"/>
          </a:xfrm>
        </p:spPr>
        <p:txBody>
          <a:bodyPr>
            <a:noAutofit/>
          </a:bodyPr>
          <a:lstStyle/>
          <a:p>
            <a:pPr algn="l"/>
            <a:r>
              <a:rPr lang="en-US" sz="4400" dirty="0"/>
              <a:t>Objectives of Phase III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1427798"/>
            <a:ext cx="9144000" cy="1655762"/>
          </a:xfrm>
        </p:spPr>
        <p:txBody>
          <a:bodyPr/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Formally assess  therapeutic merits of the new compound compared with standard drug and/or placebo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56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0"/>
            <a:ext cx="9144000" cy="1381760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Types of Phase III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7840" y="1600518"/>
            <a:ext cx="9144000" cy="2016442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Phase </a:t>
            </a:r>
            <a:r>
              <a:rPr lang="en-US" dirty="0" err="1"/>
              <a:t>IIIa</a:t>
            </a:r>
            <a:r>
              <a:rPr lang="en-US" dirty="0"/>
              <a:t> (Expanded Clinical Trial)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Involves &gt; one arm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Phase </a:t>
            </a:r>
            <a:r>
              <a:rPr lang="en-US" dirty="0" err="1"/>
              <a:t>IIIb</a:t>
            </a:r>
            <a:r>
              <a:rPr lang="en-US" dirty="0"/>
              <a:t> (Large Scale Clinical Trial)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Involves larger &amp; specific population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Only test group (one arm)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Relaxed entry criteria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44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0"/>
            <a:ext cx="9144000" cy="1381760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dirty="0"/>
              <a:t>Why Phase I Has Higher Success Rates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7840" y="1600518"/>
            <a:ext cx="10673080" cy="4038282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Purpose of Phase I</a:t>
            </a:r>
            <a:r>
              <a:rPr lang="en-US" b="1" dirty="0" smtClean="0"/>
              <a:t>: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Focuses </a:t>
            </a:r>
            <a:r>
              <a:rPr lang="en-US" dirty="0"/>
              <a:t>mainly on safety, tolerability, and pharmacokinetics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Conducted </a:t>
            </a:r>
            <a:r>
              <a:rPr lang="en-US" dirty="0"/>
              <a:t>in small groups (20–100 healthy volunteers or patients</a:t>
            </a:r>
            <a:r>
              <a:rPr lang="en-US" dirty="0" smtClean="0"/>
              <a:t>).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Endpoints </a:t>
            </a:r>
            <a:r>
              <a:rPr lang="en-US" dirty="0"/>
              <a:t>are relatively straightforward (e.g., “Is the drug safe at this dose</a:t>
            </a:r>
            <a:r>
              <a:rPr lang="en-US" dirty="0" smtClean="0"/>
              <a:t>?”).</a:t>
            </a:r>
          </a:p>
          <a:p>
            <a:pPr algn="l"/>
            <a:r>
              <a:rPr lang="en-US" b="1" dirty="0" smtClean="0"/>
              <a:t>Result: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Most </a:t>
            </a:r>
            <a:r>
              <a:rPr lang="en-US" dirty="0"/>
              <a:t>investigational products can demonstrate basic safety and tolerability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Hence</a:t>
            </a:r>
            <a:r>
              <a:rPr lang="en-US" dirty="0"/>
              <a:t>, ~70% of drugs move successfully from Phase I to Phase II.</a:t>
            </a:r>
          </a:p>
        </p:txBody>
      </p:sp>
    </p:spTree>
    <p:extLst>
      <p:ext uri="{BB962C8B-B14F-4D97-AF65-F5344CB8AC3E}">
        <p14:creationId xmlns:p14="http://schemas.microsoft.com/office/powerpoint/2010/main" val="72516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0"/>
            <a:ext cx="9144000" cy="1381760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dirty="0"/>
              <a:t>Why Phase II Success Drops to ~33%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7840" y="1600518"/>
            <a:ext cx="10673080" cy="403828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dirty="0" smtClean="0"/>
              <a:t>Purpose </a:t>
            </a:r>
            <a:r>
              <a:rPr lang="en-US" b="1" dirty="0"/>
              <a:t>of Phase II</a:t>
            </a:r>
            <a:r>
              <a:rPr lang="en-US" b="1" dirty="0" smtClean="0"/>
              <a:t>: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Tests </a:t>
            </a:r>
            <a:r>
              <a:rPr lang="en-US" dirty="0"/>
              <a:t>efficacy in patients with the target disease, while continuing to monitor safety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Larger </a:t>
            </a:r>
            <a:r>
              <a:rPr lang="en-US" dirty="0"/>
              <a:t>sample sizes </a:t>
            </a:r>
            <a:r>
              <a:rPr lang="en-US" dirty="0" smtClean="0"/>
              <a:t>(50–300 </a:t>
            </a:r>
            <a:r>
              <a:rPr lang="en-US" dirty="0"/>
              <a:t>participants</a:t>
            </a:r>
            <a:r>
              <a:rPr lang="en-US" dirty="0" smtClean="0"/>
              <a:t>).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Endpoints </a:t>
            </a:r>
            <a:r>
              <a:rPr lang="en-US" dirty="0"/>
              <a:t>are more complex (clinical outcomes, biomarkers, dose–response</a:t>
            </a:r>
            <a:r>
              <a:rPr lang="en-US" dirty="0" smtClean="0"/>
              <a:t>).</a:t>
            </a:r>
          </a:p>
          <a:p>
            <a:pPr algn="l"/>
            <a:r>
              <a:rPr lang="en-US" b="1" dirty="0" smtClean="0"/>
              <a:t>Challenges: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Many </a:t>
            </a:r>
            <a:r>
              <a:rPr lang="en-US" dirty="0"/>
              <a:t>drugs that are safe fail to show meaningful efficacy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Biological </a:t>
            </a:r>
            <a:r>
              <a:rPr lang="en-US" dirty="0"/>
              <a:t>mechanisms may not translate from lab/animal models to humans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Variability </a:t>
            </a:r>
            <a:r>
              <a:rPr lang="en-US" dirty="0"/>
              <a:t>in patient populations makes efficacy harder to prove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Dose </a:t>
            </a:r>
            <a:r>
              <a:rPr lang="en-US" dirty="0"/>
              <a:t>optimization and therapeutic window may not be clear</a:t>
            </a:r>
            <a:r>
              <a:rPr lang="en-US" dirty="0" smtClean="0"/>
              <a:t>.</a:t>
            </a:r>
          </a:p>
          <a:p>
            <a:pPr algn="l"/>
            <a:r>
              <a:rPr lang="en-US" b="1" dirty="0" smtClean="0"/>
              <a:t>Result: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Only </a:t>
            </a:r>
            <a:r>
              <a:rPr lang="en-US" dirty="0"/>
              <a:t>about one‑third of drugs demonstrate both safety and efficacy strong enough to advance to Phase III.</a:t>
            </a:r>
          </a:p>
        </p:txBody>
      </p:sp>
    </p:spTree>
    <p:extLst>
      <p:ext uri="{BB962C8B-B14F-4D97-AF65-F5344CB8AC3E}">
        <p14:creationId xmlns:p14="http://schemas.microsoft.com/office/powerpoint/2010/main" val="52464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" y="425768"/>
            <a:ext cx="9144000" cy="580072"/>
          </a:xfrm>
        </p:spPr>
        <p:txBody>
          <a:bodyPr>
            <a:normAutofit fontScale="90000"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" y="1793558"/>
            <a:ext cx="9144000" cy="294100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sz="2800" dirty="0"/>
              <a:t>Phases of Clinical Trial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2800" dirty="0"/>
              <a:t>Clinical Trial Authorization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2800" dirty="0"/>
              <a:t>GCP Inspection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2800" dirty="0"/>
              <a:t>Common Regulatory Findings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4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0"/>
            <a:ext cx="9144000" cy="138176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Summary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7840" y="1600518"/>
            <a:ext cx="9144000" cy="201644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funnel of attrition</a:t>
            </a:r>
            <a:r>
              <a:rPr lang="en-US" dirty="0" smtClean="0"/>
              <a:t>: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Phase </a:t>
            </a:r>
            <a:r>
              <a:rPr lang="en-US" dirty="0"/>
              <a:t>I (Safety) → Most drugs pass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Phase </a:t>
            </a:r>
            <a:r>
              <a:rPr lang="en-US" dirty="0"/>
              <a:t>II (Efficacy + Safety) → Many fail because proving benefit is harder than proving safety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Phase </a:t>
            </a:r>
            <a:r>
              <a:rPr lang="en-US" dirty="0"/>
              <a:t>III (Confirmatory trials) → Even fewer succeed, as large‑scale trials expose weaknesses.</a:t>
            </a:r>
          </a:p>
        </p:txBody>
      </p:sp>
    </p:spTree>
    <p:extLst>
      <p:ext uri="{BB962C8B-B14F-4D97-AF65-F5344CB8AC3E}">
        <p14:creationId xmlns:p14="http://schemas.microsoft.com/office/powerpoint/2010/main" val="396614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0"/>
            <a:ext cx="9144000" cy="138176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Summary </a:t>
            </a:r>
            <a:endParaRPr lang="en-US" sz="4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574" y="1399223"/>
            <a:ext cx="74199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227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3200" dirty="0"/>
              <a:t>Many drugs are safe (Phase I</a:t>
            </a:r>
            <a:r>
              <a:rPr lang="en-US" sz="3200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Fewer </a:t>
            </a:r>
            <a:r>
              <a:rPr lang="en-US" sz="3200" dirty="0"/>
              <a:t>show efficacy (Phase II</a:t>
            </a:r>
            <a:r>
              <a:rPr lang="en-US" sz="3200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Even </a:t>
            </a:r>
            <a:r>
              <a:rPr lang="en-US" sz="3200" dirty="0"/>
              <a:t>fewer survive large‑scale testing (Phase III</a:t>
            </a:r>
            <a:r>
              <a:rPr lang="en-US" sz="3200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Only </a:t>
            </a:r>
            <a:r>
              <a:rPr lang="en-US" sz="3200" dirty="0"/>
              <a:t>the strongest reach real‑world use (Phase IV).</a:t>
            </a:r>
          </a:p>
        </p:txBody>
      </p:sp>
    </p:spTree>
    <p:extLst>
      <p:ext uri="{BB962C8B-B14F-4D97-AF65-F5344CB8AC3E}">
        <p14:creationId xmlns:p14="http://schemas.microsoft.com/office/powerpoint/2010/main" val="408244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0"/>
            <a:ext cx="9144000" cy="138176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Summary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7840" y="1600518"/>
            <a:ext cx="9144000" cy="268192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Please note that: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Phase </a:t>
            </a:r>
            <a:r>
              <a:rPr lang="en-US" dirty="0"/>
              <a:t>I success (~70%) → easier to show safety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Phase </a:t>
            </a:r>
            <a:r>
              <a:rPr lang="en-US" dirty="0"/>
              <a:t>II success (~33%) → harder to prove efficacy in real patients</a:t>
            </a:r>
            <a:r>
              <a:rPr lang="en-US" dirty="0" smtClean="0"/>
              <a:t>.</a:t>
            </a:r>
          </a:p>
          <a:p>
            <a:pPr algn="l"/>
            <a:r>
              <a:rPr lang="en-US" b="1" dirty="0" smtClean="0"/>
              <a:t>Key </a:t>
            </a:r>
            <a:r>
              <a:rPr lang="en-US" b="1" dirty="0"/>
              <a:t>message: </a:t>
            </a:r>
            <a:r>
              <a:rPr lang="en-US" dirty="0"/>
              <a:t>Safety is necessary, but efficacy is the true hurdle.</a:t>
            </a:r>
          </a:p>
        </p:txBody>
      </p:sp>
    </p:spTree>
    <p:extLst>
      <p:ext uri="{BB962C8B-B14F-4D97-AF65-F5344CB8AC3E}">
        <p14:creationId xmlns:p14="http://schemas.microsoft.com/office/powerpoint/2010/main" val="66696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360" y="141288"/>
            <a:ext cx="9144000" cy="1260792"/>
          </a:xfrm>
        </p:spPr>
        <p:txBody>
          <a:bodyPr/>
          <a:lstStyle/>
          <a:p>
            <a:pPr algn="l"/>
            <a:r>
              <a:rPr lang="en-US" dirty="0"/>
              <a:t>Release to Market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360" y="1620838"/>
            <a:ext cx="9144000" cy="1655762"/>
          </a:xfrm>
        </p:spPr>
        <p:txBody>
          <a:bodyPr/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Appropriate dosage formulation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Approval by NMRA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Release to market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79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520" y="120968"/>
            <a:ext cx="9144000" cy="1179512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Limitations of Premarketing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120" y="1813878"/>
            <a:ext cx="9144000" cy="239236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Cannot detect long term ADRs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Limited number of participants involved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May not consider genetic and age differences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Hence, need for next phase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65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880" y="90488"/>
            <a:ext cx="9144000" cy="1189672"/>
          </a:xfrm>
        </p:spPr>
        <p:txBody>
          <a:bodyPr>
            <a:noAutofit/>
          </a:bodyPr>
          <a:lstStyle/>
          <a:p>
            <a:pPr algn="l"/>
            <a:r>
              <a:rPr lang="en-US" sz="4400" dirty="0"/>
              <a:t>Phase IV (Post Approval) Clinical Trials)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800" y="1712278"/>
            <a:ext cx="9144000" cy="1655762"/>
          </a:xfrm>
        </p:spPr>
        <p:txBody>
          <a:bodyPr/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Assessment over long term use in large no. of participants after marketing the drug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60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560" y="0"/>
            <a:ext cx="9144000" cy="1381760"/>
          </a:xfrm>
        </p:spPr>
        <p:txBody>
          <a:bodyPr>
            <a:noAutofit/>
          </a:bodyPr>
          <a:lstStyle/>
          <a:p>
            <a:r>
              <a:rPr lang="en-US" sz="4400" dirty="0"/>
              <a:t>Objectives of Phase IV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680" y="1915478"/>
            <a:ext cx="9144000" cy="210788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Detect long term ADRs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Determine drug efficacy over long term use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Assess drug interaction if any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Apply the drug for new indication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2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880" y="0"/>
            <a:ext cx="9144000" cy="1259840"/>
          </a:xfrm>
        </p:spPr>
        <p:txBody>
          <a:bodyPr>
            <a:noAutofit/>
          </a:bodyPr>
          <a:lstStyle/>
          <a:p>
            <a:pPr algn="l"/>
            <a:r>
              <a:rPr lang="en-US" sz="4400" dirty="0"/>
              <a:t>New guidelines which contribute for Good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8480" y="1803718"/>
            <a:ext cx="9144000" cy="1655762"/>
          </a:xfrm>
        </p:spPr>
        <p:txBody>
          <a:bodyPr/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Guidance for Good Randomized Clinical Trials, Developed by the Good Clinical Trials Collaborative, November 2023 v1.1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Guidance for best practices for clinical trials, WHO, 2024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7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040" y="100648"/>
            <a:ext cx="9144000" cy="1240472"/>
          </a:xfrm>
        </p:spPr>
        <p:txBody>
          <a:bodyPr>
            <a:noAutofit/>
          </a:bodyPr>
          <a:lstStyle/>
          <a:p>
            <a:pPr algn="l"/>
            <a:r>
              <a:rPr lang="en-US" sz="4400" dirty="0"/>
              <a:t>Good Randomized Clinical Trials by GCTC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520" y="1432560"/>
            <a:ext cx="10403840" cy="4099560"/>
          </a:xfrm>
        </p:spPr>
        <p:txBody>
          <a:bodyPr>
            <a:normAutofit fontScale="92500"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b="1" dirty="0"/>
              <a:t>GCTC</a:t>
            </a:r>
            <a:r>
              <a:rPr lang="en-US" dirty="0"/>
              <a:t> stands for the Good Clinical Trials Collaborative. </a:t>
            </a:r>
            <a:endParaRPr lang="en-US" dirty="0" smtClean="0"/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It </a:t>
            </a:r>
            <a:r>
              <a:rPr lang="en-US" dirty="0"/>
              <a:t>is a global initiative that develops guidance to promote and enable high‑quality randomized controlled trials (RCTs</a:t>
            </a:r>
            <a:r>
              <a:rPr lang="en-US" dirty="0" smtClean="0"/>
              <a:t>).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b="1" dirty="0"/>
              <a:t>Global Community Initiative </a:t>
            </a:r>
            <a:r>
              <a:rPr lang="en-US" dirty="0"/>
              <a:t>→ Brings together researchers, regulators, funders, and healthcare leaders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b="1" dirty="0" smtClean="0"/>
              <a:t>Mission</a:t>
            </a:r>
            <a:r>
              <a:rPr lang="en-US" dirty="0" smtClean="0"/>
              <a:t> </a:t>
            </a:r>
            <a:r>
              <a:rPr lang="en-US" dirty="0"/>
              <a:t>→ To make it easier to design and conduct good randomized clinical trials that produce reliable evidence for healthcare decisions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b="1" dirty="0" smtClean="0"/>
              <a:t>Guidance</a:t>
            </a:r>
            <a:r>
              <a:rPr lang="en-US" dirty="0" smtClean="0"/>
              <a:t> </a:t>
            </a:r>
            <a:r>
              <a:rPr lang="en-US" dirty="0"/>
              <a:t>→ Developed the Guidance for Good Randomized Clinical Trials, which sets out universally relevant, flexible, and quality‑focused principles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b="1" dirty="0" smtClean="0"/>
              <a:t>Focus</a:t>
            </a:r>
            <a:r>
              <a:rPr lang="en-US" dirty="0" smtClean="0"/>
              <a:t> </a:t>
            </a:r>
            <a:r>
              <a:rPr lang="en-US" dirty="0"/>
              <a:t>→ Grounded in scientific and ethical principles, ensuring trials are informative, efficient, and equitable.</a:t>
            </a:r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86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3528"/>
            <a:ext cx="9144000" cy="1250632"/>
          </a:xfrm>
        </p:spPr>
        <p:txBody>
          <a:bodyPr/>
          <a:lstStyle/>
          <a:p>
            <a:r>
              <a:rPr lang="en-US" dirty="0"/>
              <a:t>Definition of Clinical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1945958"/>
            <a:ext cx="9144000" cy="1655762"/>
          </a:xfrm>
        </p:spPr>
        <p:txBody>
          <a:bodyPr/>
          <a:lstStyle/>
          <a:p>
            <a:pPr algn="l"/>
            <a:r>
              <a:rPr lang="en-US" dirty="0"/>
              <a:t>A study which involves human participants designed to develop new better interventions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79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040" y="100648"/>
            <a:ext cx="9144000" cy="1240472"/>
          </a:xfrm>
        </p:spPr>
        <p:txBody>
          <a:bodyPr>
            <a:noAutofit/>
          </a:bodyPr>
          <a:lstStyle/>
          <a:p>
            <a:pPr algn="l"/>
            <a:r>
              <a:rPr lang="en-US" sz="4400" dirty="0"/>
              <a:t>Good Randomized Clinical Trials by GCTC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520" y="1432560"/>
            <a:ext cx="10403840" cy="409956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Produce </a:t>
            </a:r>
            <a:r>
              <a:rPr lang="en-US" dirty="0"/>
              <a:t>scientifically sound answers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Appropriate trial population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Robust intervention allocation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Adequate size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Adherence to allocated intervention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Follow up completion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Relevant outcome measures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Efficient &amp; reliable data capture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Statistical analysis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Monitoring Benefits and Harm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47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360" y="0"/>
            <a:ext cx="9144000" cy="1209040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Good Randomized Clinical Trials by GCTC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8160" y="1336358"/>
            <a:ext cx="9144000" cy="386556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/>
              <a:t>Respect the rights and well-being of participants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Appropriate participants communication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Relevant consent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Changing consent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Implication of changing consent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Managing of safety of participants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Communication of new information relevant to the intervention</a:t>
            </a:r>
          </a:p>
          <a:p>
            <a:pPr algn="l"/>
            <a:r>
              <a:rPr lang="en-US" dirty="0"/>
              <a:t>Collaborate and be transparent</a:t>
            </a:r>
          </a:p>
          <a:p>
            <a:pPr algn="l"/>
            <a:r>
              <a:rPr lang="en-US" dirty="0"/>
              <a:t>Has to be feasible</a:t>
            </a:r>
          </a:p>
          <a:p>
            <a:pPr algn="l"/>
            <a:r>
              <a:rPr lang="en-US" dirty="0"/>
              <a:t>Manage quality effectively and efficiently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10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040" y="120968"/>
            <a:ext cx="9144000" cy="106775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Clinical Trial Authorization (CTA)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1437958"/>
            <a:ext cx="9144000" cy="243300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Permission for CTs on IPs from National Medicine Regulatory Authority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Required for CT on IPs 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CTA submission legal requirement for CTs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Parallel submission to N M R A &amp; ethics committee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Ethics approval  prerequisite for CTA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98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40" y="0"/>
            <a:ext cx="9144000" cy="1452880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Duties of Medicine Regulatory Authority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880" y="1641158"/>
            <a:ext cx="9144000" cy="3540442"/>
          </a:xfrm>
        </p:spPr>
        <p:txBody>
          <a:bodyPr/>
          <a:lstStyle/>
          <a:p>
            <a:pPr algn="l"/>
            <a:r>
              <a:rPr lang="en-US" dirty="0"/>
              <a:t>Permitting IP importation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Examine reliable information on IP proved to be safe in animals/ phase I CTs</a:t>
            </a:r>
          </a:p>
          <a:p>
            <a:pPr algn="l"/>
            <a:r>
              <a:rPr lang="en-US" dirty="0"/>
              <a:t>GCP Inspection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Conduct review of documents, facilities, records, </a:t>
            </a:r>
            <a:r>
              <a:rPr lang="en-US" dirty="0" err="1"/>
              <a:t>etc</a:t>
            </a: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12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" y="0"/>
            <a:ext cx="9144000" cy="1117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Objectives of GCP Inspection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040" y="1376998"/>
            <a:ext cx="9144000" cy="207740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Minimize health hazard associated with IP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 Assess level of compliance with CT Regulation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Request corrective action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Take enforcement action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94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6080" y="0"/>
            <a:ext cx="9144000" cy="123952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Responsibilities in </a:t>
            </a:r>
            <a:r>
              <a:rPr lang="en-US" dirty="0" smtClean="0"/>
              <a:t>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09078"/>
            <a:ext cx="9144000" cy="209772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/>
              <a:t>Inspect appropriate documentation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Approved protocols/ethical &amp; regulatory approvals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Signed ICF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IP documents and Investigator Brochure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DSMB minutes/investigators signature &amp; CVs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07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5920" y="0"/>
            <a:ext cx="9144000" cy="12192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Responsibilities in CTs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880" y="1366838"/>
            <a:ext cx="9144000" cy="253460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Inspect onsite trial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As per approved protocol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Efficacy &amp; safety issues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Trained/qualified/experienced personnel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Facilities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31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560" y="0"/>
            <a:ext cx="9144000" cy="1280160"/>
          </a:xfrm>
        </p:spPr>
        <p:txBody>
          <a:bodyPr>
            <a:noAutofit/>
          </a:bodyPr>
          <a:lstStyle/>
          <a:p>
            <a:pPr algn="l"/>
            <a:r>
              <a:rPr lang="en-US" sz="4400" dirty="0"/>
              <a:t>Challenges of Clinical Trial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360" y="1468438"/>
            <a:ext cx="9144000" cy="324580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Poor trial design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Not registering clinical trials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Lack of reporting trials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shortage of trial participants to represent different populations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Lack of community engagement in trial design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Significant gaps in trial infrastructure and capabilities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National inefficiencies in clinical trial approval process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81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0"/>
            <a:ext cx="9144000" cy="117856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Common Regulatory </a:t>
            </a:r>
            <a:r>
              <a:rPr lang="en-US" dirty="0" smtClean="0"/>
              <a:t>Finding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520" y="1376998"/>
            <a:ext cx="9144000" cy="370300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No training given to staff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Training given but log never created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Staff delegated/doing tasks that they are not qualified to perform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Tasks added to entry at a later date, once staff receive new training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Staff missing from delegation log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Missed delegation log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/>
              <a:t>Expired clinical licenses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22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3528"/>
            <a:ext cx="9144000" cy="1250632"/>
          </a:xfrm>
        </p:spPr>
        <p:txBody>
          <a:bodyPr>
            <a:normAutofit/>
          </a:bodyPr>
          <a:lstStyle/>
          <a:p>
            <a:r>
              <a:rPr lang="en-US" dirty="0" smtClean="0"/>
              <a:t>Principles </a:t>
            </a:r>
            <a:r>
              <a:rPr lang="en-US" dirty="0"/>
              <a:t>of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1945958"/>
            <a:ext cx="10815320" cy="357092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Ethiopian Context</a:t>
            </a:r>
            <a:r>
              <a:rPr lang="en-US" sz="3200" b="1" dirty="0" smtClean="0"/>
              <a:t>: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 smtClean="0"/>
              <a:t>Same principles in </a:t>
            </a:r>
            <a:r>
              <a:rPr lang="en-US" sz="3200" dirty="0"/>
              <a:t>the National Research Ethics Review Technical Guideline (</a:t>
            </a:r>
            <a:r>
              <a:rPr lang="en-US" sz="3200" dirty="0" smtClean="0"/>
              <a:t>NRERTG).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 smtClean="0"/>
              <a:t>It emphasize </a:t>
            </a:r>
            <a:r>
              <a:rPr lang="en-US" sz="3200" dirty="0"/>
              <a:t>Ethiopia’s requirement for ethical clearance before trial authorization</a:t>
            </a:r>
            <a:r>
              <a:rPr lang="en-US" sz="3200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 smtClean="0"/>
              <a:t>Highlight </a:t>
            </a:r>
            <a:r>
              <a:rPr lang="en-US" sz="3200" dirty="0"/>
              <a:t>the National Medicine Regulatory Authority (NMRA) role in Clinical Trial Authorization (CTA</a:t>
            </a:r>
            <a:r>
              <a:rPr lang="en-US" sz="32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0526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520" y="120968"/>
            <a:ext cx="9144000" cy="1220152"/>
          </a:xfrm>
        </p:spPr>
        <p:txBody>
          <a:bodyPr/>
          <a:lstStyle/>
          <a:p>
            <a:r>
              <a:rPr lang="en-US" dirty="0"/>
              <a:t>Phases of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800" y="2078038"/>
            <a:ext cx="9144000" cy="3347402"/>
          </a:xfrm>
        </p:spPr>
        <p:txBody>
          <a:bodyPr>
            <a:normAutofit/>
          </a:bodyPr>
          <a:lstStyle/>
          <a:p>
            <a:pPr algn="l"/>
            <a:r>
              <a:rPr lang="en-US" sz="2900" dirty="0"/>
              <a:t>Premarketing Phases</a:t>
            </a:r>
          </a:p>
          <a:p>
            <a:pPr algn="l"/>
            <a:r>
              <a:rPr lang="en-US" sz="2900" dirty="0"/>
              <a:t>Phase 0</a:t>
            </a:r>
          </a:p>
          <a:p>
            <a:pPr algn="l"/>
            <a:r>
              <a:rPr lang="en-US" sz="2900" dirty="0"/>
              <a:t>Phase I</a:t>
            </a:r>
          </a:p>
          <a:p>
            <a:pPr algn="l"/>
            <a:r>
              <a:rPr lang="en-US" sz="2900" dirty="0"/>
              <a:t>Phase II</a:t>
            </a:r>
          </a:p>
          <a:p>
            <a:pPr algn="l"/>
            <a:r>
              <a:rPr lang="en-US" sz="2900" dirty="0"/>
              <a:t>Phase III</a:t>
            </a:r>
          </a:p>
          <a:p>
            <a:pPr algn="l"/>
            <a:r>
              <a:rPr lang="en-US" sz="2900" dirty="0"/>
              <a:t>Post Marketing Phase (Phase IV)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82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3528"/>
            <a:ext cx="9144000" cy="1250632"/>
          </a:xfrm>
        </p:spPr>
        <p:txBody>
          <a:bodyPr>
            <a:normAutofit/>
          </a:bodyPr>
          <a:lstStyle/>
          <a:p>
            <a:r>
              <a:rPr lang="en-US" dirty="0" smtClean="0"/>
              <a:t>Principles </a:t>
            </a:r>
            <a:r>
              <a:rPr lang="en-US" dirty="0"/>
              <a:t>of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1945958"/>
            <a:ext cx="10815320" cy="357092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International </a:t>
            </a:r>
            <a:r>
              <a:rPr lang="en-US" sz="3200" b="1" dirty="0"/>
              <a:t>Context</a:t>
            </a:r>
            <a:r>
              <a:rPr lang="en-US" sz="3200" b="1" dirty="0" smtClean="0"/>
              <a:t>: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WHO’s </a:t>
            </a:r>
            <a:r>
              <a:rPr lang="en-US" dirty="0"/>
              <a:t>Guidance for Best Practices in Clinical Trials (2024): stresses scientific validity and participant protection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CIOMS</a:t>
            </a:r>
            <a:r>
              <a:rPr lang="en-US" dirty="0"/>
              <a:t>: ethical principles for biomedical research involving human subjects</a:t>
            </a:r>
            <a:r>
              <a:rPr lang="en-US" dirty="0" smtClean="0"/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dirty="0" smtClean="0"/>
              <a:t>SIDCER(</a:t>
            </a:r>
            <a:r>
              <a:rPr lang="en-US" b="1" i="1" dirty="0"/>
              <a:t>Strategic Initiative for Developing Capacity in Ethical </a:t>
            </a:r>
            <a:r>
              <a:rPr lang="en-US" b="1" i="1" dirty="0" smtClean="0"/>
              <a:t>Review</a:t>
            </a:r>
            <a:r>
              <a:rPr lang="en-US" dirty="0"/>
              <a:t>)</a:t>
            </a:r>
            <a:r>
              <a:rPr lang="en-US" dirty="0" smtClean="0"/>
              <a:t> </a:t>
            </a:r>
            <a:r>
              <a:rPr lang="en-US" dirty="0"/>
              <a:t>capacity building for ethics committees globally.</a:t>
            </a:r>
          </a:p>
        </p:txBody>
      </p:sp>
    </p:spTree>
    <p:extLst>
      <p:ext uri="{BB962C8B-B14F-4D97-AF65-F5344CB8AC3E}">
        <p14:creationId xmlns:p14="http://schemas.microsoft.com/office/powerpoint/2010/main" val="110968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3528"/>
            <a:ext cx="9144000" cy="1250632"/>
          </a:xfrm>
        </p:spPr>
        <p:txBody>
          <a:bodyPr>
            <a:normAutofit/>
          </a:bodyPr>
          <a:lstStyle/>
          <a:p>
            <a:r>
              <a:rPr lang="en-US" sz="4800" dirty="0"/>
              <a:t>Relevance to St. Paul Institute HR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1676400"/>
            <a:ext cx="11181080" cy="393192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Ethiopian Context</a:t>
            </a:r>
            <a:r>
              <a:rPr lang="en-US" sz="3200" dirty="0" smtClean="0"/>
              <a:t>: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sz="3200" dirty="0" smtClean="0"/>
              <a:t>Showcase </a:t>
            </a:r>
            <a:r>
              <a:rPr lang="en-US" sz="3200" dirty="0"/>
              <a:t>how RCTs support national health priorities (maternal health, SRHR</a:t>
            </a:r>
            <a:r>
              <a:rPr lang="en-US" sz="3200" dirty="0" smtClean="0"/>
              <a:t>).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sz="3200" dirty="0" smtClean="0"/>
              <a:t>Good </a:t>
            </a:r>
            <a:r>
              <a:rPr lang="en-US" sz="3200" dirty="0"/>
              <a:t>Laboratory Practice guideline: ensures data integrity in local labs supporting RCTs</a:t>
            </a:r>
            <a:r>
              <a:rPr lang="en-US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770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3528"/>
            <a:ext cx="9144000" cy="1250632"/>
          </a:xfrm>
        </p:spPr>
        <p:txBody>
          <a:bodyPr>
            <a:normAutofit/>
          </a:bodyPr>
          <a:lstStyle/>
          <a:p>
            <a:r>
              <a:rPr lang="en-US" sz="4800" dirty="0"/>
              <a:t>Relevance to St. Paul Institute HR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1676400"/>
            <a:ext cx="11181080" cy="393192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International </a:t>
            </a:r>
            <a:r>
              <a:rPr lang="en-US" sz="3200" b="1" dirty="0"/>
              <a:t>Context</a:t>
            </a:r>
            <a:r>
              <a:rPr lang="en-US" sz="3200" b="1" dirty="0" smtClean="0"/>
              <a:t>: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sz="3200" b="1" dirty="0" smtClean="0"/>
              <a:t>WHO </a:t>
            </a:r>
            <a:r>
              <a:rPr lang="en-US" sz="3200" b="1" dirty="0"/>
              <a:t>and CIOMS: </a:t>
            </a:r>
            <a:r>
              <a:rPr lang="en-US" sz="3200" dirty="0"/>
              <a:t>emphasize collaboration and transparency in multi-country trials</a:t>
            </a:r>
            <a:r>
              <a:rPr lang="en-US" sz="3200" dirty="0" smtClean="0"/>
              <a:t>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sz="3200" b="1" dirty="0" smtClean="0"/>
              <a:t>SIDCER</a:t>
            </a:r>
            <a:r>
              <a:rPr lang="en-US" sz="3200" b="1" dirty="0"/>
              <a:t>: </a:t>
            </a:r>
            <a:r>
              <a:rPr lang="en-US" sz="3200" dirty="0"/>
              <a:t>strengthens ethics review capacity, relevant for St. Paul’s collaborations.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15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3528"/>
            <a:ext cx="9144000" cy="1250632"/>
          </a:xfrm>
        </p:spPr>
        <p:txBody>
          <a:bodyPr>
            <a:normAutofit/>
          </a:bodyPr>
          <a:lstStyle/>
          <a:p>
            <a:r>
              <a:rPr lang="en-US" sz="4800" dirty="0"/>
              <a:t>RCTs in Ethiopia and Beyond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1676400"/>
            <a:ext cx="11181080" cy="393192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ü"/>
            </a:pPr>
            <a:r>
              <a:rPr lang="en-US" sz="3200" dirty="0"/>
              <a:t>Ethiopian NRERTG, GCP, GLP, Bioequivalence guidelines → ensure local compliance and participant safety</a:t>
            </a:r>
            <a:r>
              <a:rPr lang="en-US" sz="3200" dirty="0" smtClean="0"/>
              <a:t>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sz="3200" dirty="0" smtClean="0"/>
              <a:t>WHO</a:t>
            </a:r>
            <a:r>
              <a:rPr lang="en-US" sz="3200" dirty="0"/>
              <a:t>, CIOMS, SIDCER → provide global ethical and scientific frameworks</a:t>
            </a:r>
            <a:r>
              <a:rPr lang="en-US" sz="3200" dirty="0" smtClean="0"/>
              <a:t>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sz="3200" dirty="0" smtClean="0"/>
              <a:t>Together </a:t>
            </a:r>
            <a:r>
              <a:rPr lang="en-US" sz="3200" dirty="0"/>
              <a:t>→ build credibility, protect participants, and generate evidence that informs both national policy and global health practice.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14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3527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Thank you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155" y="4196398"/>
            <a:ext cx="276225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475" y="4056698"/>
            <a:ext cx="5657850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870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7840" y="110808"/>
            <a:ext cx="9144000" cy="1098232"/>
          </a:xfrm>
        </p:spPr>
        <p:txBody>
          <a:bodyPr>
            <a:noAutofit/>
          </a:bodyPr>
          <a:lstStyle/>
          <a:p>
            <a:r>
              <a:rPr lang="en-US" sz="4400" dirty="0" smtClean="0"/>
              <a:t>Phase </a:t>
            </a:r>
            <a:r>
              <a:rPr lang="en-US" sz="4400" dirty="0"/>
              <a:t>0  (Pre-phase I)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800" y="1671638"/>
            <a:ext cx="9144000" cy="2504122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Employ very small dose not harmful to humans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Done in small no.(10-15) of healthy people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Increase success of new drug </a:t>
            </a:r>
            <a:r>
              <a:rPr lang="en-US" sz="3200" dirty="0" smtClean="0"/>
              <a:t>trials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usually conducted in specialized clinical research units within hospitals, often linked to academic research institutes.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83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" y="0"/>
            <a:ext cx="9144000" cy="1219200"/>
          </a:xfrm>
        </p:spPr>
        <p:txBody>
          <a:bodyPr>
            <a:noAutofit/>
          </a:bodyPr>
          <a:lstStyle/>
          <a:p>
            <a:r>
              <a:rPr lang="en-US" sz="4400" dirty="0"/>
              <a:t>Objectives of Phase 0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3440" y="1671638"/>
            <a:ext cx="9804400" cy="2184082"/>
          </a:xfrm>
        </p:spPr>
        <p:txBody>
          <a:bodyPr>
            <a:noAutofit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Check drug behaves as expected in humans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Gather preliminary PK/PD data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Rank candidate compounds &amp; select those to progress to Phase I </a:t>
            </a:r>
          </a:p>
        </p:txBody>
      </p:sp>
    </p:spTree>
    <p:extLst>
      <p:ext uri="{BB962C8B-B14F-4D97-AF65-F5344CB8AC3E}">
        <p14:creationId xmlns:p14="http://schemas.microsoft.com/office/powerpoint/2010/main" val="264257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360" y="141288"/>
            <a:ext cx="9144000" cy="1098232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Phase I (First in human)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8320" y="1549718"/>
            <a:ext cx="9144000" cy="1655762"/>
          </a:xfrm>
        </p:spPr>
        <p:txBody>
          <a:bodyPr>
            <a:noAutofit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Study in healthy volunteers (15-100)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 smtClean="0"/>
              <a:t>PO </a:t>
            </a:r>
            <a:r>
              <a:rPr lang="en-US" sz="3200" dirty="0"/>
              <a:t>in a single dose (2%) of min dose in animals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200" dirty="0"/>
              <a:t>Success rate about 70</a:t>
            </a:r>
            <a:r>
              <a:rPr lang="en-US" sz="3200" dirty="0" smtClean="0"/>
              <a:t>%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63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880" y="0"/>
            <a:ext cx="9144000" cy="1188720"/>
          </a:xfrm>
        </p:spPr>
        <p:txBody>
          <a:bodyPr>
            <a:noAutofit/>
          </a:bodyPr>
          <a:lstStyle/>
          <a:p>
            <a:pPr algn="l"/>
            <a:r>
              <a:rPr lang="en-US" sz="4400" dirty="0"/>
              <a:t>Objectives of Phase I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800" y="1580198"/>
            <a:ext cx="9144000" cy="1655762"/>
          </a:xfrm>
        </p:spPr>
        <p:txBody>
          <a:bodyPr/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sz="3600" dirty="0"/>
              <a:t>Monitor Safety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600" dirty="0"/>
              <a:t>Conduct Kinetic Studies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0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40" y="0"/>
            <a:ext cx="9144000" cy="1107440"/>
          </a:xfrm>
        </p:spPr>
        <p:txBody>
          <a:bodyPr>
            <a:normAutofit/>
          </a:bodyPr>
          <a:lstStyle/>
          <a:p>
            <a:r>
              <a:rPr lang="en-US" sz="4800" dirty="0"/>
              <a:t>Types of Phase I Clinical Trials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8480" y="1437958"/>
            <a:ext cx="9144000" cy="1655762"/>
          </a:xfrm>
        </p:spPr>
        <p:txBody>
          <a:bodyPr/>
          <a:lstStyle/>
          <a:p>
            <a:pPr marL="342900" indent="-342900" algn="l">
              <a:buFont typeface="Wingdings" pitchFamily="2" charset="2"/>
              <a:buChar char="ü"/>
            </a:pPr>
            <a:r>
              <a:rPr lang="en-US" sz="3600" dirty="0"/>
              <a:t>Phase </a:t>
            </a:r>
            <a:r>
              <a:rPr lang="en-US" sz="3600" dirty="0" err="1"/>
              <a:t>Ia</a:t>
            </a:r>
            <a:r>
              <a:rPr lang="en-US" sz="3600" dirty="0"/>
              <a:t> (with single dose)  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sz="3600" dirty="0"/>
              <a:t>Phase Ib (with multiple doses)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94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A97454CA89A341BCBFC8A3C8D2FEDE" ma:contentTypeVersion="23" ma:contentTypeDescription="Create a new document." ma:contentTypeScope="" ma:versionID="3792eba56ca04c417d9b2fbd6200eeb2">
  <xsd:schema xmlns:xsd="http://www.w3.org/2001/XMLSchema" xmlns:xs="http://www.w3.org/2001/XMLSchema" xmlns:p="http://schemas.microsoft.com/office/2006/metadata/properties" xmlns:ns1="http://schemas.microsoft.com/sharepoint/v3" xmlns:ns2="bedfb24e-79bb-4efe-bd94-3de63013edc1" xmlns:ns3="30161448-a2f4-42cc-a32d-1a91d52e00b3" targetNamespace="http://schemas.microsoft.com/office/2006/metadata/properties" ma:root="true" ma:fieldsID="9a80230af60d65c1995b7f5705cbd213" ns1:_="" ns2:_="" ns3:_="">
    <xsd:import namespace="http://schemas.microsoft.com/sharepoint/v3"/>
    <xsd:import namespace="bedfb24e-79bb-4efe-bd94-3de63013edc1"/>
    <xsd:import namespace="30161448-a2f4-42cc-a32d-1a91d52e00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dfb24e-79bb-4efe-bd94-3de63013e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fff6587d-6edf-474e-982e-ff640c2476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161448-a2f4-42cc-a32d-1a91d52e00b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b0ffc50-1f18-4297-ae9b-c3d88d35edfa}" ma:internalName="TaxCatchAll" ma:showField="CatchAllData" ma:web="30161448-a2f4-42cc-a32d-1a91d52e00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dfb24e-79bb-4efe-bd94-3de63013edc1">
      <Terms xmlns="http://schemas.microsoft.com/office/infopath/2007/PartnerControls"/>
    </lcf76f155ced4ddcb4097134ff3c332f>
    <TaxCatchAll xmlns="30161448-a2f4-42cc-a32d-1a91d52e00b3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C3E614-7F0A-40BF-B580-D3DE345DDD1D}">
  <ds:schemaRefs>
    <ds:schemaRef ds:uri="30161448-a2f4-42cc-a32d-1a91d52e00b3"/>
    <ds:schemaRef ds:uri="bedfb24e-79bb-4efe-bd94-3de63013edc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C1542EC-309E-406D-BF0A-C946259DA593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schemas.microsoft.com/sharepoint/v3"/>
    <ds:schemaRef ds:uri="http://schemas.openxmlformats.org/package/2006/metadata/core-properties"/>
    <ds:schemaRef ds:uri="http://purl.org/dc/terms/"/>
    <ds:schemaRef ds:uri="30161448-a2f4-42cc-a32d-1a91d52e00b3"/>
    <ds:schemaRef ds:uri="bedfb24e-79bb-4efe-bd94-3de63013edc1"/>
  </ds:schemaRefs>
</ds:datastoreItem>
</file>

<file path=customXml/itemProps3.xml><?xml version="1.0" encoding="utf-8"?>
<ds:datastoreItem xmlns:ds="http://schemas.openxmlformats.org/officeDocument/2006/customXml" ds:itemID="{E930DBCD-4F28-41CE-AF04-BEAB602141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1854</TotalTime>
  <Words>1525</Words>
  <Application>Microsoft Office PowerPoint</Application>
  <PresentationFormat>Custom</PresentationFormat>
  <Paragraphs>226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2_Office Theme</vt:lpstr>
      <vt:lpstr>Phases of Clinical Trial and Clinical Trial Authorization</vt:lpstr>
      <vt:lpstr>Overview</vt:lpstr>
      <vt:lpstr>Definition of Clinical Trial</vt:lpstr>
      <vt:lpstr>Phases of Clinical Trials</vt:lpstr>
      <vt:lpstr>Phase 0  (Pre-phase I) Clinical Trials</vt:lpstr>
      <vt:lpstr>Objectives of Phase 0 Clinical Trials</vt:lpstr>
      <vt:lpstr>Phase I (First in human) Clinical Trials</vt:lpstr>
      <vt:lpstr>Objectives of Phase I Clinical Trials</vt:lpstr>
      <vt:lpstr>Types of Phase I Clinical Trials</vt:lpstr>
      <vt:lpstr>Limitations of Phase I Clinical Trials</vt:lpstr>
      <vt:lpstr>Phase II (Exploratory) Clinical Trial</vt:lpstr>
      <vt:lpstr>Objectives of Phase II Clinical Trials</vt:lpstr>
      <vt:lpstr>Types of Phase II Clinical Trials</vt:lpstr>
      <vt:lpstr>Limitation of Phase II Clinical Trials</vt:lpstr>
      <vt:lpstr>Phase III (Confirmatory) Clinical Trials</vt:lpstr>
      <vt:lpstr>Objectives of Phase III Clinical trials</vt:lpstr>
      <vt:lpstr>Types of Phase III Clinical trials</vt:lpstr>
      <vt:lpstr>Why Phase I Has Higher Success Rates</vt:lpstr>
      <vt:lpstr>Why Phase II Success Drops to ~33%</vt:lpstr>
      <vt:lpstr>Summary </vt:lpstr>
      <vt:lpstr>Summary </vt:lpstr>
      <vt:lpstr>Tip</vt:lpstr>
      <vt:lpstr>Summary </vt:lpstr>
      <vt:lpstr>Release to Market</vt:lpstr>
      <vt:lpstr>Limitations of Premarketing Clinical Trials</vt:lpstr>
      <vt:lpstr>Phase IV (Post Approval) Clinical Trials)</vt:lpstr>
      <vt:lpstr>Objectives of Phase IV Clinical Trials</vt:lpstr>
      <vt:lpstr>New guidelines which contribute for Good Clinical Trials</vt:lpstr>
      <vt:lpstr>Good Randomized Clinical Trials by GCTC</vt:lpstr>
      <vt:lpstr>Good Randomized Clinical Trials by GCTC</vt:lpstr>
      <vt:lpstr>Good Randomized Clinical Trials by GCTC</vt:lpstr>
      <vt:lpstr>Clinical Trial Authorization (CTA)</vt:lpstr>
      <vt:lpstr>Duties of Medicine Regulatory Authority</vt:lpstr>
      <vt:lpstr>Objectives of GCP Inspection</vt:lpstr>
      <vt:lpstr>Responsibilities in CTs</vt:lpstr>
      <vt:lpstr>Responsibilities in CTs…</vt:lpstr>
      <vt:lpstr>Challenges of Clinical Trial implementation</vt:lpstr>
      <vt:lpstr>Common Regulatory Finding</vt:lpstr>
      <vt:lpstr>Principles of Clinical Trials</vt:lpstr>
      <vt:lpstr>Principles of Clinical Trials</vt:lpstr>
      <vt:lpstr>Relevance to St. Paul Institute HR</vt:lpstr>
      <vt:lpstr>Relevance to St. Paul Institute HR</vt:lpstr>
      <vt:lpstr>RCTs in Ethiopia and Beyond</vt:lpstr>
      <vt:lpstr>Thank You! </vt:lpstr>
      <vt:lpstr>Thank you   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the Clinical Trials Ecosystem in Africa</dc:title>
  <dc:creator>Wassie, Abe</dc:creator>
  <cp:lastModifiedBy>alpha</cp:lastModifiedBy>
  <cp:revision>230</cp:revision>
  <dcterms:created xsi:type="dcterms:W3CDTF">2021-03-23T13:06:51Z</dcterms:created>
  <dcterms:modified xsi:type="dcterms:W3CDTF">2025-12-03T17:36:53Z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0x010100DBA97454CA89A341BCBFC8A3C8D2FEDE</vt:lpwstr>
  </property>
</Properties>
</file>