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378" r:id="rId3"/>
    <p:sldId id="259" r:id="rId4"/>
    <p:sldId id="392" r:id="rId5"/>
    <p:sldId id="373" r:id="rId6"/>
    <p:sldId id="380" r:id="rId7"/>
    <p:sldId id="379" r:id="rId8"/>
    <p:sldId id="321" r:id="rId9"/>
    <p:sldId id="265" r:id="rId10"/>
    <p:sldId id="402" r:id="rId11"/>
    <p:sldId id="406" r:id="rId12"/>
    <p:sldId id="397" r:id="rId13"/>
    <p:sldId id="396" r:id="rId14"/>
    <p:sldId id="404" r:id="rId15"/>
    <p:sldId id="371" r:id="rId16"/>
    <p:sldId id="405" r:id="rId17"/>
    <p:sldId id="281" r:id="rId18"/>
    <p:sldId id="372" r:id="rId19"/>
    <p:sldId id="367" r:id="rId20"/>
    <p:sldId id="369" r:id="rId21"/>
    <p:sldId id="314" r:id="rId22"/>
    <p:sldId id="370" r:id="rId23"/>
    <p:sldId id="311" r:id="rId24"/>
    <p:sldId id="345" r:id="rId25"/>
    <p:sldId id="360" r:id="rId26"/>
    <p:sldId id="381" r:id="rId27"/>
    <p:sldId id="386" r:id="rId28"/>
    <p:sldId id="383" r:id="rId29"/>
    <p:sldId id="403" r:id="rId30"/>
    <p:sldId id="384" r:id="rId31"/>
    <p:sldId id="389" r:id="rId32"/>
    <p:sldId id="407" r:id="rId33"/>
    <p:sldId id="29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57" d="100"/>
          <a:sy n="57" d="100"/>
        </p:scale>
        <p:origin x="268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5525F-B827-42C9-A23C-A8E169A622E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0223B-A634-4A42-AA0D-E10C3DF3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7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latin typeface="+mn-lt"/>
                <a:ea typeface="Calibri"/>
                <a:cs typeface="Calibri"/>
              </a:rPr>
              <a:t>SLIDE EXPLANATION:</a:t>
            </a:r>
          </a:p>
          <a:p>
            <a:endParaRPr lang="en-US" dirty="0">
              <a:latin typeface="+mn-lt"/>
              <a:cs typeface="MS PGothic" pitchFamily="34" charset="-128"/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AU" dirty="0">
                <a:latin typeface="+mn-lt"/>
                <a:ea typeface="Calibri"/>
                <a:cs typeface="Calibri"/>
              </a:rPr>
              <a:t>REFERENCES:</a:t>
            </a:r>
          </a:p>
          <a:p>
            <a:pPr eaLnBrk="1" hangingPunct="1"/>
            <a:endParaRPr lang="en-US" dirty="0">
              <a:latin typeface="+mn-lt"/>
              <a:cs typeface="MS PGothic" pitchFamily="34" charset="-128"/>
            </a:endParaRPr>
          </a:p>
          <a:p>
            <a:pPr eaLnBrk="1" hangingPunct="1"/>
            <a:r>
              <a:rPr lang="en-US" dirty="0">
                <a:latin typeface="+mn-lt"/>
                <a:cs typeface="MS PGothic" pitchFamily="34" charset="-128"/>
              </a:rPr>
              <a:t>EXAMPLES:</a:t>
            </a:r>
          </a:p>
          <a:p>
            <a:pPr eaLnBrk="1" hangingPunct="1"/>
            <a:endParaRPr lang="en-US" dirty="0">
              <a:latin typeface="+mn-lt"/>
              <a:cs typeface="MS PGothic" pitchFamily="34" charset="-128"/>
            </a:endParaRPr>
          </a:p>
          <a:p>
            <a:pPr eaLnBrk="1" hangingPunct="1"/>
            <a:r>
              <a:rPr lang="en-US" dirty="0">
                <a:latin typeface="+mn-lt"/>
                <a:cs typeface="MS PGothic" pitchFamily="34" charset="-128"/>
              </a:rPr>
              <a:t>DISCUSSION</a:t>
            </a:r>
            <a:r>
              <a:rPr lang="en-US" baseline="0" dirty="0">
                <a:latin typeface="+mn-lt"/>
                <a:cs typeface="MS PGothic" pitchFamily="34" charset="-128"/>
              </a:rPr>
              <a:t> POINTS AND QUESTIONS FOR THE CLASS:</a:t>
            </a:r>
            <a:endParaRPr lang="en-US" dirty="0">
              <a:latin typeface="+mn-lt"/>
              <a:cs typeface="MS PGothic" pitchFamily="34" charset="-128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8797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753C2-FFEE-7134-F9BC-C4A09120F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EF380C-FE16-B2AF-D849-E165B3744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5EF68E-AE6B-4530-8BD8-7EA6DA1A0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B2383-FAA7-3603-BD02-3AC1A85264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12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425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306A7-99E2-13F5-0256-A06E26E58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48A480-C9BB-EFE3-921D-663A29D537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EE7B0C-AC40-F55D-9732-24CE11C446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642EF4-D335-74BB-F060-CA9E30E965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13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544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3CD5-991D-3203-28E9-0B9ABB2E2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8D0161-FB3C-7E39-7C18-FA09BB9118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C16384-66FA-67F6-3359-2C98421F1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08D9A4-EAF6-46E0-FDEE-C07F6E4DC4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14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03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D2003-6239-3147-5D72-6854FB05A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55B14-72F0-23A3-08F2-411E779C91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A33F25-0F34-3CF5-EB1D-6BBCA11D79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7CBF7-71B3-4B72-A354-F6D2D63611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16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993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indent="0">
              <a:buFont typeface="Arial" panose="020B0604020202020204" pitchFamily="34" charset="0"/>
              <a:buNone/>
            </a:pPr>
            <a:endParaRPr lang="en-AU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17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167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9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>
              <a:latin typeface="Calibri"/>
              <a:cs typeface="MS PGothic" pitchFamily="34" charset="-128"/>
            </a:endParaRPr>
          </a:p>
        </p:txBody>
      </p:sp>
      <p:sp>
        <p:nvSpPr>
          <p:cNvPr id="299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DB3402-634D-446C-A00D-04ADFD14F57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9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222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222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222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2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22589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34225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277EC-87EB-9542-B216-2AFC85676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B6C847-61C7-F387-7A05-F8A6C884FF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4E05F6-E2F5-C76B-E160-99C7BEB98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33959-632C-AA45-489C-565E3342E6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26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0551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8E685-DD29-6D59-BE8D-1001C8F90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96544D-0516-9930-B824-490E038E12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ADB8B-2C8F-D769-A546-95BC6A65C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9CB7A9-7A70-A6CE-11B7-D62CAE5CA0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27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63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C9344-D992-1E4F-92C4-0B5CA67BC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294E79-49C4-2CFD-1E85-1FDB90BC79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48F340-C483-9238-0E02-3BB6D7245F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3096E-5CBF-7F8A-7BEC-D4B27B48B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28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4199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87C4C-2505-BFF0-44AA-798B32910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2F13DD-1712-6BAB-F51C-BAE34EADDD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59907-38AB-05E7-D7FD-0AB6BA2E27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7FE51-F764-4BB1-736F-46FAD81308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29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8911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5C45C-1F26-6B1D-025D-5B51D4148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2A0EBD-E33F-FF4F-6F17-49684104E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B3638F-1E9B-1D5E-276E-44A832014A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2674A-2590-6546-89B8-9BB35FB33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30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5564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D958D-5BFF-DB90-ED74-4554F1391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FC6606-9217-8F53-97A1-5D68021BF6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AEA9B5-B781-F8A8-503A-78B39EA26C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87F59-FF7F-8802-5E2A-37E1EB01E0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31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584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3F53F-0968-BFBA-2DA9-4E7BEE1B8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45F053-2B19-94F0-94CF-088659233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571E77-E29D-6B07-0198-27181E55A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E500A-DED6-AEB6-24C7-574D34FFE3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32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268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494C2-9524-82AA-8D86-F1E19828C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ABBE1-42EB-7CCB-E3BB-11D15375B8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FD96A7-E6AC-55D6-61D7-6D837426AD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2BDB5-E14B-15C3-52FF-491CFB3B3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9270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4352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72881-8365-C848-FA77-86B94105D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CFD065-66FC-E85C-239A-E776D0DE8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3B74B7-8D38-57A2-63DB-327160B89B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41378-E5FE-078E-F5D9-78F65EEEB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3149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794F8-8787-8070-CC7F-3CFE1FBFB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B221F6-5057-4D50-740F-B2FA1FCD91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B1BBC2-25D2-3087-F0D9-4380755099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E868D-2F41-43CC-C6F7-A10992861D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6503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D067-4CA3-4EF3-A45B-347AD90B742C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4282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2F4C6-179F-25D1-70EC-F1D4A208E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1C6820-4854-4720-1398-DBCF8E8612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F71AF-15BE-6466-E498-9DAE15A746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B6956-A46C-73EF-FA48-F6EC48BCCA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10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607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C2581-F729-8D9C-7A00-75B20A826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71775E-2877-9C1D-565F-C29E7CE634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0EC7FA-B9F7-A22E-7AFB-13D88B1F0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EEE91-09C4-712A-AF81-1D0C58F4A1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70D0F-5340-490B-9974-FE09AB5A9F36}" type="slidenum">
              <a:rPr lang="en-AU" smtClean="0">
                <a:solidFill>
                  <a:prstClr val="black"/>
                </a:solidFill>
              </a:rPr>
              <a:pPr/>
              <a:t>11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867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4A0B-8DE2-40DE-97E6-998BF719080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1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B5DF-1F6E-454E-9016-EEE15AD0580F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8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56387-4C68-4BD5-A2E5-BD935B9C9599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32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45"/>
            <a:ext cx="12192000" cy="65328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2041463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14400" y="1113702"/>
            <a:ext cx="10363200" cy="757130"/>
          </a:xfrm>
        </p:spPr>
        <p:txBody>
          <a:bodyPr anchor="b" anchorCtr="0">
            <a:spAutoFit/>
          </a:bodyPr>
          <a:lstStyle>
            <a:lvl1pPr algn="r"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743200" y="2359176"/>
            <a:ext cx="8534400" cy="600164"/>
          </a:xfrm>
        </p:spPr>
        <p:txBody>
          <a:bodyPr tIns="0">
            <a:noAutofit/>
          </a:bodyPr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3485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695528"/>
            <a:ext cx="10972800" cy="1143000"/>
          </a:xfrm>
        </p:spPr>
        <p:txBody>
          <a:bodyPr/>
          <a:lstStyle>
            <a:lvl1pPr>
              <a:defRPr baseline="0">
                <a:solidFill>
                  <a:srgbClr val="CE0E02"/>
                </a:solidFill>
              </a:defRPr>
            </a:lvl1pPr>
          </a:lstStyle>
          <a:p>
            <a:r>
              <a:rPr lang="en-AU" dirty="0"/>
              <a:t>JBI Title Slide #1 </a:t>
            </a:r>
            <a:br>
              <a:rPr lang="en-AU" dirty="0"/>
            </a:br>
            <a:r>
              <a:rPr lang="en-AU" dirty="0"/>
              <a:t>Presentation Heading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064527"/>
            <a:ext cx="10972800" cy="21735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/>
              <a:t>Main title slide with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4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6315"/>
          </a:xfrm>
        </p:spPr>
        <p:txBody>
          <a:bodyPr>
            <a:normAutofit/>
          </a:bodyPr>
          <a:lstStyle>
            <a:lvl1pPr>
              <a:defRPr sz="4000" b="1">
                <a:latin typeface="Aptos Narrow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6080"/>
            <a:ext cx="10515600" cy="4520883"/>
          </a:xfrm>
        </p:spPr>
        <p:txBody>
          <a:bodyPr/>
          <a:lstStyle>
            <a:lvl1pPr>
              <a:defRPr>
                <a:latin typeface="Aptos Narrow" panose="020B0004020202020204" pitchFamily="34" charset="0"/>
              </a:defRPr>
            </a:lvl1pPr>
            <a:lvl2pPr>
              <a:defRPr>
                <a:latin typeface="Aptos Narrow" panose="020B0004020202020204" pitchFamily="34" charset="0"/>
              </a:defRPr>
            </a:lvl2pPr>
            <a:lvl3pPr>
              <a:defRPr>
                <a:latin typeface="Aptos Narrow" panose="020B0004020202020204" pitchFamily="34" charset="0"/>
              </a:defRPr>
            </a:lvl3pPr>
            <a:lvl4pPr>
              <a:defRPr>
                <a:latin typeface="Aptos Narrow" panose="020B0004020202020204" pitchFamily="34" charset="0"/>
              </a:defRPr>
            </a:lvl4pPr>
            <a:lvl5pPr>
              <a:defRPr>
                <a:latin typeface="Aptos Narrow" panose="020B00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8D16-79D2-49BF-A15C-BD21BE804EDE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rgbClr val="C00000"/>
                </a:solidFill>
              </a:defRPr>
            </a:lvl1pPr>
          </a:lstStyle>
          <a:p>
            <a:fld id="{1B3C4F40-9D05-4D01-989E-CFB1775F4F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6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98E7-1A9E-44E9-A262-BE773FD4E828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2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AACA-78EF-4522-8617-E5AE7BB2B1A9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5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0178-93AA-497B-BBD8-602A3028A518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1953-7661-47BF-A3BC-2074645A80DB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27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B24A-4067-4EC1-8F22-3F4DA712282C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9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DA59-16E6-4A6A-8526-131EC117975F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6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BF59B-5626-44A4-9778-8A97BE02D1A9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2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D761A-93C8-4B8E-8CAE-7DCADF26352F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C00000"/>
                </a:solidFill>
              </a:defRPr>
            </a:lvl1pPr>
          </a:lstStyle>
          <a:p>
            <a:fld id="{1B3C4F40-9D05-4D01-989E-CFB1775F4F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67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ptos Narrow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Data%20extraction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031" y="2408292"/>
            <a:ext cx="8534400" cy="1555278"/>
          </a:xfrm>
        </p:spPr>
        <p:txBody>
          <a:bodyPr/>
          <a:lstStyle/>
          <a:p>
            <a:pPr algn="ctr"/>
            <a:endParaRPr lang="en-US" b="1" dirty="0">
              <a:solidFill>
                <a:srgbClr val="7030A0"/>
              </a:solidFill>
              <a:latin typeface="+mj-lt"/>
            </a:endParaRPr>
          </a:p>
          <a:p>
            <a:pPr algn="ctr"/>
            <a:r>
              <a:rPr lang="en-US" b="1" dirty="0">
                <a:solidFill>
                  <a:srgbClr val="7030A0"/>
                </a:solidFill>
                <a:latin typeface="+mj-lt"/>
              </a:rPr>
              <a:t>Data Extraction and Synthesis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663923" y="5023271"/>
            <a:ext cx="8534400" cy="1146024"/>
          </a:xfrm>
          <a:prstGeom prst="rect">
            <a:avLst/>
          </a:prstGeom>
        </p:spPr>
        <p:txBody>
          <a:bodyPr vert="horz" lIns="91440" tIns="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GB" sz="2200" b="1" dirty="0">
                <a:solidFill>
                  <a:srgbClr val="7030A0"/>
                </a:solidFill>
              </a:rPr>
              <a:t>Addis Ababa, Ethiopia 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GB" sz="2200" b="1" dirty="0">
                <a:solidFill>
                  <a:srgbClr val="7030A0"/>
                </a:solidFill>
              </a:rPr>
              <a:t>Nov 19-21 ,2025</a:t>
            </a:r>
            <a:endParaRPr lang="en-US" b="1" dirty="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558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24B44-593D-9C00-18C3-4B64822BC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F6F5B-85C1-6A90-BB81-688FF8701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C00000"/>
                </a:solidFill>
              </a:rPr>
              <a:t>Categorical</a:t>
            </a:r>
            <a:r>
              <a:rPr lang="en-AU" sz="3600" dirty="0"/>
              <a:t> /Binomial Outcome Measures </a:t>
            </a:r>
            <a:endParaRPr lang="en-AU" sz="3600" b="1" dirty="0">
              <a:latin typeface="Aptos Narrow" panose="020B00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C6A0468-429E-8C67-2B1A-9C872F966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280986"/>
              </p:ext>
            </p:extLst>
          </p:nvPr>
        </p:nvGraphicFramePr>
        <p:xfrm>
          <a:off x="6903817" y="3149214"/>
          <a:ext cx="4795024" cy="243255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2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49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Exposure/ Intervention 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Outcome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aseline="0" dirty="0"/>
                        <a:t>NO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Yes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</a:t>
                      </a:r>
                      <a:r>
                        <a:rPr lang="en-AU" sz="1800" dirty="0"/>
                        <a:t>+ b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No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  <a:r>
                        <a:rPr lang="en-AU" sz="1800" baseline="0" dirty="0"/>
                        <a:t> + d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+ c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 + 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 + b + c + d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DEBCB-92FA-BECF-4320-684E4D4C2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FA6C1-5156-709D-3B3E-7C938E0C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06F8C3-A2D7-1224-E83A-51E66E9CDA44}"/>
              </a:ext>
            </a:extLst>
          </p:cNvPr>
          <p:cNvSpPr txBox="1"/>
          <p:nvPr/>
        </p:nvSpPr>
        <p:spPr>
          <a:xfrm>
            <a:off x="7052283" y="2020692"/>
            <a:ext cx="46465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en-AU" sz="2000" b="1" dirty="0">
                <a:solidFill>
                  <a:srgbClr val="7030A0"/>
                </a:solidFill>
                <a:latin typeface="Aptos Narrow" panose="020B0004020202020204" pitchFamily="34" charset="0"/>
              </a:rPr>
              <a:t>2x2 Table f</a:t>
            </a:r>
            <a:r>
              <a:rPr lang="en-AU" sz="2000" dirty="0"/>
              <a:t>acilitate estimation of appropriate effect size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FA1A3C-BAFB-0437-01C4-85D43E90A7A0}"/>
              </a:ext>
            </a:extLst>
          </p:cNvPr>
          <p:cNvSpPr txBox="1">
            <a:spLocks/>
          </p:cNvSpPr>
          <p:nvPr/>
        </p:nvSpPr>
        <p:spPr>
          <a:xfrm>
            <a:off x="493159" y="1413212"/>
            <a:ext cx="6320236" cy="4516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None/>
            </a:pPr>
            <a:r>
              <a:rPr lang="en-AU" b="1" dirty="0">
                <a:solidFill>
                  <a:srgbClr val="7030A0"/>
                </a:solidFill>
                <a:latin typeface="Aptos Narrow" panose="020B0004020202020204" pitchFamily="34" charset="0"/>
              </a:rPr>
              <a:t>Estimates of Categorical data</a:t>
            </a:r>
          </a:p>
          <a:p>
            <a:pPr marL="342900" lvl="2" indent="-342900"/>
            <a:r>
              <a:rPr lang="en-AU" sz="2800" b="1" dirty="0"/>
              <a:t>Absolute</a:t>
            </a:r>
            <a:r>
              <a:rPr lang="en-AU" sz="2800" dirty="0"/>
              <a:t> effect estimates </a:t>
            </a:r>
          </a:p>
          <a:p>
            <a:pPr marL="800100" lvl="3" indent="-342900"/>
            <a:r>
              <a:rPr lang="en-AU" sz="2400" dirty="0"/>
              <a:t>Odds of exposure  </a:t>
            </a:r>
          </a:p>
          <a:p>
            <a:pPr marL="800100" lvl="3" indent="-342900"/>
            <a:r>
              <a:rPr lang="en-AU" sz="2400" dirty="0"/>
              <a:t>Risk of outcome </a:t>
            </a:r>
          </a:p>
          <a:p>
            <a:pPr marL="800100" lvl="3" indent="-342900"/>
            <a:r>
              <a:rPr lang="en-AU" sz="2400" dirty="0"/>
              <a:t>Risk difference (RD) </a:t>
            </a:r>
          </a:p>
          <a:p>
            <a:pPr marL="342900" lvl="2" indent="-342900"/>
            <a:r>
              <a:rPr lang="en-AU" sz="2800" b="1" dirty="0"/>
              <a:t>Relative</a:t>
            </a:r>
            <a:r>
              <a:rPr lang="en-AU" sz="2800" dirty="0"/>
              <a:t> effect estimates</a:t>
            </a:r>
          </a:p>
          <a:p>
            <a:pPr marL="800100" lvl="3" indent="-342900"/>
            <a:r>
              <a:rPr lang="en-AU" sz="2400" dirty="0"/>
              <a:t>Odds Ratio (OR) </a:t>
            </a:r>
            <a:r>
              <a:rPr lang="en-AU" sz="2400" dirty="0">
                <a:sym typeface="Wingdings" panose="05000000000000000000" pitchFamily="2" charset="2"/>
              </a:rPr>
              <a:t> Case control </a:t>
            </a:r>
            <a:endParaRPr lang="en-AU" sz="2400" dirty="0"/>
          </a:p>
          <a:p>
            <a:pPr marL="800100" lvl="3" indent="-342900"/>
            <a:r>
              <a:rPr lang="en-AU" sz="2400" dirty="0"/>
              <a:t>Relative Risk (RR) </a:t>
            </a:r>
            <a:r>
              <a:rPr lang="en-AU" sz="2400" dirty="0">
                <a:sym typeface="Wingdings" panose="05000000000000000000" pitchFamily="2" charset="2"/>
              </a:rPr>
              <a:t> Cohort / Experimental  </a:t>
            </a:r>
            <a:endParaRPr lang="en-AU" sz="2400" dirty="0"/>
          </a:p>
          <a:p>
            <a:pPr marL="457200" lvl="3" indent="0">
              <a:buNone/>
            </a:pPr>
            <a:endParaRPr lang="en-AU" dirty="0"/>
          </a:p>
          <a:p>
            <a:pPr marL="342900" lvl="2" indent="-342900"/>
            <a:endParaRPr lang="en-AU" sz="2000" b="1" dirty="0"/>
          </a:p>
          <a:p>
            <a:pPr marL="0" lvl="2" indent="0">
              <a:buNone/>
            </a:pPr>
            <a:endParaRPr lang="en-AU" sz="2000" dirty="0"/>
          </a:p>
          <a:p>
            <a:pPr marL="0" lvl="2" indent="0">
              <a:buNone/>
            </a:pPr>
            <a:endParaRPr lang="en-AU" sz="2000" b="1" dirty="0">
              <a:solidFill>
                <a:prstClr val="black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7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6A210-6EE7-2251-F1E5-888D45DB9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43A61-F354-A8C6-84ED-6CCEA517D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C00000"/>
                </a:solidFill>
                <a:latin typeface="Aptos Narrow" panose="020B0004020202020204" pitchFamily="34" charset="0"/>
              </a:rPr>
              <a:t>Categorical</a:t>
            </a:r>
            <a:r>
              <a:rPr lang="en-AU" sz="3600" b="1" dirty="0">
                <a:latin typeface="Aptos Narrow" panose="020B0004020202020204" pitchFamily="34" charset="0"/>
              </a:rPr>
              <a:t> /Binomial Outcome Measures 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A54ADB-5422-7932-EC6A-57AD4105D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231891"/>
              </p:ext>
            </p:extLst>
          </p:nvPr>
        </p:nvGraphicFramePr>
        <p:xfrm>
          <a:off x="7051078" y="1984121"/>
          <a:ext cx="4795024" cy="243255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2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49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Exposure/ Intervention 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Outcome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aseline="0" dirty="0"/>
                        <a:t>NO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Yes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</a:t>
                      </a:r>
                      <a:r>
                        <a:rPr lang="en-AU" sz="1800" dirty="0"/>
                        <a:t>+ b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No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  <a:r>
                        <a:rPr lang="en-AU" sz="1800" baseline="0" dirty="0"/>
                        <a:t> + d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+ c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 + 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 + b + c + d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A161323-D7AC-5C4D-5B94-1A1B59909D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7873" y="1527353"/>
                <a:ext cx="6698429" cy="42879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2" indent="0">
                  <a:buNone/>
                </a:pPr>
                <a:r>
                  <a:rPr lang="en-AU" b="1" dirty="0">
                    <a:solidFill>
                      <a:schemeClr val="accent2">
                        <a:lumMod val="50000"/>
                      </a:schemeClr>
                    </a:solidFill>
                    <a:latin typeface="Aptos Narrow" panose="020B0004020202020204" pitchFamily="34" charset="0"/>
                  </a:rPr>
                  <a:t>Odds</a:t>
                </a:r>
                <a:r>
                  <a:rPr lang="en-AU" sz="20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 =  Number of people who achieved an outcome against number of people who did not</a:t>
                </a: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Odds of  Exposure among cases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18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Odds of  Exposure among non cases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18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Overall Odds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24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r>
                  <a:rPr lang="en-AU" sz="2800" b="1" dirty="0">
                    <a:solidFill>
                      <a:schemeClr val="accent2">
                        <a:lumMod val="50000"/>
                      </a:schemeClr>
                    </a:solidFill>
                    <a:latin typeface="Aptos Narrow" panose="020B0004020202020204" pitchFamily="34" charset="0"/>
                  </a:rPr>
                  <a:t>Risk</a:t>
                </a:r>
                <a:r>
                  <a:rPr lang="en-AU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 is </a:t>
                </a:r>
                <a:r>
                  <a:rPr lang="en-AU" sz="20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Probability  of an events  (outcome) such as  Prevalence/ incidence rate   </a:t>
                </a: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Risk among exposed/Intervention groups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ptos Narrow" panose="020B000402020202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18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Risk among Non - Exposed or Control groups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ptos Narrow" panose="020B000402020202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18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Overall Risk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ptos Narrow" panose="020B000402020202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AU" sz="18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800100" lvl="3" indent="-342900"/>
                <a:r>
                  <a:rPr lang="en-AU" sz="1800" dirty="0">
                    <a:solidFill>
                      <a:schemeClr val="tx1"/>
                    </a:solidFill>
                    <a:latin typeface="Aptos Narrow" panose="020B0004020202020204" pitchFamily="34" charset="0"/>
                  </a:rPr>
                  <a:t>Risk difference =RD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Aptos Narrow" panose="020B000402020202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en-AU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AU" sz="16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endParaRPr lang="en-AU" sz="2000" dirty="0">
                  <a:solidFill>
                    <a:schemeClr val="tx1"/>
                  </a:solidFill>
                  <a:latin typeface="Aptos Narrow" panose="020B000402020202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A161323-D7AC-5C4D-5B94-1A1B59909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3" y="1527353"/>
                <a:ext cx="6698429" cy="4287962"/>
              </a:xfrm>
              <a:prstGeom prst="rect">
                <a:avLst/>
              </a:prstGeom>
              <a:blipFill>
                <a:blip r:embed="rId3"/>
                <a:stretch>
                  <a:fillRect l="-1911" t="-1138" r="-2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0C801-4147-9202-7953-352FAB6D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BA91B-31A7-AF4F-63FC-E302C7D8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4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312D4-5061-7431-A969-A5633006A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BB9DD-3D49-370A-4D58-595AAE4EA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C00000"/>
                </a:solidFill>
              </a:rPr>
              <a:t>Categorical</a:t>
            </a:r>
            <a:r>
              <a:rPr lang="en-AU" sz="3600" dirty="0"/>
              <a:t> /Binomial Outcome Measures </a:t>
            </a:r>
            <a:endParaRPr lang="en-AU" sz="3600" b="1" dirty="0">
              <a:latin typeface="Aptos Narrow" panose="020B00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8A7C39B-0153-54BC-E44B-DD059B950F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3679" y="1444607"/>
                <a:ext cx="6497706" cy="46551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AU" sz="1800" b="1" dirty="0">
                    <a:solidFill>
                      <a:srgbClr val="0070C0"/>
                    </a:solidFill>
                    <a:latin typeface="Aptos Narrow" panose="020B0004020202020204" pitchFamily="34" charset="0"/>
                  </a:rPr>
                  <a:t>Odds Ratio (OR): </a:t>
                </a:r>
                <a:r>
                  <a:rPr lang="en-US" sz="1800" dirty="0">
                    <a:latin typeface="Aptos Narrow" panose="020B0004020202020204" pitchFamily="34" charset="0"/>
                  </a:rPr>
                  <a:t>Compare the odds of an outcome occurring in an exposed group versus an unexposed group. </a:t>
                </a:r>
              </a:p>
              <a:p>
                <a:pPr marL="0" indent="0">
                  <a:buNone/>
                </a:pPr>
                <a:endParaRPr lang="en-US" sz="1800" dirty="0">
                  <a:latin typeface="Aptos Narrow" panose="020B0004020202020204" pitchFamily="34" charset="0"/>
                </a:endParaRP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𝑂𝑅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𝑂𝑑𝑑𝑠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𝑜𝑢𝑡𝑐𝑜𝑚𝑒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𝑒𝑥𝑝𝑜𝑠𝑒𝑑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𝑂𝑑𝑑𝑠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𝑜𝑢𝑡𝑐𝑜𝑚𝑒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𝑢𝑛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𝑒𝑥𝑝𝑜𝑠𝑒𝑑</m:t>
                          </m:r>
                        </m:den>
                      </m:f>
                    </m:oMath>
                  </m:oMathPara>
                </a14:m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457200" lvl="3" indent="0">
                  <a:buNone/>
                </a:pPr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457200" lvl="3" indent="0">
                  <a:buNone/>
                </a:pPr>
                <a:r>
                  <a:rPr lang="en-AU" sz="1800" dirty="0">
                    <a:latin typeface="Aptos Narrow" panose="020B0004020202020204" pitchFamily="34" charset="0"/>
                  </a:rPr>
                  <a:t>OR 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(</m:t>
                    </m:r>
                    <m:f>
                      <m:fPr>
                        <m:type m:val="skw"/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)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(</m:t>
                    </m:r>
                    <m:f>
                      <m:fPr>
                        <m:type m:val="skw"/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AU" sz="1800" dirty="0">
                    <a:latin typeface="Aptos Narrow" panose="020B00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 </m:t>
                    </m:r>
                    <m:f>
                      <m:fPr>
                        <m:type m:val="skw"/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</m:t>
                        </m:r>
                      </m:num>
                      <m:den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𝑏𝑐</m:t>
                        </m:r>
                      </m:den>
                    </m:f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AU" sz="1800" dirty="0">
                  <a:latin typeface="Aptos Narrow" panose="020B0004020202020204" pitchFamily="34" charset="0"/>
                </a:endParaRPr>
              </a:p>
              <a:p>
                <a:endParaRPr lang="en-AU" sz="1800" b="1" dirty="0">
                  <a:latin typeface="Aptos Narrow" panose="020B0004020202020204" pitchFamily="34" charset="0"/>
                </a:endParaRPr>
              </a:p>
              <a:p>
                <a:pPr marL="0" indent="0">
                  <a:buNone/>
                </a:pPr>
                <a:r>
                  <a:rPr lang="en-AU" sz="1800" b="1" dirty="0">
                    <a:solidFill>
                      <a:srgbClr val="0070C0"/>
                    </a:solidFill>
                    <a:latin typeface="Aptos Narrow" panose="020B0004020202020204" pitchFamily="34" charset="0"/>
                  </a:rPr>
                  <a:t>Relative Risk (RR): </a:t>
                </a:r>
                <a:r>
                  <a:rPr lang="en-AU" sz="1800" dirty="0">
                    <a:latin typeface="Aptos Narrow" panose="020B0004020202020204" pitchFamily="34" charset="0"/>
                  </a:rPr>
                  <a:t>Also known as the risk ratio compares risk of an outcome between  exposed  (intervention) and non (control) groups </a:t>
                </a:r>
              </a:p>
              <a:p>
                <a:pPr marL="800100" lvl="3" indent="-342900"/>
                <a:r>
                  <a:rPr lang="en-AU" sz="1800" dirty="0">
                    <a:latin typeface="Aptos Narrow" panose="020B00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𝑃𝑟𝑜𝑏𝑎𝑏𝑙𝑖𝑡𝑦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𝑜𝑢𝑡𝑐𝑜𝑚𝑒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𝑒𝑥𝑝𝑜𝑠𝑒𝑑</m:t>
                            </m:r>
                          </m:num>
                          <m:den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𝑃𝑟𝑜𝑏𝑎𝑏𝑙𝑖𝑡𝑦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𝑜𝑢𝑡𝑐𝑜𝑚𝑒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𝑢𝑛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𝑒𝑥𝑝𝑜𝑠𝑒𝑑</m:t>
                            </m:r>
                          </m:den>
                        </m:f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AU" sz="1800" dirty="0">
                    <a:latin typeface="Aptos Narrow" panose="020B0004020202020204" pitchFamily="34" charset="0"/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latin typeface="Aptos Narrow" panose="020B0004020202020204" pitchFamily="34" charset="0"/>
                    <a:ea typeface="Cambria Math" panose="02040503050406030204" pitchFamily="18" charset="0"/>
                  </a:rPr>
                  <a:t> 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r>
                  <a:rPr lang="en-AU" sz="1800" b="1" dirty="0">
                    <a:solidFill>
                      <a:srgbClr val="0070C0"/>
                    </a:solidFill>
                    <a:latin typeface="Aptos Narrow" panose="020B0004020202020204" pitchFamily="34" charset="0"/>
                  </a:rPr>
                  <a:t>Risk difference (RD) </a:t>
                </a:r>
                <a:r>
                  <a:rPr lang="en-AU" sz="1800" dirty="0">
                    <a:latin typeface="Aptos Narrow" panose="020B0004020202020204" pitchFamily="34" charset="0"/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1800" dirty="0">
                    <a:latin typeface="Aptos Narrow" panose="020B0004020202020204" pitchFamily="34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en-AU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AU" sz="1800" dirty="0">
                  <a:latin typeface="Aptos Narrow" panose="020B0004020202020204" pitchFamily="34" charset="0"/>
                </a:endParaRPr>
              </a:p>
              <a:p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endParaRPr lang="en-AU" sz="1800" dirty="0">
                  <a:latin typeface="Aptos Narrow" panose="020B0004020202020204" pitchFamily="34" charset="0"/>
                </a:endParaRPr>
              </a:p>
              <a:p>
                <a:pPr marL="0" lvl="2" indent="0">
                  <a:buNone/>
                </a:pPr>
                <a:endParaRPr lang="en-AU" sz="1800" b="1" dirty="0">
                  <a:solidFill>
                    <a:prstClr val="black"/>
                  </a:solidFill>
                  <a:latin typeface="Aptos Narrow" panose="020B000402020202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8A7C39B-0153-54BC-E44B-DD059B950F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79" y="1444607"/>
                <a:ext cx="6497706" cy="4655111"/>
              </a:xfrm>
              <a:prstGeom prst="rect">
                <a:avLst/>
              </a:prstGeom>
              <a:blipFill>
                <a:blip r:embed="rId3"/>
                <a:stretch>
                  <a:fillRect l="-750" t="-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D774E3-7D4B-5038-679B-474227AA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2CF44-7783-5680-466A-6735E9F7D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id="{388B12EC-33CC-AC74-CAD8-6D35469216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81385" y="2212721"/>
          <a:ext cx="4795024" cy="243255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2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49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Exposure/ Intervention 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Outcome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aseline="0" dirty="0"/>
                        <a:t>NO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Yes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</a:t>
                      </a:r>
                      <a:r>
                        <a:rPr lang="en-AU" sz="1800" dirty="0"/>
                        <a:t>+ b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No 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c</a:t>
                      </a:r>
                      <a:r>
                        <a:rPr lang="en-AU" sz="1800" baseline="0" dirty="0"/>
                        <a:t> + d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</a:t>
                      </a:r>
                      <a:r>
                        <a:rPr lang="en-AU" sz="1800" baseline="0" dirty="0"/>
                        <a:t> + c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b + d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a + b + c + d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748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B5C43-2148-B97A-A792-FEEAB0F91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62596-29B1-137F-BB5D-E37FFBAD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C00000"/>
                </a:solidFill>
              </a:rPr>
              <a:t>Categorical</a:t>
            </a:r>
            <a:r>
              <a:rPr lang="en-AU" sz="3600" dirty="0"/>
              <a:t> /Binomial Outcome Measures </a:t>
            </a:r>
            <a:endParaRPr lang="en-AU" sz="3600" b="1" dirty="0">
              <a:latin typeface="Aptos Narrow" panose="020B00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A64DEA-62BC-FA63-EC4B-785E550A45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177515"/>
              </p:ext>
            </p:extLst>
          </p:nvPr>
        </p:nvGraphicFramePr>
        <p:xfrm>
          <a:off x="7181385" y="1444607"/>
          <a:ext cx="4795024" cy="219940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2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49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378223">
                <a:tc rowSpan="2"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Exposure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Lung Cancer 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318716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aseline="0" dirty="0"/>
                        <a:t>NO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Smoker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50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150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200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Non smoker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90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Total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80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240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300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75B121-6337-7EBC-7E09-32653FCB873E}"/>
              </a:ext>
            </a:extLst>
          </p:cNvPr>
          <p:cNvSpPr txBox="1">
            <a:spLocks/>
          </p:cNvSpPr>
          <p:nvPr/>
        </p:nvSpPr>
        <p:spPr>
          <a:xfrm>
            <a:off x="683679" y="1282390"/>
            <a:ext cx="6230077" cy="5050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AU" b="1" dirty="0"/>
              <a:t>Example 1 : Cohort study to investigate effect of smoking on lung  cancer </a:t>
            </a:r>
            <a:endParaRPr lang="en-AU" dirty="0"/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Risk among smoker = 50/200 = 0.25 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Risk among non-smoker = 10/100 = 0.1 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RR = 0.25/0.1=2.5 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OR = 50*90/10*150 = 3 </a:t>
            </a:r>
          </a:p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b="1" dirty="0"/>
              <a:t>Example 2 :</a:t>
            </a:r>
            <a:r>
              <a:rPr lang="en-AU" b="1" dirty="0"/>
              <a:t>  A</a:t>
            </a:r>
            <a:r>
              <a:rPr lang="en-AU" dirty="0"/>
              <a:t>dverse reaction of two alternative CVD drugs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Risk after Drug A  = 10/100 = 0.1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Risk after Drug B  = 22/100 = 0.22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RR = 0.1/0.22=0.45 </a:t>
            </a:r>
          </a:p>
          <a:p>
            <a:pPr marL="800100" lvl="3" indent="-342900">
              <a:buFont typeface="Wingdings" panose="05000000000000000000" pitchFamily="2" charset="2"/>
              <a:buChar char="§"/>
            </a:pPr>
            <a:r>
              <a:rPr lang="en-AU" dirty="0"/>
              <a:t>OR  = 10*78/90*22 = 0.39 </a:t>
            </a:r>
          </a:p>
          <a:p>
            <a:pPr marL="342900" lvl="2" indent="-342900"/>
            <a:endParaRPr lang="en-AU" sz="1600" b="1" dirty="0"/>
          </a:p>
          <a:p>
            <a:pPr marL="0" lvl="2" indent="0">
              <a:buNone/>
            </a:pPr>
            <a:endParaRPr lang="en-AU" sz="1600" dirty="0"/>
          </a:p>
          <a:p>
            <a:pPr marL="0" lvl="2" indent="0">
              <a:buNone/>
            </a:pPr>
            <a:endParaRPr lang="en-AU" sz="1600" b="1" dirty="0">
              <a:solidFill>
                <a:prstClr val="black"/>
              </a:solidFill>
              <a:latin typeface="Aptos Narrow" panose="020B00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3ED272-556E-5868-2618-F83BB8E7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B74E7-A6FC-9C10-71B6-A1FBF22B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C04D9590-2845-7F9A-36E2-64CB5F1A897B}"/>
              </a:ext>
            </a:extLst>
          </p:cNvPr>
          <p:cNvGraphicFramePr>
            <a:graphicFrameLocks/>
          </p:cNvGraphicFramePr>
          <p:nvPr/>
        </p:nvGraphicFramePr>
        <p:xfrm>
          <a:off x="7216697" y="3923793"/>
          <a:ext cx="4795024" cy="240940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2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0449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238955">
                <a:tc rowSpan="2">
                  <a:txBody>
                    <a:bodyPr/>
                    <a:lstStyle/>
                    <a:p>
                      <a:pPr algn="ctr"/>
                      <a:r>
                        <a:rPr lang="en-AU" sz="2400" dirty="0"/>
                        <a:t>Intervention 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dirty="0"/>
                        <a:t>MI 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aseline="0" dirty="0"/>
                        <a:t>NO</a:t>
                      </a:r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/>
                        <a:t>Drug A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90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Drug B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22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78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49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Total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32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168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200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659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15D64-298F-0C5B-D262-BCAA8E7F3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44703-C5E6-AA3F-6AF9-3E4373996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3600" dirty="0">
                <a:solidFill>
                  <a:srgbClr val="C00000"/>
                </a:solidFill>
              </a:rPr>
              <a:t>Categorical</a:t>
            </a:r>
            <a:r>
              <a:rPr lang="en-AU" sz="3600" dirty="0"/>
              <a:t> /Binomial Outcome Measures </a:t>
            </a:r>
            <a:endParaRPr lang="en-AU" sz="3600" b="1" dirty="0">
              <a:latin typeface="Aptos Narrow" panose="020B00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42E379-0236-B127-DC2A-FA2A43783AD9}"/>
              </a:ext>
            </a:extLst>
          </p:cNvPr>
          <p:cNvSpPr txBox="1">
            <a:spLocks/>
          </p:cNvSpPr>
          <p:nvPr/>
        </p:nvSpPr>
        <p:spPr>
          <a:xfrm>
            <a:off x="683679" y="1444608"/>
            <a:ext cx="6497706" cy="518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None/>
            </a:pPr>
            <a:r>
              <a:rPr lang="en-AU" b="1" dirty="0"/>
              <a:t>Interpretation of OR and RR</a:t>
            </a:r>
          </a:p>
          <a:p>
            <a:pPr marL="800100" lvl="3" indent="-342900"/>
            <a:endParaRPr lang="en-AU" b="1" dirty="0"/>
          </a:p>
          <a:p>
            <a:endParaRPr lang="en-AU" sz="1800" b="1" dirty="0"/>
          </a:p>
          <a:p>
            <a:pPr marL="0" lvl="2" indent="0">
              <a:buNone/>
            </a:pPr>
            <a:endParaRPr lang="en-AU" sz="1800" b="1" dirty="0"/>
          </a:p>
          <a:p>
            <a:pPr marL="0" lvl="2" indent="0">
              <a:buNone/>
            </a:pPr>
            <a:endParaRPr lang="en-AU" sz="1800" b="1" dirty="0">
              <a:solidFill>
                <a:prstClr val="black"/>
              </a:solidFill>
              <a:latin typeface="Aptos Narrow" panose="020B00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68EDE-ADD5-A8F5-61D2-8BD9ADD0A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B0917-AE21-283E-D952-9BCC2E80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14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F935B7-9AB5-BE19-512D-55BA0600E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673" y="2497340"/>
            <a:ext cx="4499108" cy="19117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6BDE8A-4D80-D0F0-1594-641E9CF90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221" y="2420904"/>
            <a:ext cx="4791029" cy="198439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C74B06-8556-5EF4-AEC1-F48DAD6B1084}"/>
              </a:ext>
            </a:extLst>
          </p:cNvPr>
          <p:cNvSpPr txBox="1">
            <a:spLocks/>
          </p:cNvSpPr>
          <p:nvPr/>
        </p:nvSpPr>
        <p:spPr>
          <a:xfrm>
            <a:off x="962458" y="4783873"/>
            <a:ext cx="10512147" cy="1056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AU" dirty="0">
                <a:latin typeface="Aptos Narrow" panose="020B0004020202020204" pitchFamily="34" charset="0"/>
              </a:rPr>
              <a:t>When an </a:t>
            </a:r>
            <a:r>
              <a:rPr lang="en-AU" b="1" dirty="0">
                <a:solidFill>
                  <a:srgbClr val="7030A0"/>
                </a:solidFill>
                <a:latin typeface="Aptos Narrow" panose="020B0004020202020204" pitchFamily="34" charset="0"/>
              </a:rPr>
              <a:t>event is rare</a:t>
            </a:r>
            <a:r>
              <a:rPr lang="en-AU" dirty="0">
                <a:latin typeface="Aptos Narrow" panose="020B0004020202020204" pitchFamily="34" charset="0"/>
              </a:rPr>
              <a:t>, the difference between odds and risk is </a:t>
            </a:r>
            <a:r>
              <a:rPr lang="en-AU" b="1" dirty="0">
                <a:latin typeface="Aptos Narrow" panose="020B0004020202020204" pitchFamily="34" charset="0"/>
              </a:rPr>
              <a:t>small </a:t>
            </a:r>
          </a:p>
          <a:p>
            <a:pPr marL="342900" lvl="2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Aptos Narrow" panose="020B0004020202020204" pitchFamily="34" charset="0"/>
              </a:rPr>
              <a:t>When </a:t>
            </a:r>
            <a:r>
              <a:rPr lang="en-US" b="1" dirty="0">
                <a:solidFill>
                  <a:srgbClr val="7030A0"/>
                </a:solidFill>
                <a:latin typeface="Aptos Narrow" panose="020B0004020202020204" pitchFamily="34" charset="0"/>
              </a:rPr>
              <a:t>events are common</a:t>
            </a:r>
            <a:r>
              <a:rPr lang="en-US" dirty="0">
                <a:latin typeface="Aptos Narrow" panose="020B0004020202020204" pitchFamily="34" charset="0"/>
              </a:rPr>
              <a:t>, the difference between </a:t>
            </a:r>
            <a:r>
              <a:rPr lang="en-US" b="1" dirty="0">
                <a:latin typeface="Aptos Narrow" panose="020B0004020202020204" pitchFamily="34" charset="0"/>
              </a:rPr>
              <a:t>odds and risk is large</a:t>
            </a:r>
          </a:p>
          <a:p>
            <a:pPr marL="800100" lvl="3" indent="-342900"/>
            <a:endParaRPr lang="en-AU" dirty="0">
              <a:latin typeface="Aptos Narrow" panose="020B0004020202020204" pitchFamily="34" charset="0"/>
            </a:endParaRPr>
          </a:p>
          <a:p>
            <a:endParaRPr lang="en-AU" sz="1800" dirty="0">
              <a:latin typeface="Aptos Narrow" panose="020B0004020202020204" pitchFamily="34" charset="0"/>
            </a:endParaRPr>
          </a:p>
          <a:p>
            <a:pPr marL="0" lvl="2" indent="0">
              <a:buNone/>
            </a:pPr>
            <a:endParaRPr lang="en-AU" sz="1800" dirty="0">
              <a:latin typeface="Aptos Narrow" panose="020B0004020202020204" pitchFamily="34" charset="0"/>
            </a:endParaRPr>
          </a:p>
          <a:p>
            <a:pPr marL="0" lvl="2" indent="0">
              <a:buNone/>
            </a:pPr>
            <a:endParaRPr lang="en-AU" sz="1800" b="1" dirty="0">
              <a:solidFill>
                <a:prstClr val="black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06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49" y="1249252"/>
            <a:ext cx="11165983" cy="51257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600" b="1" dirty="0"/>
              <a:t>Data required for Meta- Analysis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Number of observed events from each of groups (a, b, c, d)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Total number of individuals included for both  groups  (n1 and n2)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Total sample sizes (N)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400" dirty="0"/>
              <a:t>If the above information is </a:t>
            </a:r>
            <a:r>
              <a:rPr lang="en-GB" sz="2400" b="1" dirty="0"/>
              <a:t>not available</a:t>
            </a:r>
            <a:r>
              <a:rPr lang="en-GB" sz="2400" dirty="0"/>
              <a:t>, but </a:t>
            </a:r>
            <a:r>
              <a:rPr lang="en-GB" sz="2400" b="1" dirty="0">
                <a:solidFill>
                  <a:srgbClr val="FF0000"/>
                </a:solidFill>
              </a:rPr>
              <a:t>(OR </a:t>
            </a:r>
            <a:r>
              <a:rPr lang="en-GB" sz="2400" b="1" dirty="0" err="1">
                <a:solidFill>
                  <a:srgbClr val="FF0000"/>
                </a:solidFill>
              </a:rPr>
              <a:t>or</a:t>
            </a:r>
            <a:r>
              <a:rPr lang="en-GB" sz="2400" b="1" dirty="0">
                <a:solidFill>
                  <a:srgbClr val="FF0000"/>
                </a:solidFill>
              </a:rPr>
              <a:t> RR )</a:t>
            </a:r>
            <a:r>
              <a:rPr lang="en-GB" sz="2400" dirty="0"/>
              <a:t> has reported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Perform analysis using generic inverse variance method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Should be accompanied by SE and 95% CI or an exact P value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C00000"/>
                </a:solidFill>
              </a:rPr>
              <a:t>Categorical</a:t>
            </a:r>
            <a:r>
              <a:rPr lang="en-AU" dirty="0"/>
              <a:t> /Binomial Outcome Measures </a:t>
            </a:r>
            <a:endParaRPr lang="en-AU" sz="3600" b="1" dirty="0">
              <a:solidFill>
                <a:srgbClr val="7030A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F9CF6-FE43-7E06-D57B-70866C3E7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58FD3-0072-4450-9877-C320798CE056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32A5A-328D-5574-A43B-0FE4407FF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3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094DE-E306-4FD3-1FFF-0E8F2555A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908FC-B04A-8081-B5A2-0E6FBCB15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Diagnostic</a:t>
            </a:r>
            <a:r>
              <a:rPr lang="en-US" sz="3600" dirty="0"/>
              <a:t> Accuracy </a:t>
            </a:r>
            <a:r>
              <a:rPr lang="en-AU" sz="3600" dirty="0"/>
              <a:t>Outcome Measures </a:t>
            </a:r>
            <a:endParaRPr lang="en-AU" sz="3600" b="1" dirty="0">
              <a:latin typeface="Aptos Narrow" panose="020B00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B4A38A-04E9-B116-E196-C706AD852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955715"/>
              </p:ext>
            </p:extLst>
          </p:nvPr>
        </p:nvGraphicFramePr>
        <p:xfrm>
          <a:off x="7203688" y="2277657"/>
          <a:ext cx="4642414" cy="23583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87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9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546">
                  <a:extLst>
                    <a:ext uri="{9D8B030D-6E8A-4147-A177-3AD203B41FA5}">
                      <a16:colId xmlns:a16="http://schemas.microsoft.com/office/drawing/2014/main" val="3794633728"/>
                    </a:ext>
                  </a:extLst>
                </a:gridCol>
              </a:tblGrid>
              <a:tr h="378223">
                <a:tc rowSpan="2">
                  <a:txBody>
                    <a:bodyPr/>
                    <a:lstStyle/>
                    <a:p>
                      <a:pPr algn="ctr"/>
                      <a:r>
                        <a:rPr lang="en-AU" sz="1800" dirty="0"/>
                        <a:t>Exposure</a:t>
                      </a:r>
                    </a:p>
                  </a:txBody>
                  <a:tcPr marL="68289" marR="68289" marT="34145" marB="34145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Disease confirmed by Reference test </a:t>
                      </a:r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dirty="0"/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3156989383"/>
                  </a:ext>
                </a:extLst>
              </a:tr>
              <a:tr h="318716">
                <a:tc vMerge="1"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YES</a:t>
                      </a:r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aseline="0" dirty="0"/>
                        <a:t>NO</a:t>
                      </a:r>
                      <a:endParaRPr lang="en-AU" sz="1400" dirty="0"/>
                    </a:p>
                  </a:txBody>
                  <a:tcPr marL="68289" marR="68289" marT="34145" marB="341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Total </a:t>
                      </a:r>
                    </a:p>
                  </a:txBody>
                  <a:tcPr marL="68289" marR="68289" marT="34145" marB="3414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Test Positive</a:t>
                      </a:r>
                      <a:r>
                        <a:rPr lang="en-AU" sz="1600" dirty="0"/>
                        <a:t>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TP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FP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TP + FP 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Test Negative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FN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TN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FN + TN 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48"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Total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TP + FN </a:t>
                      </a:r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/>
                        <a:t>FP + TN</a:t>
                      </a:r>
                      <a:endParaRPr lang="en-AU" sz="1600" dirty="0"/>
                    </a:p>
                  </a:txBody>
                  <a:tcPr marL="42490" marR="42490" marT="21246" marB="2124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/>
                        <a:t>N </a:t>
                      </a:r>
                    </a:p>
                  </a:txBody>
                  <a:tcPr marL="42490" marR="42490" marT="21246" marB="2124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C72112-8E32-A739-3C92-586CBFC23089}"/>
              </a:ext>
            </a:extLst>
          </p:cNvPr>
          <p:cNvSpPr txBox="1">
            <a:spLocks/>
          </p:cNvSpPr>
          <p:nvPr/>
        </p:nvSpPr>
        <p:spPr>
          <a:xfrm>
            <a:off x="304537" y="1527718"/>
            <a:ext cx="7980819" cy="4159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Diagnostic Accuracy </a:t>
            </a:r>
          </a:p>
          <a:p>
            <a:r>
              <a:rPr lang="en-US" sz="2400" b="1" dirty="0"/>
              <a:t>Sensitivity</a:t>
            </a:r>
            <a:r>
              <a:rPr lang="en-US" sz="2400" dirty="0"/>
              <a:t>= proportion of true positives</a:t>
            </a:r>
          </a:p>
          <a:p>
            <a:pPr lvl="1"/>
            <a:r>
              <a:rPr lang="en-US" sz="2000" dirty="0"/>
              <a:t>Sn = TP / (TP + FN)</a:t>
            </a:r>
          </a:p>
          <a:p>
            <a:r>
              <a:rPr lang="en-US" sz="2400" b="1" dirty="0"/>
              <a:t>Specificity</a:t>
            </a:r>
            <a:r>
              <a:rPr lang="en-US" sz="2400" dirty="0"/>
              <a:t>=  measures true negatives</a:t>
            </a:r>
          </a:p>
          <a:p>
            <a:pPr lvl="1"/>
            <a:r>
              <a:rPr lang="en-US" sz="2000" dirty="0" err="1"/>
              <a:t>Sp</a:t>
            </a:r>
            <a:r>
              <a:rPr lang="en-US" sz="2000" dirty="0"/>
              <a:t> =  TN / (TN + FP) </a:t>
            </a:r>
          </a:p>
          <a:p>
            <a:r>
              <a:rPr lang="en-US" sz="2400" dirty="0"/>
              <a:t>Diagnostic Odds Ratio (DOR):</a:t>
            </a:r>
          </a:p>
          <a:p>
            <a:pPr lvl="1"/>
            <a:r>
              <a:rPr lang="en-US" sz="2000" dirty="0"/>
              <a:t>Limited clinically implication </a:t>
            </a:r>
          </a:p>
          <a:p>
            <a:pPr lvl="1"/>
            <a:r>
              <a:rPr lang="en-US" sz="2000" dirty="0"/>
              <a:t>Doesn’t directly inform about Sn or SP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NB: Data Required for Meta analysis : TP ,  FP , TN , FN</a:t>
            </a:r>
          </a:p>
          <a:p>
            <a:endParaRPr lang="en-US" sz="2400" dirty="0"/>
          </a:p>
          <a:p>
            <a:endParaRPr lang="en-US" sz="2400" dirty="0"/>
          </a:p>
          <a:p>
            <a:pPr marL="342900" lvl="2" indent="-342900"/>
            <a:endParaRPr lang="en-AU" sz="1200" b="1" dirty="0"/>
          </a:p>
          <a:p>
            <a:pPr marL="0" lvl="2" indent="0">
              <a:buNone/>
            </a:pPr>
            <a:endParaRPr lang="en-AU" sz="1200" dirty="0"/>
          </a:p>
          <a:p>
            <a:pPr marL="0" lvl="2" indent="0">
              <a:buNone/>
            </a:pPr>
            <a:endParaRPr lang="en-AU" sz="1200" b="1" dirty="0">
              <a:solidFill>
                <a:prstClr val="black"/>
              </a:solidFill>
              <a:latin typeface="Aptos Narrow" panose="020B00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543B88-A2EF-36C4-83CF-B9205EB4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FF1AD-3C64-4DE0-B624-5E186A5CD97A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1D01B-D113-6997-E8FB-932C7F19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2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25" y="1417639"/>
            <a:ext cx="10702344" cy="178276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Continuous data are where an outcome is measured using scale value or  range of intervals  such as </a:t>
            </a:r>
            <a:r>
              <a:rPr lang="en-US" sz="2200" dirty="0"/>
              <a:t>Weight, Length of stay, Age , Blood pressure </a:t>
            </a:r>
            <a:r>
              <a:rPr lang="en-US" sz="2200" dirty="0" err="1"/>
              <a:t>etc</a:t>
            </a:r>
            <a:endParaRPr lang="en-US" sz="22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Typically measured as a </a:t>
            </a:r>
            <a:r>
              <a:rPr lang="en-US" b="1" dirty="0"/>
              <a:t>mean ± standard deviation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Medians and Interquartile ranges </a:t>
            </a:r>
            <a:r>
              <a:rPr lang="en-GB" dirty="0">
                <a:sym typeface="Wingdings" panose="05000000000000000000" pitchFamily="2" charset="2"/>
              </a:rPr>
              <a:t> non parametric</a:t>
            </a:r>
            <a:r>
              <a:rPr lang="en-GB" sz="2000" dirty="0">
                <a:sym typeface="Wingdings" panose="05000000000000000000" pitchFamily="2" charset="2"/>
              </a:rPr>
              <a:t> </a:t>
            </a:r>
            <a:endParaRPr lang="en-GB" sz="20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§"/>
            </a:pPr>
            <a:endParaRPr lang="en-AU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C00000"/>
                </a:solidFill>
                <a:latin typeface="Aptos Narrow" panose="020B0004020202020204" pitchFamily="34" charset="0"/>
              </a:rPr>
              <a:t>Continuous</a:t>
            </a:r>
            <a:r>
              <a:rPr lang="en-AU" sz="4000" b="1" dirty="0">
                <a:latin typeface="Aptos Narrow" panose="020B0004020202020204" pitchFamily="34" charset="0"/>
              </a:rPr>
              <a:t> Outcome Measures </a:t>
            </a:r>
            <a:endParaRPr lang="en-AU" sz="3600" b="1" dirty="0">
              <a:solidFill>
                <a:srgbClr val="7030A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78AD79-09D8-767B-7156-E179F5A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C61B-3440-4A66-AC5E-9B527C56EBC0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3C79A-CB6D-4E13-1E11-DBDF9307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17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62074B-29DA-8A69-707D-464B6055A4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371" y="3317767"/>
            <a:ext cx="7515613" cy="15611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C8F736-3F3F-4927-5993-27BB305A732E}"/>
              </a:ext>
            </a:extLst>
          </p:cNvPr>
          <p:cNvSpPr txBox="1"/>
          <p:nvPr/>
        </p:nvSpPr>
        <p:spPr>
          <a:xfrm>
            <a:off x="1081825" y="5177651"/>
            <a:ext cx="96458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dirty="0"/>
              <a:t>NB: The mean difference (or the difference in means) measures the absolute difference between the mean value of an outcome in two groups</a:t>
            </a:r>
          </a:p>
        </p:txBody>
      </p:sp>
    </p:spTree>
    <p:extLst>
      <p:ext uri="{BB962C8B-B14F-4D97-AF65-F5344CB8AC3E}">
        <p14:creationId xmlns:p14="http://schemas.microsoft.com/office/powerpoint/2010/main" val="40100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107584"/>
            <a:ext cx="11153104" cy="52417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Required data for Meta-analysis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200" dirty="0"/>
              <a:t>Mean value of outcome measurements in each group </a:t>
            </a:r>
            <a:r>
              <a:rPr lang="en-GB" sz="2200" b="1" dirty="0">
                <a:solidFill>
                  <a:srgbClr val="FF0000"/>
                </a:solidFill>
              </a:rPr>
              <a:t>(M</a:t>
            </a:r>
            <a:r>
              <a:rPr lang="en-GB" sz="2200" b="1" baseline="-25000" dirty="0">
                <a:solidFill>
                  <a:srgbClr val="FF0000"/>
                </a:solidFill>
              </a:rPr>
              <a:t>E</a:t>
            </a:r>
            <a:r>
              <a:rPr lang="en-GB" sz="2200" b="1" dirty="0">
                <a:solidFill>
                  <a:srgbClr val="FF0000"/>
                </a:solidFill>
              </a:rPr>
              <a:t> &amp; M</a:t>
            </a:r>
            <a:r>
              <a:rPr lang="en-GB" sz="2200" b="1" baseline="-25000" dirty="0">
                <a:solidFill>
                  <a:srgbClr val="FF0000"/>
                </a:solidFill>
              </a:rPr>
              <a:t>C</a:t>
            </a:r>
            <a:r>
              <a:rPr lang="en-GB" sz="2200" b="1" dirty="0">
                <a:solidFill>
                  <a:srgbClr val="FF0000"/>
                </a:solidFill>
              </a:rPr>
              <a:t> 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200" dirty="0"/>
              <a:t>Standard deviation of the outcome in each group </a:t>
            </a:r>
            <a:r>
              <a:rPr lang="en-GB" sz="2200" b="1" dirty="0">
                <a:solidFill>
                  <a:srgbClr val="FF0000"/>
                </a:solidFill>
              </a:rPr>
              <a:t>(S</a:t>
            </a:r>
            <a:r>
              <a:rPr lang="en-GB" sz="2200" b="1" baseline="-25000" dirty="0">
                <a:solidFill>
                  <a:srgbClr val="FF0000"/>
                </a:solidFill>
              </a:rPr>
              <a:t>DE</a:t>
            </a:r>
            <a:r>
              <a:rPr lang="en-GB" sz="2200" b="1" dirty="0">
                <a:solidFill>
                  <a:srgbClr val="FF0000"/>
                </a:solidFill>
              </a:rPr>
              <a:t> &amp; SD</a:t>
            </a:r>
            <a:r>
              <a:rPr lang="en-GB" sz="2200" b="1" baseline="-25000" dirty="0">
                <a:solidFill>
                  <a:srgbClr val="FF0000"/>
                </a:solidFill>
              </a:rPr>
              <a:t>C</a:t>
            </a:r>
            <a:r>
              <a:rPr lang="en-GB" sz="2200" b="1" dirty="0">
                <a:solidFill>
                  <a:srgbClr val="FF0000"/>
                </a:solidFill>
              </a:rPr>
              <a:t> 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200" dirty="0"/>
              <a:t>Number of participants in each group </a:t>
            </a:r>
            <a:r>
              <a:rPr lang="en-GB" sz="2200" b="1" dirty="0">
                <a:solidFill>
                  <a:srgbClr val="FF0000"/>
                </a:solidFill>
              </a:rPr>
              <a:t>(N</a:t>
            </a:r>
            <a:r>
              <a:rPr lang="en-GB" sz="2200" b="1" baseline="-25000" dirty="0">
                <a:solidFill>
                  <a:srgbClr val="FF0000"/>
                </a:solidFill>
              </a:rPr>
              <a:t>E</a:t>
            </a:r>
            <a:r>
              <a:rPr lang="en-GB" sz="2200" b="1" dirty="0">
                <a:solidFill>
                  <a:srgbClr val="FF0000"/>
                </a:solidFill>
              </a:rPr>
              <a:t>&amp; N</a:t>
            </a:r>
            <a:r>
              <a:rPr lang="en-GB" sz="2200" b="1" baseline="-25000" dirty="0">
                <a:solidFill>
                  <a:srgbClr val="FF0000"/>
                </a:solidFill>
              </a:rPr>
              <a:t>C</a:t>
            </a:r>
            <a:r>
              <a:rPr lang="en-GB" sz="2200" b="1" dirty="0">
                <a:solidFill>
                  <a:srgbClr val="FF0000"/>
                </a:solidFill>
              </a:rPr>
              <a:t> )</a:t>
            </a:r>
          </a:p>
          <a:p>
            <a:pPr marL="0" indent="0">
              <a:buNone/>
            </a:pPr>
            <a:endParaRPr lang="en-GB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Sometimes the numbers of participants, means and standard deviations may  not avail-able, but an effect estimate such as a mean difference or standardized mean difference may be reported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Perform analysis using generic inverse variance method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Should be accompanied by SE and 95% CI or an exact P value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C00000"/>
                </a:solidFill>
              </a:rPr>
              <a:t>Continuous </a:t>
            </a:r>
            <a:r>
              <a:rPr lang="en-AU" sz="4000" b="1" dirty="0"/>
              <a:t>Outcome Measures </a:t>
            </a:r>
            <a:endParaRPr lang="en-AU" sz="3600" b="1" dirty="0">
              <a:solidFill>
                <a:srgbClr val="7030A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E12529-5941-F99A-BB1E-062E16CDA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B51E1-A2E7-4391-AA65-B1DE555EE3B5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2F2E6-06C9-6315-E550-8980DF25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6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28045" y="1323630"/>
            <a:ext cx="8371268" cy="4612185"/>
            <a:chOff x="1717150" y="1323629"/>
            <a:chExt cx="5587923" cy="4612185"/>
          </a:xfrm>
        </p:grpSpPr>
        <p:sp>
          <p:nvSpPr>
            <p:cNvPr id="17" name="Isosceles Triangle 16"/>
            <p:cNvSpPr/>
            <p:nvPr/>
          </p:nvSpPr>
          <p:spPr>
            <a:xfrm rot="5400000">
              <a:off x="1701477" y="4552375"/>
              <a:ext cx="366706" cy="335360"/>
            </a:xfrm>
            <a:prstGeom prst="triangle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6948875" y="1427806"/>
              <a:ext cx="356198" cy="223513"/>
              <a:chOff x="7464593" y="5002510"/>
              <a:chExt cx="572768" cy="359410"/>
            </a:xfrm>
          </p:grpSpPr>
          <p:sp>
            <p:nvSpPr>
              <p:cNvPr id="39" name="Rectangle 38"/>
              <p:cNvSpPr/>
              <p:nvPr/>
            </p:nvSpPr>
            <p:spPr>
              <a:xfrm rot="2700000">
                <a:off x="7338242" y="5128861"/>
                <a:ext cx="359410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 rot="8100000">
                <a:off x="7529650" y="5040911"/>
                <a:ext cx="507711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086378" y="1323629"/>
              <a:ext cx="4729279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 anchorCtr="0">
              <a:noAutofit/>
            </a:bodyPr>
            <a:lstStyle>
              <a:defPPr>
                <a:defRPr lang="en-US"/>
              </a:defPPr>
              <a:lvl1pPr algn="ctr">
                <a:defRPr sz="1600">
                  <a:solidFill>
                    <a:schemeClr val="bg1"/>
                  </a:solidFill>
                </a:defRPr>
              </a:lvl1pPr>
            </a:lstStyle>
            <a:p>
              <a:r>
                <a:rPr lang="en-US" dirty="0"/>
                <a:t>Formulate Question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86378" y="1862571"/>
              <a:ext cx="4729278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 anchorCtr="0">
              <a:noAutofit/>
            </a:bodyPr>
            <a:lstStyle>
              <a:defPPr>
                <a:defRPr lang="en-US"/>
              </a:defPPr>
              <a:lvl1pPr algn="ctr">
                <a:defRPr sz="1600">
                  <a:solidFill>
                    <a:schemeClr val="bg1"/>
                  </a:solidFill>
                </a:defRPr>
              </a:lvl1pPr>
            </a:lstStyle>
            <a:p>
              <a:r>
                <a:rPr lang="en-US" dirty="0"/>
                <a:t>Define Inclusion &amp; Exclusion Criteria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85009" y="2401513"/>
              <a:ext cx="4732016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 anchorCtr="0">
              <a:noAutofit/>
            </a:bodyPr>
            <a:lstStyle>
              <a:defPPr>
                <a:defRPr lang="en-US"/>
              </a:defPPr>
              <a:lvl1pPr algn="ctr">
                <a:defRPr sz="1600">
                  <a:solidFill>
                    <a:schemeClr val="bg1"/>
                  </a:solidFill>
                </a:defRPr>
              </a:lvl1pPr>
            </a:lstStyle>
            <a:p>
              <a:r>
                <a:rPr lang="en-AU" dirty="0"/>
                <a:t>Locate Studies (Searching)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86378" y="2940455"/>
              <a:ext cx="4729278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16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AU" dirty="0"/>
                <a:t>Select Studies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086378" y="3479397"/>
              <a:ext cx="4729278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/>
            </a:lstStyle>
            <a:p>
              <a:r>
                <a:rPr lang="en-US" sz="1600" dirty="0"/>
                <a:t>Critical Appraisal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6378" y="4018339"/>
              <a:ext cx="4729278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1600" dirty="0"/>
                <a:t>Data Extraction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03928" y="4557281"/>
              <a:ext cx="4694178" cy="3006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AU" sz="1600" dirty="0"/>
                <a:t>Data Synthesis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03928" y="5096223"/>
              <a:ext cx="4694178" cy="30064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AU" sz="1600" dirty="0"/>
                <a:t>Present Results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03928" y="5635170"/>
              <a:ext cx="4694178" cy="30064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AU" sz="1600" dirty="0"/>
                <a:t>Interpret Results/Establish Confidence in Evidence</a:t>
              </a:r>
            </a:p>
          </p:txBody>
        </p:sp>
        <p:sp>
          <p:nvSpPr>
            <p:cNvPr id="28" name="Isosceles Triangle 27"/>
            <p:cNvSpPr/>
            <p:nvPr/>
          </p:nvSpPr>
          <p:spPr>
            <a:xfrm rot="10800000">
              <a:off x="4219538" y="1672402"/>
              <a:ext cx="462958" cy="142040"/>
            </a:xfrm>
            <a:prstGeom prst="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4244641" y="2211344"/>
              <a:ext cx="412752" cy="142040"/>
            </a:xfrm>
            <a:prstGeom prst="triangle">
              <a:avLst/>
            </a:prstGeom>
            <a:solidFill>
              <a:srgbClr val="0E58C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Isosceles Triangle 29"/>
            <p:cNvSpPr/>
            <p:nvPr/>
          </p:nvSpPr>
          <p:spPr>
            <a:xfrm rot="10800000">
              <a:off x="4244641" y="2750286"/>
              <a:ext cx="412752" cy="142040"/>
            </a:xfrm>
            <a:prstGeom prst="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Isosceles Triangle 30"/>
            <p:cNvSpPr/>
            <p:nvPr/>
          </p:nvSpPr>
          <p:spPr>
            <a:xfrm rot="10800000">
              <a:off x="4244641" y="3289228"/>
              <a:ext cx="412752" cy="142040"/>
            </a:xfrm>
            <a:prstGeom prst="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Isosceles Triangle 31"/>
            <p:cNvSpPr/>
            <p:nvPr/>
          </p:nvSpPr>
          <p:spPr>
            <a:xfrm rot="10800000">
              <a:off x="4244642" y="3828170"/>
              <a:ext cx="412752" cy="142040"/>
            </a:xfrm>
            <a:prstGeom prst="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Isosceles Triangle 32"/>
            <p:cNvSpPr/>
            <p:nvPr/>
          </p:nvSpPr>
          <p:spPr>
            <a:xfrm rot="10800000">
              <a:off x="4244642" y="4367112"/>
              <a:ext cx="412752" cy="142040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Isosceles Triangle 33"/>
            <p:cNvSpPr/>
            <p:nvPr/>
          </p:nvSpPr>
          <p:spPr>
            <a:xfrm rot="10800000">
              <a:off x="4244642" y="4906054"/>
              <a:ext cx="412752" cy="142040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Isosceles Triangle 34"/>
            <p:cNvSpPr/>
            <p:nvPr/>
          </p:nvSpPr>
          <p:spPr>
            <a:xfrm rot="10800000">
              <a:off x="4244642" y="5444996"/>
              <a:ext cx="412752" cy="142040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6948875" y="1939703"/>
              <a:ext cx="356198" cy="223513"/>
              <a:chOff x="7464593" y="5002510"/>
              <a:chExt cx="572768" cy="359410"/>
            </a:xfrm>
          </p:grpSpPr>
          <p:sp>
            <p:nvSpPr>
              <p:cNvPr id="37" name="Rectangle 36"/>
              <p:cNvSpPr/>
              <p:nvPr/>
            </p:nvSpPr>
            <p:spPr>
              <a:xfrm rot="2700000">
                <a:off x="7338242" y="5128861"/>
                <a:ext cx="359410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 rot="8100000">
                <a:off x="7529650" y="5040911"/>
                <a:ext cx="507711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948875" y="2478642"/>
              <a:ext cx="356198" cy="223513"/>
              <a:chOff x="7464593" y="5002507"/>
              <a:chExt cx="572768" cy="359410"/>
            </a:xfrm>
          </p:grpSpPr>
          <p:sp>
            <p:nvSpPr>
              <p:cNvPr id="42" name="Rectangle 41"/>
              <p:cNvSpPr/>
              <p:nvPr/>
            </p:nvSpPr>
            <p:spPr>
              <a:xfrm rot="2700000">
                <a:off x="7338242" y="5128858"/>
                <a:ext cx="359410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 rot="8100000">
                <a:off x="7529650" y="5040911"/>
                <a:ext cx="507711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6948875" y="3045433"/>
              <a:ext cx="356198" cy="223513"/>
              <a:chOff x="7464593" y="5002510"/>
              <a:chExt cx="572768" cy="359410"/>
            </a:xfrm>
          </p:grpSpPr>
          <p:sp>
            <p:nvSpPr>
              <p:cNvPr id="49" name="Rectangle 48"/>
              <p:cNvSpPr/>
              <p:nvPr/>
            </p:nvSpPr>
            <p:spPr>
              <a:xfrm rot="2700000">
                <a:off x="7338242" y="5128861"/>
                <a:ext cx="359410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 rot="8100000">
                <a:off x="7529650" y="5040911"/>
                <a:ext cx="507711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6948875" y="3584372"/>
              <a:ext cx="356198" cy="223513"/>
              <a:chOff x="7464593" y="5002507"/>
              <a:chExt cx="572768" cy="359410"/>
            </a:xfrm>
          </p:grpSpPr>
          <p:sp>
            <p:nvSpPr>
              <p:cNvPr id="52" name="Rectangle 51"/>
              <p:cNvSpPr/>
              <p:nvPr/>
            </p:nvSpPr>
            <p:spPr>
              <a:xfrm rot="2700000">
                <a:off x="7338242" y="5128858"/>
                <a:ext cx="359410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8100000">
                <a:off x="7529650" y="5040911"/>
                <a:ext cx="507711" cy="106707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5409126" y="4438133"/>
            <a:ext cx="2112135" cy="5389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 rot="2700000">
            <a:off x="9985160" y="4158382"/>
            <a:ext cx="223513" cy="99414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 rot="8100000">
            <a:off x="10107819" y="4120216"/>
            <a:ext cx="473010" cy="6636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35571"/>
            <a:ext cx="10515600" cy="676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Data synthesis</a:t>
            </a:r>
          </a:p>
        </p:txBody>
      </p:sp>
    </p:spTree>
    <p:extLst>
      <p:ext uri="{BB962C8B-B14F-4D97-AF65-F5344CB8AC3E}">
        <p14:creationId xmlns:p14="http://schemas.microsoft.com/office/powerpoint/2010/main" val="53407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21217"/>
            <a:ext cx="10972800" cy="696421"/>
          </a:xfrm>
        </p:spPr>
        <p:txBody>
          <a:bodyPr>
            <a:normAutofit/>
          </a:bodyPr>
          <a:lstStyle/>
          <a:p>
            <a:pPr algn="l"/>
            <a:r>
              <a:rPr lang="en-GB" sz="3200" dirty="0"/>
              <a:t>Learning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007251"/>
          </a:xfrm>
        </p:spPr>
        <p:txBody>
          <a:bodyPr>
            <a:normAutofit lnSpcReduction="10000"/>
          </a:bodyPr>
          <a:lstStyle/>
          <a:p>
            <a:pPr marL="422100"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To provide brief overview of data extraction 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/>
              <a:t>Introduction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/>
              <a:t>Data extraction tools and contents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2000" dirty="0"/>
              <a:t>Quantitative data measurements </a:t>
            </a:r>
          </a:p>
          <a:p>
            <a:pPr marL="422100" indent="-457200">
              <a:lnSpc>
                <a:spcPct val="150000"/>
              </a:lnSpc>
              <a:buFont typeface="+mj-lt"/>
              <a:buAutoNum type="arabicPeriod"/>
            </a:pPr>
            <a:r>
              <a:rPr lang="en-AU" dirty="0">
                <a:ea typeface="Calibri"/>
                <a:cs typeface="Times New Roman"/>
              </a:rPr>
              <a:t>To have basic understanding on data synthesis 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ea typeface="Calibri"/>
                <a:cs typeface="Times New Roman"/>
              </a:rPr>
              <a:t>Qualitative synthesis </a:t>
            </a:r>
            <a:r>
              <a:rPr lang="en-GB" dirty="0"/>
              <a:t> </a:t>
            </a:r>
          </a:p>
          <a:p>
            <a:pPr lvl="1">
              <a:lnSpc>
                <a:spcPct val="150000"/>
              </a:lnSpc>
            </a:pPr>
            <a:r>
              <a:rPr lang="en-GB" sz="2000" dirty="0"/>
              <a:t>Quantitative synthesis (Meta-Analysis)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6D0BA-58D0-8BC1-813A-BEF379B2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1FE5-9D26-479F-A131-DBB2B868C1DD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3BCBC-0A30-950C-044A-E70CF4D59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65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75571" y="2888166"/>
            <a:ext cx="7917366" cy="112627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Quantitative synthesis/Meta-analysis</a:t>
            </a:r>
            <a:endParaRPr lang="en-A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272B55-92BA-5960-7FC9-90ECA20B6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D6CC-E989-403A-B2A2-B454E0BA272D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74A9A-F4C6-7CEE-16A8-1D3F75D93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51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27279" y="1390918"/>
            <a:ext cx="10676586" cy="492674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Primary aim/objective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Synthesize available Evidence /g</a:t>
            </a:r>
            <a:r>
              <a:rPr lang="en-US" dirty="0"/>
              <a:t>enerate Pooled effect size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Increase precision of evidences </a:t>
            </a:r>
            <a:r>
              <a:rPr lang="en-US" dirty="0"/>
              <a:t>: Improve the accuracy of results.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Assess Heterogeneity</a:t>
            </a:r>
            <a:r>
              <a:rPr lang="en-US" dirty="0"/>
              <a:t>: Examine variability in study results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Resolve Uncertainty</a:t>
            </a:r>
            <a:r>
              <a:rPr lang="en-US" dirty="0"/>
              <a:t>: Clarify conflicting findings of individual studies.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Improve generalizability of  findings</a:t>
            </a:r>
            <a:r>
              <a:rPr lang="en-US" dirty="0"/>
              <a:t>:  diverse populations or settings.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Identify Gaps</a:t>
            </a:r>
            <a:r>
              <a:rPr lang="en-US" dirty="0"/>
              <a:t>: Highlight areas where evidence is limited, guiding future research</a:t>
            </a:r>
            <a:r>
              <a:rPr lang="en-US" sz="1600" dirty="0"/>
              <a:t>.</a:t>
            </a:r>
            <a:endParaRPr lang="en-AU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7235" y="139095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01BE0-8612-45BA-7F38-04A0BAC7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20EF-84C7-43BA-BC96-DA2CFBC3417D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A47CBB-67BD-F8BE-616B-E57BCD8B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29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27279" y="1159728"/>
            <a:ext cx="10676586" cy="51579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Preconditions and Inputs  </a:t>
            </a:r>
          </a:p>
          <a:p>
            <a:pPr marL="0" indent="0">
              <a:buNone/>
            </a:pPr>
            <a:r>
              <a:rPr lang="en-US" sz="2400" dirty="0"/>
              <a:t>NB: Validity and or quality of Pooled estimates depends on doing: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Supported with well developed  standard  protocol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Extract the right/accurate raw data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Choose appropriate statistical method (model)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Choosing appropriate effect size (estimate)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NB: </a:t>
            </a:r>
            <a:r>
              <a:rPr lang="en-US" sz="2400" dirty="0">
                <a:solidFill>
                  <a:srgbClr val="0070C0"/>
                </a:solidFill>
              </a:rPr>
              <a:t>Choice of statistical model and effect size </a:t>
            </a:r>
            <a:endParaRPr lang="en-US" dirty="0">
              <a:solidFill>
                <a:srgbClr val="0070C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2200" dirty="0"/>
              <a:t>Depend on quality and type  of  available Raw data 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Usually consistent with  estimates of the original studies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Guided by research question and review type (</a:t>
            </a:r>
            <a:r>
              <a:rPr lang="en-US" sz="2200" dirty="0" err="1"/>
              <a:t>e.g</a:t>
            </a:r>
            <a:r>
              <a:rPr lang="en-US" sz="2200" dirty="0"/>
              <a:t> PICO vs PEO)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27235" y="139095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A3892B-D6BA-B100-6B4E-17E1FF2A3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2CF94-1FA5-4DA6-87D3-3311C3227CDE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B06FA-3A61-6A60-765F-4BD4E59B5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07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27279" y="1092820"/>
            <a:ext cx="10676586" cy="522484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0070C0"/>
                </a:solidFill>
              </a:rPr>
              <a:t>Alternative Statistical model  and Assumptions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Random Effects Model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Included Studies assumed to have  different true effect sizes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Possible variability within and between studies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The overall effect is an average of these varying effects.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True values drawn randomly from population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Fixed Effects Model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000" dirty="0"/>
              <a:t>All studies expected to evaluate the same (one) true effect size, 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Differences in results are due only to sampling error (random chance).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No inherent variation in source population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NB: Studies are highly similar with low risk of heterogeneity ( I² &lt; 25%).</a:t>
            </a:r>
            <a:endParaRPr lang="en-US" sz="2000" dirty="0">
              <a:effectLst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7235" y="139095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688C71-6E03-92BD-0209-80DC238BA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BB8CA-64E4-476A-B4B7-852596291AFE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471AE9-F377-DACF-56F4-689027735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90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209" y="1130441"/>
            <a:ext cx="10844011" cy="4807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0070C0"/>
                </a:solidFill>
              </a:rPr>
              <a:t>Effect Size for Categorical outcome 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2400" b="1" dirty="0"/>
              <a:t>Observational studies </a:t>
            </a:r>
            <a:r>
              <a:rPr lang="en-AU" sz="2400" dirty="0">
                <a:sym typeface="Wingdings" panose="05000000000000000000" pitchFamily="2" charset="2"/>
              </a:rPr>
              <a:t> </a:t>
            </a:r>
            <a:r>
              <a:rPr lang="en-AU" sz="2400" dirty="0" err="1">
                <a:sym typeface="Wingdings" panose="05000000000000000000" pitchFamily="2" charset="2"/>
              </a:rPr>
              <a:t>CoCoPop</a:t>
            </a:r>
            <a:r>
              <a:rPr lang="en-AU" sz="2400" dirty="0">
                <a:sym typeface="Wingdings" panose="05000000000000000000" pitchFamily="2" charset="2"/>
              </a:rPr>
              <a:t> or PEO </a:t>
            </a:r>
          </a:p>
          <a:p>
            <a:pPr lvl="1"/>
            <a:r>
              <a:rPr lang="en-AU" dirty="0">
                <a:sym typeface="Wingdings" panose="05000000000000000000" pitchFamily="2" charset="2"/>
              </a:rPr>
              <a:t>Risk, Rate ( incidence or prevalence) </a:t>
            </a:r>
            <a:endParaRPr lang="en-AU" dirty="0"/>
          </a:p>
          <a:p>
            <a:pPr marL="457200" indent="-457200">
              <a:buFont typeface="+mj-lt"/>
              <a:buAutoNum type="arabicPeriod"/>
            </a:pPr>
            <a:r>
              <a:rPr lang="en-AU" sz="2400" b="1" dirty="0"/>
              <a:t>Comparative studies </a:t>
            </a:r>
            <a:r>
              <a:rPr lang="en-AU" sz="2400" dirty="0">
                <a:sym typeface="Wingdings" panose="05000000000000000000" pitchFamily="2" charset="2"/>
              </a:rPr>
              <a:t> </a:t>
            </a:r>
            <a:r>
              <a:rPr lang="en-AU" sz="2400" dirty="0"/>
              <a:t>RR and OR interchangeably </a:t>
            </a:r>
          </a:p>
          <a:p>
            <a:pPr lvl="1">
              <a:buFont typeface="Aptos Narrow" panose="020B0004020202020204" pitchFamily="34" charset="0"/>
              <a:buChar char="̶"/>
            </a:pPr>
            <a:r>
              <a:rPr lang="en-AU" dirty="0"/>
              <a:t>RR or HR = Prospective/ Experimental studies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dirty="0"/>
              <a:t>RR easy to interpret</a:t>
            </a:r>
          </a:p>
          <a:p>
            <a:pPr lvl="1">
              <a:buFont typeface="Aptos Narrow" panose="020B0004020202020204" pitchFamily="34" charset="0"/>
              <a:buChar char="̶"/>
            </a:pPr>
            <a:r>
              <a:rPr lang="en-AU" dirty="0"/>
              <a:t>OR = Retrospective, case control  and or CS studies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dirty="0"/>
              <a:t>Greater power for small size Studie </a:t>
            </a:r>
          </a:p>
          <a:p>
            <a:pPr lvl="1">
              <a:buFont typeface="Aptos Narrow" panose="020B0004020202020204" pitchFamily="34" charset="0"/>
              <a:buChar char="̶"/>
            </a:pPr>
            <a:r>
              <a:rPr lang="en-AU" dirty="0"/>
              <a:t>RD =  </a:t>
            </a:r>
            <a:r>
              <a:rPr lang="en-US" dirty="0"/>
              <a:t>intuitive for policy/clinical decisions</a:t>
            </a:r>
            <a:endParaRPr lang="en-AU" dirty="0"/>
          </a:p>
          <a:p>
            <a:pPr marL="514350" indent="-514350">
              <a:buFont typeface="+mj-lt"/>
              <a:buAutoNum type="arabicPeriod"/>
            </a:pPr>
            <a:r>
              <a:rPr lang="en-AU" sz="2400" b="1" dirty="0"/>
              <a:t>Diagnostic Accuracy </a:t>
            </a:r>
            <a:r>
              <a:rPr lang="en-AU" dirty="0">
                <a:sym typeface="Wingdings" panose="05000000000000000000" pitchFamily="2" charset="2"/>
              </a:rPr>
              <a:t> </a:t>
            </a:r>
            <a:r>
              <a:rPr lang="en-US" sz="2400" dirty="0"/>
              <a:t>Point  estimates and CI of sensitivity and specificity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Generate forest plots, summary of ROC curves, or pooled estimates</a:t>
            </a:r>
          </a:p>
          <a:p>
            <a:pPr marL="457200" lvl="1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29350F-CCF8-2438-6C79-0B95590D6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CE769-A988-4024-B362-AA1316C26F74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C239B-013B-F71E-C7AB-0E7D91C0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7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3996"/>
            <a:ext cx="10842938" cy="5216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Continuous outcomes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Required raw data : Sample size (n), mean and SD of included Studies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200" dirty="0"/>
              <a:t>If SD is not reported-we can make simple  transformation  using SE and Sample size and or Confidence intervals of the mean value 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200" dirty="0"/>
          </a:p>
          <a:p>
            <a:pPr>
              <a:buFont typeface="Wingdings" panose="05000000000000000000" pitchFamily="2" charset="2"/>
              <a:buChar char="§"/>
            </a:pPr>
            <a:endParaRPr lang="en-GB" sz="2200" dirty="0"/>
          </a:p>
          <a:p>
            <a:pPr marL="0" indent="0" algn="just">
              <a:buNone/>
            </a:pPr>
            <a:r>
              <a:rPr lang="en-US" sz="2000" b="1" dirty="0"/>
              <a:t>Choice of Effect size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Weighted mean difference (WMD) </a:t>
            </a:r>
            <a:r>
              <a:rPr lang="en-AU" sz="2000" dirty="0"/>
              <a:t>if all included studies report </a:t>
            </a:r>
            <a:r>
              <a:rPr lang="en-AU" sz="2000" b="1" dirty="0"/>
              <a:t>the same outcome measure using  the same instrument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The standardized mean difference (SMD)</a:t>
            </a:r>
            <a:r>
              <a:rPr lang="en-AU" sz="2000" dirty="0"/>
              <a:t> if all included studies report </a:t>
            </a:r>
            <a:r>
              <a:rPr lang="en-AU" sz="2000" b="1" dirty="0"/>
              <a:t>the same outcome measure but using </a:t>
            </a:r>
            <a:r>
              <a:rPr lang="en-AU" sz="2000" b="1" dirty="0">
                <a:solidFill>
                  <a:srgbClr val="FF0000"/>
                </a:solidFill>
              </a:rPr>
              <a:t>different instruments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2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7DCA5F-B35F-C70D-8129-019A00DE9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D407-89FB-4F98-8F0A-8E84BE3E0520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61F21-A75B-C58F-BAC8-ED262B16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453FA7-613F-13FC-FEFA-6FE254B85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3072611"/>
            <a:ext cx="3986608" cy="712778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404186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93F2A-EE3D-7452-986C-DF5B5980C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9C6B1-5B28-D6BA-9CBE-7989302D3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171254"/>
            <a:ext cx="10290220" cy="503943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Main components of Analysis </a:t>
            </a:r>
          </a:p>
          <a:p>
            <a:pPr lvl="1"/>
            <a:r>
              <a:rPr lang="en-US" b="1" dirty="0"/>
              <a:t>Produce an overall pooled estimate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Visualize individual and pooled effect sizes using  forest plots </a:t>
            </a:r>
          </a:p>
          <a:p>
            <a:pPr lvl="1"/>
            <a:r>
              <a:rPr lang="en-US" b="1" dirty="0"/>
              <a:t>Heterogeneity Assessment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Evaluate variability and explore sources of heterogeneity</a:t>
            </a:r>
          </a:p>
          <a:p>
            <a:pPr lvl="1"/>
            <a:r>
              <a:rPr lang="en-US" b="1" dirty="0"/>
              <a:t>Sensitivity Analysis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Include/ excluding influenceable studies</a:t>
            </a:r>
          </a:p>
          <a:p>
            <a:pPr lvl="1"/>
            <a:r>
              <a:rPr lang="en-US" b="1" dirty="0"/>
              <a:t>Subgroup Analyses</a:t>
            </a:r>
            <a:endParaRPr lang="en-US" dirty="0"/>
          </a:p>
          <a:p>
            <a:pPr lvl="2"/>
            <a:r>
              <a:rPr lang="en-US" dirty="0"/>
              <a:t>Explore differences in effects across subgroups</a:t>
            </a:r>
          </a:p>
          <a:p>
            <a:pPr lvl="1"/>
            <a:r>
              <a:rPr lang="en-US" b="1" dirty="0"/>
              <a:t>Meta-Regression Analyses</a:t>
            </a:r>
            <a:endParaRPr lang="en-US" dirty="0"/>
          </a:p>
          <a:p>
            <a:pPr lvl="2"/>
            <a:r>
              <a:rPr lang="en-US" dirty="0"/>
              <a:t>Use meta-regression to examine the impact of study-level covariates.</a:t>
            </a:r>
          </a:p>
          <a:p>
            <a:pPr lvl="1"/>
            <a:r>
              <a:rPr lang="en-US" b="1" dirty="0"/>
              <a:t>Publication Bias Assessment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Evaluate potential bias using funnel plots and or Egger’s test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GB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600" b="1" dirty="0">
              <a:solidFill>
                <a:srgbClr val="FF0000"/>
              </a:solidFill>
            </a:endParaRPr>
          </a:p>
          <a:p>
            <a:endParaRPr lang="en-AU" sz="2400" dirty="0"/>
          </a:p>
          <a:p>
            <a:endParaRPr lang="en-AU" sz="2400" dirty="0"/>
          </a:p>
          <a:p>
            <a:endParaRPr lang="en-A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2E2B4C7-15B1-AB7C-7BF1-FD4C64C05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593E97-959E-040E-2779-2528C92A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516FA-804E-46A4-B32E-8207346694B4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E2AD8-3FBF-56A5-7F96-F75586F3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451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365B2-1AE4-FEDA-8DDC-3E239C4BB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A3F4B-7390-B8DC-D45D-B8B4AE1F9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171254"/>
            <a:ext cx="10290220" cy="5039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7030A0"/>
                </a:solidFill>
              </a:rPr>
              <a:t>Heterogeneity  Assessment  </a:t>
            </a:r>
            <a:endParaRPr lang="en-US" sz="2600" b="1" dirty="0"/>
          </a:p>
          <a:p>
            <a:pPr marL="0" lvl="0" indent="0">
              <a:buNone/>
            </a:pPr>
            <a:r>
              <a:rPr lang="en-US" sz="2400" b="1" dirty="0"/>
              <a:t>Decide on the level of Heterogeneity based on </a:t>
            </a:r>
            <a:r>
              <a:rPr lang="en-US" sz="2400" dirty="0"/>
              <a:t>I² - value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Zero value  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no worries (Homogeneity)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0 &lt; 25% = Some concern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25%  - 50%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Some concern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50% - 75%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major  concern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75% - 100%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substantial heterogeneity </a:t>
            </a:r>
          </a:p>
          <a:p>
            <a:pPr marL="0" lvl="0" indent="0">
              <a:buNone/>
            </a:pPr>
            <a:r>
              <a:rPr lang="en-US" sz="2400" b="1" dirty="0"/>
              <a:t>Look for possible Reasons of Heterogeneity </a:t>
            </a:r>
          </a:p>
          <a:p>
            <a:r>
              <a:rPr lang="en-US" sz="2400" b="1" dirty="0"/>
              <a:t>Clinical</a:t>
            </a:r>
            <a:r>
              <a:rPr lang="en-US" sz="2000" b="1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 D</a:t>
            </a:r>
            <a:r>
              <a:rPr lang="en-US" sz="2000" dirty="0"/>
              <a:t>ifferences in the characteristics of study populations, interventions and outcomes</a:t>
            </a:r>
          </a:p>
          <a:p>
            <a:r>
              <a:rPr lang="en-US" sz="2400" b="1" dirty="0"/>
              <a:t>Methodological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 Difference in </a:t>
            </a:r>
            <a:r>
              <a:rPr lang="en-US" sz="2000" dirty="0"/>
              <a:t>study designs and quality </a:t>
            </a:r>
          </a:p>
          <a:p>
            <a:r>
              <a:rPr lang="en-US" sz="2400" b="1" dirty="0"/>
              <a:t>Statistical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 It </a:t>
            </a:r>
            <a:r>
              <a:rPr lang="en-US" sz="2000" dirty="0"/>
              <a:t>may be due to clinical heterogeneity or methodological heterogeneity or chance</a:t>
            </a:r>
          </a:p>
          <a:p>
            <a:pPr marL="0" indent="0" algn="r">
              <a:buNone/>
            </a:pPr>
            <a:r>
              <a:rPr lang="en-US" sz="2000" dirty="0"/>
              <a:t>(Murad et al, 2015)</a:t>
            </a:r>
            <a:endParaRPr lang="en-AU" sz="1800" b="1" dirty="0">
              <a:solidFill>
                <a:srgbClr val="FF0000"/>
              </a:solidFill>
            </a:endParaRPr>
          </a:p>
          <a:p>
            <a:endParaRPr lang="en-AU" sz="1600" dirty="0"/>
          </a:p>
          <a:p>
            <a:endParaRPr lang="en-AU" sz="1600" dirty="0"/>
          </a:p>
          <a:p>
            <a:endParaRPr lang="en-AU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2B5895-719E-3C1A-81A5-9B88769C8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37E2D-005E-23EF-284D-B266FECD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99073-CC24-4FC7-AF65-54478B302028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25277-B52E-1331-E7F5-2FD6186C4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60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DD151-F5A8-7E2B-C6A2-E36F2E265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4D0EA-7314-FCC6-3075-9173CC390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171254"/>
            <a:ext cx="10290220" cy="5039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7030A0"/>
                </a:solidFill>
              </a:rPr>
              <a:t>Sensitivity analysis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Perform repeated analysis under different assumptions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Using  two of alternative  models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Changing alternative estimates (</a:t>
            </a:r>
            <a:r>
              <a:rPr lang="en-US" dirty="0" err="1"/>
              <a:t>e.g</a:t>
            </a:r>
            <a:r>
              <a:rPr lang="en-US" dirty="0"/>
              <a:t> RR Vs OR)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With and without the inclusion of small sample size studies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With and without the inclusion of a mega-trial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If findings remain consistent across analyses, we can be more confident in the result</a:t>
            </a:r>
          </a:p>
          <a:p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600" b="1" dirty="0">
              <a:solidFill>
                <a:srgbClr val="FF0000"/>
              </a:solidFill>
            </a:endParaRPr>
          </a:p>
          <a:p>
            <a:endParaRPr lang="en-AU" sz="2400" dirty="0"/>
          </a:p>
          <a:p>
            <a:endParaRPr lang="en-AU" sz="2400" dirty="0"/>
          </a:p>
          <a:p>
            <a:endParaRPr lang="en-A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69D761-EE4E-5FD3-B4AC-8D0BDFF9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B327C-CB25-97D8-887C-B75B5E8A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15F83-64E8-4BA9-A999-13062FDFC740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77C1E-7045-6085-050B-A5ECCBBE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73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CFDF9-5D9F-9962-BC6E-814F8AF4A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2CCF-C403-CBE8-F684-7E19906E4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171254"/>
            <a:ext cx="7406923" cy="5039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Assessing Publication Bias</a:t>
            </a:r>
          </a:p>
          <a:p>
            <a:pPr marL="0" indent="0">
              <a:buNone/>
            </a:pPr>
            <a:r>
              <a:rPr lang="en-US" sz="2400" dirty="0"/>
              <a:t>Large studies are likely to be published while small size studies and moderate effects likely to be unpublished</a:t>
            </a:r>
          </a:p>
          <a:p>
            <a:r>
              <a:rPr lang="en-US" sz="2400" dirty="0"/>
              <a:t>Assessment  using funnel plot</a:t>
            </a:r>
          </a:p>
          <a:p>
            <a:pPr lvl="1"/>
            <a:r>
              <a:rPr lang="en-US" dirty="0"/>
              <a:t>ES of  smaller studies often scattered widely at the bottom</a:t>
            </a:r>
          </a:p>
          <a:p>
            <a:pPr lvl="1"/>
            <a:r>
              <a:rPr lang="en-US" dirty="0"/>
              <a:t>Absence of bias </a:t>
            </a: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/>
              <a:t>symmetrical inverted funnel</a:t>
            </a:r>
          </a:p>
          <a:p>
            <a:pPr lvl="1"/>
            <a:r>
              <a:rPr lang="en-US" dirty="0"/>
              <a:t>Publication  of bias </a:t>
            </a:r>
            <a:r>
              <a:rPr lang="en-US" dirty="0">
                <a:sym typeface="Wingdings" panose="05000000000000000000" pitchFamily="2" charset="2"/>
              </a:rPr>
              <a:t> A</a:t>
            </a:r>
            <a:r>
              <a:rPr lang="en-US" dirty="0"/>
              <a:t>symmetrical inverted funnel</a:t>
            </a:r>
          </a:p>
          <a:p>
            <a:endParaRPr lang="en-US" sz="2400" dirty="0"/>
          </a:p>
          <a:p>
            <a:r>
              <a:rPr lang="en-US" sz="2400" dirty="0"/>
              <a:t>Test using Egger’s or Begg’s test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600" b="1" dirty="0">
              <a:solidFill>
                <a:srgbClr val="FF0000"/>
              </a:solidFill>
            </a:endParaRPr>
          </a:p>
          <a:p>
            <a:endParaRPr lang="en-AU" sz="2400" dirty="0"/>
          </a:p>
          <a:p>
            <a:endParaRPr lang="en-AU" sz="2400" dirty="0"/>
          </a:p>
          <a:p>
            <a:endParaRPr lang="en-A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0EA0034-98A4-6E13-8133-F8872CFE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E6B502-674B-2AF4-5C04-151EE1827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1335415"/>
            <a:ext cx="3008972" cy="1928610"/>
          </a:xfrm>
          <a:prstGeom prst="rect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D67456-3D68-42B5-5613-F053661738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0202" y="3593975"/>
            <a:ext cx="3069370" cy="1928610"/>
          </a:xfrm>
          <a:prstGeom prst="rect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AD0E70-5E28-8B35-57DA-F469D8A1D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05E-B7AC-4A69-8CBF-7235E27C6EA6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AC525-5165-B879-FC43-28AA96F09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9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707" y="123290"/>
            <a:ext cx="11188557" cy="83220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Data Extraction</a:t>
            </a:r>
            <a:r>
              <a:rPr lang="en-AU" sz="3200" b="1" dirty="0">
                <a:solidFill>
                  <a:srgbClr val="0070C0"/>
                </a:solidFill>
              </a:rPr>
              <a:t>/ </a:t>
            </a:r>
            <a:r>
              <a:rPr lang="en-AU" sz="3200" dirty="0"/>
              <a:t>General approach and principles </a:t>
            </a:r>
            <a:r>
              <a:rPr lang="en-AU" sz="32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1" y="1222625"/>
            <a:ext cx="10766739" cy="505488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Use </a:t>
            </a:r>
            <a:r>
              <a:rPr lang="en-AU" sz="2400" b="1" dirty="0"/>
              <a:t>Standardized </a:t>
            </a:r>
            <a:r>
              <a:rPr lang="en-AU" sz="2400" dirty="0"/>
              <a:t>data extraction tools (paper or electronic form), which include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Title of review and Initial (ID) of data extractor</a:t>
            </a:r>
            <a:endParaRPr lang="en-GB" b="1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Revision date or version number for data collection form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Dummy table- Raw with study ID and column (study variables)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GB" sz="2400" dirty="0"/>
              <a:t>Data collection forms should be adaptable across reviews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Design based on the research question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Cover the main components of study variable (</a:t>
            </a:r>
            <a:r>
              <a:rPr lang="en-US" dirty="0" err="1"/>
              <a:t>e.g</a:t>
            </a:r>
            <a:r>
              <a:rPr lang="en-US" dirty="0"/>
              <a:t> PICO)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The data extraction tool should be appended in the protocol 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AU" sz="2000" dirty="0"/>
          </a:p>
          <a:p>
            <a:pPr marL="914400" lvl="2" indent="0">
              <a:lnSpc>
                <a:spcPct val="150000"/>
              </a:lnSpc>
              <a:buNone/>
            </a:pPr>
            <a:endParaRPr lang="en-AU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400" b="1" dirty="0">
              <a:solidFill>
                <a:srgbClr val="7030A0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02380-AA97-6CDC-BF57-2030CEB19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6B4B-7FD7-4C7F-8216-7C16C8BEBF2A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92466-0D71-26F6-CC81-351599C6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333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77A50-9126-0681-8E83-C816B5DD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6734B-AF0A-A735-1032-85143C9C2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171254"/>
            <a:ext cx="10290220" cy="5039439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b="1" dirty="0"/>
              <a:t>Reporting  of review study findings </a:t>
            </a:r>
            <a:endParaRPr lang="en-US" dirty="0"/>
          </a:p>
          <a:p>
            <a:r>
              <a:rPr lang="en-US" sz="2400" dirty="0"/>
              <a:t>Follow reporting guidelines and diagram (e.g. PRISMA)</a:t>
            </a:r>
          </a:p>
          <a:p>
            <a:r>
              <a:rPr lang="en-US" sz="2400" dirty="0"/>
              <a:t>Transparent documentation and reporting 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Characteristics of individual studies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Critical appraisal and Quality assessment  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Key findings of individual studies and pooled estimate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Discussion and implication supported by strong evidences  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Strength  and Limitation of Review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Strategies to overcome the limitation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Conclusion and other information </a:t>
            </a:r>
          </a:p>
          <a:p>
            <a:endParaRPr lang="en-GB" sz="48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600" b="1" dirty="0">
              <a:solidFill>
                <a:srgbClr val="FF0000"/>
              </a:solidFill>
            </a:endParaRPr>
          </a:p>
          <a:p>
            <a:endParaRPr lang="en-AU" sz="2400" dirty="0"/>
          </a:p>
          <a:p>
            <a:endParaRPr lang="en-AU" sz="2400" dirty="0"/>
          </a:p>
          <a:p>
            <a:endParaRPr lang="en-A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080AC3-0A76-BEA7-48B8-F509D0904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40CEFC-949F-4819-5965-182F6B3A1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F095A-537D-462D-AD9C-A5836F4781AA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1C6C1-8E6D-2A00-06E4-6F15248DC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873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623BD-20E7-29C9-F551-41C8BA9B6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152BE-F568-8F2E-7693-B96278CF9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991" y="1003609"/>
            <a:ext cx="11143847" cy="461606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AU" sz="2400" b="1" dirty="0">
              <a:solidFill>
                <a:srgbClr val="FF0000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Popay, J., et al. (2006) Guidance on the conduct of narrative synthesis in systematic reviews. ESRC Methods </a:t>
            </a:r>
            <a:r>
              <a:rPr lang="en-US" sz="2400" dirty="0" err="1"/>
              <a:t>Programme</a:t>
            </a:r>
            <a:r>
              <a:rPr lang="en-US" sz="24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Campbell, M., et al. (2020) Synthesis without meta-analysis (</a:t>
            </a:r>
            <a:r>
              <a:rPr lang="en-US" sz="2400" dirty="0" err="1"/>
              <a:t>SWiM</a:t>
            </a:r>
            <a:r>
              <a:rPr lang="en-US" sz="2400" dirty="0"/>
              <a:t>) in systematic reviews: reporting guideline. BMJ, 368, l6890. 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400" dirty="0" err="1"/>
              <a:t>Tufanaru</a:t>
            </a:r>
            <a:r>
              <a:rPr lang="en-AU" sz="2400" dirty="0"/>
              <a:t> C, Munn Z, Stephenson M, </a:t>
            </a:r>
            <a:r>
              <a:rPr lang="en-AU" sz="2400" dirty="0" err="1"/>
              <a:t>Aromataris</a:t>
            </a:r>
            <a:r>
              <a:rPr lang="en-AU" sz="2400" dirty="0"/>
              <a:t> E. Fixed or random effects meta-analysis? Common methodological issues in systematic reviews of effectiveness, International Journal of Evidence-Based Healthcare. 2015;13(3): 196-207.</a:t>
            </a:r>
            <a:endParaRPr lang="en-US" sz="4800" dirty="0">
              <a:cs typeface="MS PGothic" pitchFamily="34" charset="-12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/>
              <a:t>DerSimonian</a:t>
            </a:r>
            <a:r>
              <a:rPr lang="en-US" sz="2400" dirty="0"/>
              <a:t>, R., &amp; Laird, N. (1986) Meta-analysis in clinical trials. Control Clin Trials, 7(3), 177–188.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 Hartung, J., &amp; Knapp, G. (2001) A refined method for the meta-analysis of controlled clinical trials with binary outcome. Stat Med, 20(24), 3875–3889.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/>
              <a:t>IntHout</a:t>
            </a:r>
            <a:r>
              <a:rPr lang="en-US" sz="2400" dirty="0"/>
              <a:t>, J., et al.  (2016) Pleas for routinely presenting prediction intervals in meta-analysis. BMJ Open, 6(6), e010247.</a:t>
            </a:r>
          </a:p>
          <a:p>
            <a:pPr algn="just"/>
            <a:endParaRPr lang="en-AU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5E9FA7-A86F-8427-A963-F63660E42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References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020370-D1D7-8523-F0B3-A5079E84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9526-2B63-4028-8ABC-C571E8DE03C8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0CDFF-BA97-8C00-992A-9E66AF2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744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9421-4E52-024D-85E6-16E64A446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D9645-4B4F-811A-186D-62104E00C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794" y="1594624"/>
            <a:ext cx="10290220" cy="4616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Practical session </a:t>
            </a:r>
            <a:endParaRPr lang="en-GB" sz="4000" dirty="0"/>
          </a:p>
          <a:p>
            <a:r>
              <a:rPr lang="en-GB" sz="2400" dirty="0"/>
              <a:t>Extract relevant  information and data   From studies which has low risk of bias during your critical appraisal </a:t>
            </a:r>
          </a:p>
          <a:p>
            <a:r>
              <a:rPr lang="en-US" sz="2400" dirty="0"/>
              <a:t>Sample dataset will be exported to </a:t>
            </a:r>
            <a:r>
              <a:rPr lang="en-US" sz="2400" dirty="0" err="1"/>
              <a:t>ReVMan</a:t>
            </a:r>
            <a:r>
              <a:rPr lang="en-US" sz="2400" dirty="0"/>
              <a:t> and  STATA </a:t>
            </a:r>
          </a:p>
          <a:p>
            <a:r>
              <a:rPr lang="en-US" sz="2400" dirty="0"/>
              <a:t>Demonstrate  meta-analysis  and generate pooled estimate: </a:t>
            </a:r>
          </a:p>
          <a:p>
            <a:pPr lvl="1"/>
            <a:r>
              <a:rPr lang="en-US" sz="2000" dirty="0"/>
              <a:t>PICO studies with continuous outcome </a:t>
            </a:r>
          </a:p>
          <a:p>
            <a:pPr lvl="1"/>
            <a:r>
              <a:rPr lang="en-US" sz="2000" dirty="0"/>
              <a:t>PICO studies with Binary  outcome </a:t>
            </a:r>
          </a:p>
          <a:p>
            <a:r>
              <a:rPr lang="en-US" sz="2400" dirty="0"/>
              <a:t>Re -run the analysis  (sub-group and other procedures) </a:t>
            </a:r>
          </a:p>
          <a:p>
            <a:r>
              <a:rPr lang="en-US" sz="2400" dirty="0"/>
              <a:t>Interpret outputs  </a:t>
            </a:r>
          </a:p>
          <a:p>
            <a:endParaRPr lang="en-US" sz="3200" dirty="0"/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4000" b="1" dirty="0">
              <a:solidFill>
                <a:srgbClr val="FF0000"/>
              </a:solidFill>
            </a:endParaRPr>
          </a:p>
          <a:p>
            <a:pPr algn="ctr"/>
            <a:endParaRPr lang="en-AU" sz="4000" dirty="0"/>
          </a:p>
          <a:p>
            <a:pPr algn="ctr"/>
            <a:endParaRPr lang="en-AU" sz="4000" dirty="0"/>
          </a:p>
          <a:p>
            <a:pPr algn="ctr"/>
            <a:endParaRPr lang="en-AU" sz="4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F4EF54C-B9CF-0CD1-FEB5-02621146E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2" y="77450"/>
            <a:ext cx="10515600" cy="66228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Quantitative synthesis/Meta-analysis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A6233-F9CA-AB30-694C-4FC0F4090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9526-2B63-4028-8ABC-C571E8DE03C8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40F70-2EB2-AB23-E201-18271132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669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845" y="2308510"/>
            <a:ext cx="10515600" cy="9819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b="1" dirty="0"/>
              <a:t>Thank you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737B8-384B-2EB9-1F0F-B4E3137E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CECC-74B0-4CDA-9F1E-BBA4A24D23D4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0CF30C-AF3B-F26B-2CC9-81D3E9DE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D72E1-A19E-F9D5-6051-24CD93FB5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61B0-9C61-F9CC-F217-4C5511A9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707" y="123290"/>
            <a:ext cx="11188557" cy="83220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Data Extraction</a:t>
            </a:r>
            <a:r>
              <a:rPr lang="en-AU" sz="3200" b="1" dirty="0">
                <a:solidFill>
                  <a:srgbClr val="0070C0"/>
                </a:solidFill>
              </a:rPr>
              <a:t>/ </a:t>
            </a:r>
            <a:r>
              <a:rPr lang="en-AU" sz="3200" dirty="0"/>
              <a:t>General approach and principles </a:t>
            </a:r>
            <a:r>
              <a:rPr lang="en-AU" sz="32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F6016-F5D0-E89C-07B2-52ABCBCAA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3" y="1222625"/>
            <a:ext cx="10997458" cy="505488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 Narrow" panose="020B0004020202020204" pitchFamily="34" charset="0"/>
              </a:rPr>
              <a:t>Extract all relevant and similar  information from all included studies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>
                <a:latin typeface="Aptos Narrow" panose="020B0004020202020204" pitchFamily="34" charset="0"/>
              </a:rPr>
              <a:t>Any </a:t>
            </a:r>
            <a:r>
              <a:rPr lang="en-GB" b="1" dirty="0">
                <a:latin typeface="Aptos Narrow" panose="020B0004020202020204" pitchFamily="34" charset="0"/>
              </a:rPr>
              <a:t>unpublished </a:t>
            </a:r>
            <a:r>
              <a:rPr lang="en-GB" dirty="0">
                <a:latin typeface="Aptos Narrow" panose="020B0004020202020204" pitchFamily="34" charset="0"/>
              </a:rPr>
              <a:t>information –re-coded in the format of published article</a:t>
            </a:r>
          </a:p>
          <a:p>
            <a:pPr lvl="1"/>
            <a:r>
              <a:rPr lang="en-US" dirty="0">
                <a:latin typeface="Aptos Narrow" panose="020B0004020202020204" pitchFamily="34" charset="0"/>
              </a:rPr>
              <a:t>Contact study authors for clarification or  additional information  </a:t>
            </a:r>
          </a:p>
          <a:p>
            <a:pPr lvl="2"/>
            <a:r>
              <a:rPr lang="en-US" sz="1800" dirty="0">
                <a:latin typeface="Aptos Narrow" panose="020B0004020202020204" pitchFamily="34" charset="0"/>
              </a:rPr>
              <a:t>(e.g.,</a:t>
            </a:r>
            <a:r>
              <a:rPr lang="en-US" sz="1800" b="1" dirty="0">
                <a:latin typeface="Aptos Narrow" panose="020B0004020202020204" pitchFamily="34" charset="0"/>
              </a:rPr>
              <a:t> Missing or Unclear raw data) </a:t>
            </a:r>
            <a:endParaRPr lang="en-US" sz="1800" dirty="0">
              <a:latin typeface="Aptos Narrow" panose="020B0004020202020204" pitchFamily="34" charset="0"/>
            </a:endParaRPr>
          </a:p>
          <a:p>
            <a:pPr lvl="1"/>
            <a:r>
              <a:rPr lang="en-US" dirty="0">
                <a:latin typeface="Aptos Narrow" panose="020B0004020202020204" pitchFamily="34" charset="0"/>
              </a:rPr>
              <a:t>Ensure data security and adherence to ethical guidelines (Sensitive data)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>
                <a:latin typeface="Aptos Narrow" panose="020B0004020202020204" pitchFamily="34" charset="0"/>
              </a:rPr>
              <a:t>Independent Dual Extraction – that should be </a:t>
            </a:r>
            <a:r>
              <a:rPr lang="en-AU" dirty="0">
                <a:latin typeface="Aptos Narrow" panose="020B0004020202020204" pitchFamily="34" charset="0"/>
              </a:rPr>
              <a:t>Reproducibility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Aptos Narrow" panose="020B0004020202020204" pitchFamily="34" charset="0"/>
              </a:rPr>
              <a:t>Resolve discrepancies through discussion or a third reviewer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AU" dirty="0">
                <a:latin typeface="Aptos Narrow" panose="020B0004020202020204" pitchFamily="34" charset="0"/>
              </a:rPr>
              <a:t>Follow phase-based Data extraction technique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en-AU" sz="2400" dirty="0">
              <a:latin typeface="Aptos Narrow" panose="020B0004020202020204" pitchFamily="34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dirty="0">
              <a:latin typeface="Aptos Narrow" panose="020B00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AU" sz="2400" b="1" dirty="0">
              <a:solidFill>
                <a:srgbClr val="7030A0"/>
              </a:solidFill>
              <a:latin typeface="Aptos Narrow" panose="020B0004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29AE7-62C3-62C7-418A-74FBA14ED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E7E6-4A97-42D4-92FF-E4BA523FD451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A0C75C-D84C-E4ED-AAD6-DED8CAB5E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4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1" y="1304818"/>
            <a:ext cx="10341735" cy="449345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b="1" dirty="0">
                <a:solidFill>
                  <a:srgbClr val="7030A0"/>
                </a:solidFill>
                <a:hlinkClick r:id="rId3" action="ppaction://hlinkfile"/>
              </a:rPr>
              <a:t>Phase 1</a:t>
            </a:r>
            <a:r>
              <a:rPr lang="en-AU" b="1" dirty="0">
                <a:solidFill>
                  <a:srgbClr val="7030A0"/>
                </a:solidFill>
              </a:rPr>
              <a:t>: </a:t>
            </a:r>
            <a:r>
              <a:rPr lang="en-US" dirty="0"/>
              <a:t>Extraction of study </a:t>
            </a:r>
            <a:r>
              <a:rPr lang="en-US" b="1" dirty="0"/>
              <a:t>characteristics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Citation 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Study design and method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Setting/Context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Population characteristics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Intervention/Comparator/Condition/Exposure/Tests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en-US" sz="2400" dirty="0"/>
          </a:p>
          <a:p>
            <a:pPr marL="914400" lvl="2" indent="0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3707" y="123290"/>
            <a:ext cx="11188557" cy="83220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Data Extraction</a:t>
            </a:r>
            <a:r>
              <a:rPr lang="en-AU" sz="3200" b="1" dirty="0">
                <a:solidFill>
                  <a:srgbClr val="0070C0"/>
                </a:solidFill>
              </a:rPr>
              <a:t>/ Relevant information  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9DBE38-B8E9-92B4-0576-7E4247E2F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A6B4-845D-487D-8429-9368742DA383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023C1-DF07-4E77-8EDF-31851C01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07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9CFEC-3F17-2AF5-A04A-1948CC377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8EAAF-97AD-70E8-23A3-767FC0A5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21" y="1304818"/>
            <a:ext cx="10341735" cy="4493454"/>
          </a:xfrm>
        </p:spPr>
        <p:txBody>
          <a:bodyPr>
            <a:normAutofit fontScale="92500" lnSpcReduction="10000"/>
          </a:bodyPr>
          <a:lstStyle/>
          <a:p>
            <a:pPr marL="0" lvl="1" indent="0">
              <a:buSzPct val="90000"/>
              <a:buNone/>
            </a:pPr>
            <a:r>
              <a:rPr lang="en-AU" sz="2800" b="1" u="sng" dirty="0">
                <a:solidFill>
                  <a:srgbClr val="0070C0"/>
                </a:solidFill>
              </a:rPr>
              <a:t>Phase 2</a:t>
            </a:r>
            <a:r>
              <a:rPr lang="en-AU" sz="2800" b="1" dirty="0">
                <a:solidFill>
                  <a:srgbClr val="0070C0"/>
                </a:solidFill>
              </a:rPr>
              <a:t>: </a:t>
            </a:r>
            <a:r>
              <a:rPr lang="en-US" b="1" dirty="0"/>
              <a:t>Extraction of Additional Parameters / Comparison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Data related to methodological quality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Randomization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Blinding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Attrition rates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Information for Subgroup Analysis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Any relevant Covariates for meta-regression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Study duration and time variable 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Baseline characteristics 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0D23C68-B0D4-7B23-8E24-A127A143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707" y="123290"/>
            <a:ext cx="11188557" cy="83220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Data Extraction</a:t>
            </a:r>
            <a:r>
              <a:rPr lang="en-AU" sz="3200" b="1" dirty="0">
                <a:solidFill>
                  <a:srgbClr val="0070C0"/>
                </a:solidFill>
              </a:rPr>
              <a:t>/ Relevant information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CC2A96-7BF7-C6BB-A249-073F64A78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E7B5-6999-4D25-90BC-248E91D6FBBB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EC3F7-562C-7CCF-5CC1-0CBC90254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55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269CE-DA2F-100E-C8C8-BA7C4E9BC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2A65D-DE36-0052-2877-8FFCE86E6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21" y="1304817"/>
            <a:ext cx="10341735" cy="4772597"/>
          </a:xfrm>
        </p:spPr>
        <p:txBody>
          <a:bodyPr>
            <a:normAutofit/>
          </a:bodyPr>
          <a:lstStyle/>
          <a:p>
            <a:pPr marL="0" lvl="1" indent="0">
              <a:buSzPct val="90000"/>
              <a:buNone/>
            </a:pPr>
            <a:r>
              <a:rPr lang="en-AU" sz="2800" b="1" u="sng" dirty="0">
                <a:solidFill>
                  <a:srgbClr val="0070C0"/>
                </a:solidFill>
              </a:rPr>
              <a:t>Phase 3</a:t>
            </a:r>
            <a:r>
              <a:rPr lang="en-AU" sz="2800" b="1" dirty="0">
                <a:solidFill>
                  <a:srgbClr val="0070C0"/>
                </a:solidFill>
              </a:rPr>
              <a:t>: </a:t>
            </a:r>
            <a:r>
              <a:rPr lang="en-US" sz="2800" b="1" dirty="0"/>
              <a:t>Extraction of main  measurements </a:t>
            </a:r>
          </a:p>
          <a:p>
            <a:pPr lvl="0"/>
            <a:r>
              <a:rPr lang="en-US" b="1" dirty="0"/>
              <a:t>Details of the Intervention/Exposure </a:t>
            </a:r>
            <a:endParaRPr lang="en-US" dirty="0"/>
          </a:p>
          <a:p>
            <a:pPr lvl="1"/>
            <a:r>
              <a:rPr lang="en-US" dirty="0"/>
              <a:t>Description of the intervention and  comparison group (PICO)</a:t>
            </a:r>
          </a:p>
          <a:p>
            <a:pPr lvl="1"/>
            <a:r>
              <a:rPr lang="en-US" dirty="0"/>
              <a:t>Description of exposure/case  and control group  (PEO/</a:t>
            </a:r>
            <a:r>
              <a:rPr lang="en-US" dirty="0" err="1"/>
              <a:t>CoCoPop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Sample sizes and observed events for each group</a:t>
            </a:r>
          </a:p>
          <a:p>
            <a:pPr lvl="0"/>
            <a:r>
              <a:rPr lang="en-US" b="1" dirty="0"/>
              <a:t>Outcome Measures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Primary and secondary outcomes as defined in the study.</a:t>
            </a:r>
          </a:p>
          <a:p>
            <a:pPr lvl="1"/>
            <a:r>
              <a:rPr lang="en-US" dirty="0"/>
              <a:t>Method and length of measurement (CS or longitudinal </a:t>
            </a:r>
          </a:p>
          <a:p>
            <a:pPr lvl="1"/>
            <a:r>
              <a:rPr lang="en-US" dirty="0"/>
              <a:t>Scale of measurement and related estimates </a:t>
            </a:r>
          </a:p>
          <a:p>
            <a:pPr lvl="2"/>
            <a:r>
              <a:rPr lang="en-US" dirty="0"/>
              <a:t>Effect estimates such  OR, RR, mean difference, hazard ratio).</a:t>
            </a:r>
          </a:p>
          <a:p>
            <a:pPr lvl="2"/>
            <a:r>
              <a:rPr lang="en-US" dirty="0"/>
              <a:t>Measures of variability (SD, SE, CI).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EE6D0A6-7D5A-CE10-00B6-E378ED84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707" y="123290"/>
            <a:ext cx="11188557" cy="83220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Data Extraction</a:t>
            </a:r>
            <a:r>
              <a:rPr lang="en-AU" sz="3200" b="1" dirty="0">
                <a:solidFill>
                  <a:srgbClr val="0070C0"/>
                </a:solidFill>
              </a:rPr>
              <a:t>/ Relevant information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A5BDA-8FAE-A109-26E6-62690230F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1E38-3919-4313-840A-E80657A02A97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202F1-8B0F-30F4-EDFE-376B968B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85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9218"/>
            <a:ext cx="10515600" cy="18390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AU" sz="2400" dirty="0"/>
          </a:p>
          <a:p>
            <a:pPr marL="0" indent="0" algn="ctr">
              <a:buNone/>
            </a:pPr>
            <a:r>
              <a:rPr lang="en-AU" sz="4400" dirty="0"/>
              <a:t>Outcome  Measures/Effect estimate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695106-30E5-7AEA-2E17-F5A645717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079A-9F02-46AC-8931-4FFC06EBBE38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C0355-E2D3-D594-5932-529C1DDD3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9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5" y="1416676"/>
            <a:ext cx="10393251" cy="46039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AU" sz="2400" dirty="0"/>
              <a:t>Primary Study can have the following  quantitative outcome measurement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dirty="0"/>
              <a:t>Categorical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Dichotomous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Ordinal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Multinomial 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dirty="0"/>
              <a:t>Continuous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Scales, or interval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AU" sz="2400" dirty="0"/>
              <a:t>Ratio data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3159" y="133565"/>
            <a:ext cx="11352943" cy="852754"/>
          </a:xfrm>
        </p:spPr>
        <p:txBody>
          <a:bodyPr>
            <a:normAutofit/>
          </a:bodyPr>
          <a:lstStyle/>
          <a:p>
            <a:r>
              <a:rPr lang="en-AU" sz="4000" dirty="0"/>
              <a:t>Outcome  Measures/Effect estimate</a:t>
            </a:r>
            <a:endParaRPr lang="en-AU" sz="3600" b="1" dirty="0">
              <a:solidFill>
                <a:srgbClr val="7030A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530071-7633-794B-4816-F59F85B2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784E-A625-4939-8442-8FBA364C2E13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99A35-BA0C-1EDF-B2A2-28EC0C7D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C4F40-9D05-4D01-989E-CFB1775F4F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5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2425</TotalTime>
  <Words>2399</Words>
  <Application>Microsoft Office PowerPoint</Application>
  <PresentationFormat>Widescreen</PresentationFormat>
  <Paragraphs>518</Paragraphs>
  <Slides>33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MS PGothic</vt:lpstr>
      <vt:lpstr>Aptos Narrow</vt:lpstr>
      <vt:lpstr>Arial</vt:lpstr>
      <vt:lpstr>Calibri</vt:lpstr>
      <vt:lpstr>Cambria Math</vt:lpstr>
      <vt:lpstr>Wingdings</vt:lpstr>
      <vt:lpstr>Office Theme</vt:lpstr>
      <vt:lpstr>PowerPoint Presentation</vt:lpstr>
      <vt:lpstr>Learning Objectives </vt:lpstr>
      <vt:lpstr>Data Extraction/ General approach and principles  </vt:lpstr>
      <vt:lpstr>Data Extraction/ General approach and principles  </vt:lpstr>
      <vt:lpstr>Data Extraction/ Relevant information    </vt:lpstr>
      <vt:lpstr>Data Extraction/ Relevant information </vt:lpstr>
      <vt:lpstr>Data Extraction/ Relevant information </vt:lpstr>
      <vt:lpstr>PowerPoint Presentation</vt:lpstr>
      <vt:lpstr>Outcome  Measures/Effect estimate</vt:lpstr>
      <vt:lpstr>Categorical /Binomial Outcome Measures </vt:lpstr>
      <vt:lpstr>Categorical /Binomial Outcome Measures  </vt:lpstr>
      <vt:lpstr>Categorical /Binomial Outcome Measures </vt:lpstr>
      <vt:lpstr>Categorical /Binomial Outcome Measures </vt:lpstr>
      <vt:lpstr>Categorical /Binomial Outcome Measures </vt:lpstr>
      <vt:lpstr>Categorical /Binomial Outcome Measures </vt:lpstr>
      <vt:lpstr>Diagnostic Accuracy Outcome Measures </vt:lpstr>
      <vt:lpstr>Continuous Outcome Measures </vt:lpstr>
      <vt:lpstr>Continuous Outcome Measures </vt:lpstr>
      <vt:lpstr>Data synthesis</vt:lpstr>
      <vt:lpstr>PowerPoint Presentation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Quantitative synthesis/Meta-analysis</vt:lpstr>
      <vt:lpstr>References </vt:lpstr>
      <vt:lpstr>Quantitative synthesis/Meta-analysis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kass</dc:creator>
  <cp:lastModifiedBy>Hawlet</cp:lastModifiedBy>
  <cp:revision>163</cp:revision>
  <dcterms:created xsi:type="dcterms:W3CDTF">2018-09-17T18:40:05Z</dcterms:created>
  <dcterms:modified xsi:type="dcterms:W3CDTF">2025-11-19T16:51:32Z</dcterms:modified>
</cp:coreProperties>
</file>