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378" r:id="rId3"/>
    <p:sldId id="379" r:id="rId4"/>
    <p:sldId id="388" r:id="rId5"/>
    <p:sldId id="390" r:id="rId6"/>
    <p:sldId id="393" r:id="rId7"/>
    <p:sldId id="380" r:id="rId8"/>
    <p:sldId id="382" r:id="rId9"/>
    <p:sldId id="383" r:id="rId10"/>
    <p:sldId id="386" r:id="rId11"/>
    <p:sldId id="385" r:id="rId12"/>
    <p:sldId id="389" r:id="rId13"/>
    <p:sldId id="392" r:id="rId14"/>
    <p:sldId id="395" r:id="rId15"/>
    <p:sldId id="398" r:id="rId16"/>
    <p:sldId id="400" r:id="rId17"/>
    <p:sldId id="402" r:id="rId18"/>
    <p:sldId id="403" r:id="rId19"/>
    <p:sldId id="406" r:id="rId20"/>
    <p:sldId id="409" r:id="rId21"/>
    <p:sldId id="408" r:id="rId22"/>
    <p:sldId id="394" r:id="rId23"/>
    <p:sldId id="391" r:id="rId24"/>
    <p:sldId id="404" r:id="rId25"/>
    <p:sldId id="405" r:id="rId26"/>
    <p:sldId id="411" r:id="rId27"/>
    <p:sldId id="41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EC770-DF3C-4827-ADDF-4AE6DBDB8DB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9FA3EB-9B2A-44D7-8C4D-161551FBB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04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>
                <a:latin typeface="+mn-lt"/>
                <a:ea typeface="Calibri"/>
                <a:cs typeface="Calibri"/>
              </a:rPr>
              <a:t>SLIDE EXPLANATION:</a:t>
            </a:r>
          </a:p>
          <a:p>
            <a:endParaRPr lang="en-US" dirty="0">
              <a:latin typeface="+mn-lt"/>
              <a:cs typeface="MS PGothic" pitchFamily="34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AU" dirty="0">
                <a:latin typeface="+mn-lt"/>
                <a:ea typeface="Calibri"/>
                <a:cs typeface="Calibri"/>
              </a:rPr>
              <a:t>REFERENCES:</a:t>
            </a:r>
          </a:p>
          <a:p>
            <a:pPr eaLnBrk="1" hangingPunct="1"/>
            <a:endParaRPr lang="en-US" dirty="0">
              <a:latin typeface="+mn-lt"/>
              <a:cs typeface="MS PGothic" pitchFamily="34" charset="-128"/>
            </a:endParaRPr>
          </a:p>
          <a:p>
            <a:pPr eaLnBrk="1" hangingPunct="1"/>
            <a:r>
              <a:rPr lang="en-US" dirty="0">
                <a:latin typeface="+mn-lt"/>
                <a:cs typeface="MS PGothic" pitchFamily="34" charset="-128"/>
              </a:rPr>
              <a:t>EXAMPLES:</a:t>
            </a:r>
          </a:p>
          <a:p>
            <a:pPr eaLnBrk="1" hangingPunct="1"/>
            <a:endParaRPr lang="en-US" dirty="0">
              <a:latin typeface="+mn-lt"/>
              <a:cs typeface="MS PGothic" pitchFamily="34" charset="-128"/>
            </a:endParaRPr>
          </a:p>
          <a:p>
            <a:pPr eaLnBrk="1" hangingPunct="1"/>
            <a:r>
              <a:rPr lang="en-US" dirty="0">
                <a:latin typeface="+mn-lt"/>
                <a:cs typeface="MS PGothic" pitchFamily="34" charset="-128"/>
              </a:rPr>
              <a:t>DISCUSSION</a:t>
            </a:r>
            <a:r>
              <a:rPr lang="en-US" baseline="0" dirty="0">
                <a:latin typeface="+mn-lt"/>
                <a:cs typeface="MS PGothic" pitchFamily="34" charset="-128"/>
              </a:rPr>
              <a:t> POINTS AND QUESTIONS FOR THE CLASS:</a:t>
            </a:r>
            <a:endParaRPr lang="en-US" dirty="0">
              <a:latin typeface="+mn-lt"/>
              <a:cs typeface="MS PGothic" pitchFamily="34" charset="-128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D067-4CA3-4EF3-A45B-347AD90B742C}" type="slidenum">
              <a:rPr lang="en-AU" smtClean="0"/>
              <a:pPr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58797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1B77F-651C-0A6C-7DEC-D5EEBF9AA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27DC8F-0D9B-A4EE-1F2D-5502529A57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4E866-D55F-B116-7845-B79EFA5C5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4B03-AC15-459B-9F99-1AA2464E766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E0121-E4D0-0684-1DE4-D974958B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B0201-70AF-8881-6987-0C6A2C8D9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A1BDF-E3D2-464C-AFF9-52C1C74D6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39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C7E24-459A-1E54-11CD-15106AF4A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933F20-C068-52B2-8FDA-9CEE715DC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2D71F-0C5D-A372-E929-F2CC62139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4B03-AC15-459B-9F99-1AA2464E766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A0725-F6AF-507A-C280-ABFEC7B16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A0C36-D118-2875-5C9A-5DCEB1D51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A1BDF-E3D2-464C-AFF9-52C1C74D6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09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89705D-C834-88CA-A3D7-FF5CAAE0BB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683B1D-0465-CEB8-1837-74F3B74E1A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FF10C-D44D-124B-9AB1-730955E98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4B03-AC15-459B-9F99-1AA2464E766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913BA-4959-1C29-8025-820EB0BCE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A3177-426C-CD61-5480-BCD341137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A1BDF-E3D2-464C-AFF9-52C1C74D6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750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-245"/>
            <a:ext cx="12192000" cy="653280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Calibri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2192000" cy="2041463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Calibri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914400" y="1113702"/>
            <a:ext cx="10363200" cy="757130"/>
          </a:xfrm>
        </p:spPr>
        <p:txBody>
          <a:bodyPr anchor="b" anchorCtr="0">
            <a:spAutoFit/>
          </a:bodyPr>
          <a:lstStyle>
            <a:lvl1pPr algn="r">
              <a:defRPr sz="48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2743200" y="2359176"/>
            <a:ext cx="8534400" cy="600164"/>
          </a:xfrm>
        </p:spPr>
        <p:txBody>
          <a:bodyPr tIns="0">
            <a:noAutofit/>
          </a:bodyPr>
          <a:lstStyle>
            <a:lvl1pPr marL="0" indent="0" algn="r">
              <a:buNone/>
              <a:defRPr sz="36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24191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26A31-AF9F-B95C-0F21-043DF0567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64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E8FF5-ED73-511F-7990-139AEF9E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15625" cy="4351338"/>
          </a:xfrm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F9A0A-1EC3-F0C7-979C-B60959656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4B03-AC15-459B-9F99-1AA2464E766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1FDBD-F636-CC89-686D-12FC98B8D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086E7-794E-4F80-5B4B-2A3E131AE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A1BDF-E3D2-464C-AFF9-52C1C74D6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34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AD3EC-C888-8164-60E8-40BE9E8F3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990EF-DB91-383F-1F81-F115E9E22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FF97E-12A1-AB0A-A8A3-741DD757C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4B03-AC15-459B-9F99-1AA2464E766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E5704-6C92-962F-72C5-81890E637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12C45-F2CF-FB74-0B83-625DC6435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A1BDF-E3D2-464C-AFF9-52C1C74D6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72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F14E3-EC31-8F1D-F424-6081D6DA9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4D0F9-2966-4CEE-0F3D-C9B5F729D1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0A5B60-74C4-CDAA-89C4-58F12398E5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6C65B-2E81-DB43-9256-9AD036E29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4B03-AC15-459B-9F99-1AA2464E766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BB9C4E-694A-1EFF-B949-D3BED38E6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25D4E-EFD1-8373-F414-46C429815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A1BDF-E3D2-464C-AFF9-52C1C74D6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612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2974A-52EC-A2C3-4710-1FD12B12A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778E0-3DE6-9F63-93A3-31DA96FEF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B3551E-EBDB-3BB3-9775-894254C1B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A09D97-33AB-8F5B-78BE-13294C8F69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3C3C02-CB4C-FEEC-0894-F5A4E525E8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82B2F7-AD75-EB53-2E02-5120CEDC1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4B03-AC15-459B-9F99-1AA2464E766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9CFD65-3943-8379-9CA5-81DEDE5DD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AAF54-5319-C8FB-BD47-7BE4D4FBB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A1BDF-E3D2-464C-AFF9-52C1C74D6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92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D8EC7-951F-EAB8-C4C7-FD4558AAF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930ADE-C976-2DBE-57AC-A834813E7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4B03-AC15-459B-9F99-1AA2464E766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7F50B7-EFE3-D655-B4D2-DB4A909E0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0B3709-07AD-C885-FF5B-8C202B676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A1BDF-E3D2-464C-AFF9-52C1C74D6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89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4BCFCF-4298-5E6E-51CB-482B1CE3D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4B03-AC15-459B-9F99-1AA2464E766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2CB165-D283-9EDF-6911-F48CC76E9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659CFC-492A-9011-EDC0-B6B4153F0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A1BDF-E3D2-464C-AFF9-52C1C74D6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57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C0F57-2D1D-C078-0E59-F57052FA9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6810A-5E31-599F-D8A6-A5E49A4C5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45D870-D746-2596-9CAA-2EC21157E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46A2-D2A4-D2D1-4909-D14CE4F8E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4B03-AC15-459B-9F99-1AA2464E766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170AEF-D109-D325-0974-D20C9B232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C800A-FF98-D82C-CEA0-E7A4A493E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A1BDF-E3D2-464C-AFF9-52C1C74D6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02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2556F-6AA7-84B3-0F55-6FDEB6282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DBC8FF-6717-0290-C63B-E3D29C4926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430B7A-D291-7B20-38BF-BF99FC6A5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BFF625-399B-FA4C-177B-1B6AB264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4B03-AC15-459B-9F99-1AA2464E766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09AFDD-544A-26DB-6462-8C2FC0F2C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38CD13-7E81-7FD5-DFDD-B135804A4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A1BDF-E3D2-464C-AFF9-52C1C74D6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229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C510F6-6F6E-7374-5A7D-A3C28DF2F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0E6CA7-0E51-36A7-AF26-C9E7502EE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312273-5128-9547-9CB9-87483AE1B7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34B03-AC15-459B-9F99-1AA2464E766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25AC1-1AE1-D8DF-3C9C-B93678F29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380F7-15A2-8807-0E81-9F4E360306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A1BDF-E3D2-464C-AFF9-52C1C74D6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088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719" y="2698224"/>
            <a:ext cx="8534400" cy="1555278"/>
          </a:xfrm>
        </p:spPr>
        <p:txBody>
          <a:bodyPr/>
          <a:lstStyle/>
          <a:p>
            <a:pPr algn="ctr"/>
            <a:endParaRPr lang="en-US" b="1" dirty="0">
              <a:solidFill>
                <a:srgbClr val="7030A0"/>
              </a:solidFill>
              <a:latin typeface="+mj-lt"/>
            </a:endParaRPr>
          </a:p>
          <a:p>
            <a:pPr algn="ctr"/>
            <a:r>
              <a:rPr lang="en-AU" b="1" dirty="0"/>
              <a:t>Critical Appraisal/Risk of bias Assessment </a:t>
            </a:r>
            <a:endParaRPr lang="en-US" b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663923" y="5023271"/>
            <a:ext cx="8534400" cy="1146024"/>
          </a:xfrm>
          <a:prstGeom prst="rect">
            <a:avLst/>
          </a:prstGeom>
        </p:spPr>
        <p:txBody>
          <a:bodyPr vert="horz" lIns="91440" tIns="0" rIns="91440" bIns="45720" rtlCol="0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ct val="20000"/>
              </a:spcBef>
            </a:pPr>
            <a:r>
              <a:rPr lang="en-GB" sz="2200" b="1" dirty="0">
                <a:solidFill>
                  <a:srgbClr val="7030A0"/>
                </a:solidFill>
              </a:rPr>
              <a:t>Addis Ababa, Ethiopia </a:t>
            </a:r>
          </a:p>
          <a:p>
            <a:pPr lvl="0">
              <a:lnSpc>
                <a:spcPct val="100000"/>
              </a:lnSpc>
              <a:spcBef>
                <a:spcPct val="20000"/>
              </a:spcBef>
            </a:pPr>
            <a:r>
              <a:rPr lang="en-GB" sz="2200" b="1" dirty="0">
                <a:solidFill>
                  <a:srgbClr val="7030A0"/>
                </a:solidFill>
              </a:rPr>
              <a:t>Nov 19-21 ,2025</a:t>
            </a:r>
            <a:endParaRPr lang="en-US" b="1" dirty="0">
              <a:solidFill>
                <a:srgbClr val="7030A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65582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FBBE9-A456-99D8-C9DF-4B6F92699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ACCC4-3D00-3A41-AF32-8BCEBACE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Appraisal/</a:t>
            </a:r>
            <a:r>
              <a:rPr lang="en-AU" sz="3600" b="1" dirty="0"/>
              <a:t>Risk of Bias Assessment 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CDF91-C1E8-3BE9-D681-5D4B8C1C2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02076"/>
            <a:ext cx="10972800" cy="480830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AU" b="1" dirty="0">
                <a:latin typeface="Aptos" panose="020B0004020202020204" pitchFamily="34" charset="0"/>
              </a:rPr>
              <a:t>Detection Bias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dirty="0">
                <a:latin typeface="Aptos" panose="020B0004020202020204" pitchFamily="34" charset="0"/>
              </a:rPr>
              <a:t>Known as measurement bias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dirty="0">
                <a:latin typeface="Aptos" panose="020B0004020202020204" pitchFamily="34" charset="0"/>
              </a:rPr>
              <a:t>Occurs if an assessor evaluates an outcome differently for patients depending on whether they are in control or treatment group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AU" b="1" dirty="0">
                <a:latin typeface="Aptos" panose="020B0004020202020204" pitchFamily="34" charset="0"/>
              </a:rPr>
              <a:t>Attrition Bias</a:t>
            </a:r>
          </a:p>
          <a:p>
            <a:pPr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dirty="0">
                <a:latin typeface="Aptos" panose="020B0004020202020204" pitchFamily="34" charset="0"/>
              </a:rPr>
              <a:t>Refers to differences between control and treatment groups in terms of patients </a:t>
            </a:r>
            <a:r>
              <a:rPr lang="en-AU" dirty="0">
                <a:solidFill>
                  <a:srgbClr val="C00000"/>
                </a:solidFill>
                <a:latin typeface="Aptos" panose="020B0004020202020204" pitchFamily="34" charset="0"/>
              </a:rPr>
              <a:t>dropping out </a:t>
            </a:r>
            <a:r>
              <a:rPr lang="en-AU" dirty="0">
                <a:latin typeface="Aptos" panose="020B0004020202020204" pitchFamily="34" charset="0"/>
              </a:rPr>
              <a:t>of a study, or not being followed up as diligently</a:t>
            </a:r>
          </a:p>
          <a:p>
            <a:pPr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dirty="0">
                <a:latin typeface="Aptos" panose="020B0004020202020204" pitchFamily="34" charset="0"/>
              </a:rPr>
              <a:t>Not an issue if there is no missing outcome data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129F72-70EC-B561-341C-9BA4B61C9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7F0E81-EC10-1DB5-BDCB-D2EACCB66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10</a:t>
            </a:fld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048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D418E3-0DCB-95E0-764B-A8AED7904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84B89-A361-10BD-B97A-29F0BE021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Appraisal/</a:t>
            </a:r>
            <a:r>
              <a:rPr lang="en-AU" sz="3600" b="1" dirty="0"/>
              <a:t>Risk of Bias Assessment 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CBECB-6975-2B93-570E-60DEC2EA5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02076"/>
            <a:ext cx="10972800" cy="4911047"/>
          </a:xfrm>
        </p:spPr>
        <p:txBody>
          <a:bodyPr>
            <a:normAutofit fontScale="92500" lnSpcReduction="10000"/>
          </a:bodyPr>
          <a:lstStyle/>
          <a:p>
            <a:pPr marL="342900" lvl="1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en-US" b="1" dirty="0">
                <a:solidFill>
                  <a:prstClr val="black"/>
                </a:solidFill>
              </a:rPr>
              <a:t>Methods to minimize risk of bias or systematic errors 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solidFill>
                  <a:prstClr val="black"/>
                </a:solidFill>
              </a:rPr>
              <a:t>In the </a:t>
            </a:r>
            <a:r>
              <a:rPr lang="en-US" b="1" dirty="0">
                <a:solidFill>
                  <a:prstClr val="black"/>
                </a:solidFill>
              </a:rPr>
              <a:t>design</a:t>
            </a:r>
            <a:r>
              <a:rPr lang="en-US" dirty="0">
                <a:solidFill>
                  <a:prstClr val="black"/>
                </a:solidFill>
              </a:rPr>
              <a:t>: </a:t>
            </a:r>
          </a:p>
          <a:p>
            <a:pPr lvl="2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</a:rPr>
              <a:t>Randomization - </a:t>
            </a:r>
            <a:r>
              <a:rPr lang="en-US" sz="2400" dirty="0"/>
              <a:t>Random assignment of participants to groups </a:t>
            </a:r>
            <a:r>
              <a:rPr lang="en-US" sz="2400" dirty="0">
                <a:solidFill>
                  <a:prstClr val="black"/>
                </a:solidFill>
              </a:rPr>
              <a:t>  </a:t>
            </a:r>
          </a:p>
          <a:p>
            <a:pPr lvl="2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</a:rPr>
              <a:t>Blinding </a:t>
            </a:r>
          </a:p>
          <a:p>
            <a:pPr lvl="2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</a:rPr>
              <a:t>Restriction</a:t>
            </a:r>
          </a:p>
          <a:p>
            <a:pPr lvl="2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</a:rPr>
              <a:t>Matching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solidFill>
                  <a:prstClr val="black"/>
                </a:solidFill>
              </a:rPr>
              <a:t> During </a:t>
            </a:r>
            <a:r>
              <a:rPr lang="en-US" b="1" dirty="0">
                <a:solidFill>
                  <a:prstClr val="black"/>
                </a:solidFill>
              </a:rPr>
              <a:t>analysis</a:t>
            </a:r>
            <a:r>
              <a:rPr lang="en-US" dirty="0">
                <a:solidFill>
                  <a:prstClr val="black"/>
                </a:solidFill>
              </a:rPr>
              <a:t>:</a:t>
            </a:r>
          </a:p>
          <a:p>
            <a:pPr lvl="2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</a:rPr>
              <a:t>Stratification/pooling/Multivariate analysis   </a:t>
            </a:r>
          </a:p>
          <a:p>
            <a:pPr lvl="2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</a:rPr>
              <a:t>Intention-to-treat (ITT) - RCT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CDFF37-1837-6A57-84B1-1A12776D6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44530A-B9F3-F422-291E-CC727C86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11</a:t>
            </a:fld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316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9AA2F-C019-752E-CC31-8686A9FD93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06FA6-3619-CC9B-C45C-870DDCDEA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Appraisal/</a:t>
            </a:r>
            <a:r>
              <a:rPr lang="en-AU" sz="3600" b="1" dirty="0"/>
              <a:t>Risk of Bias Assessment 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52374-A2A8-1AAD-A2A6-1EE896262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12399"/>
            <a:ext cx="10972800" cy="554804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Type of Bias and methods used to minimize risk of Bias </a:t>
            </a: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84437-61D7-4486-9CED-06DDF1C9C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0151A9-87D4-C3F9-C37A-8B1F7FCF5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12</a:t>
            </a:fld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24CF944-1992-17AA-89D7-FAF6DFCC60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64"/>
          <a:stretch/>
        </p:blipFill>
        <p:spPr bwMode="auto">
          <a:xfrm>
            <a:off x="838200" y="1756883"/>
            <a:ext cx="10155148" cy="4599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816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89E2F-597A-2975-094C-575C516F3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843C6-78ED-5C33-686C-D283CDA1C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Appraisal/</a:t>
            </a:r>
            <a:r>
              <a:rPr lang="en-AU" sz="3600" b="1" dirty="0"/>
              <a:t>Risk of Bias Assessment 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E2BA4-CB47-C119-AE63-696D00A5A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02076"/>
            <a:ext cx="11144036" cy="496241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AU" b="1" dirty="0">
                <a:solidFill>
                  <a:srgbClr val="7030A0"/>
                </a:solidFill>
              </a:rPr>
              <a:t>Additional things to be considered During Appraisal </a:t>
            </a:r>
          </a:p>
          <a:p>
            <a:pPr lvl="1">
              <a:lnSpc>
                <a:spcPct val="150000"/>
              </a:lnSpc>
            </a:pPr>
            <a:r>
              <a:rPr lang="en-AU" dirty="0"/>
              <a:t>The review question </a:t>
            </a:r>
          </a:p>
          <a:p>
            <a:pPr lvl="1">
              <a:lnSpc>
                <a:spcPct val="150000"/>
              </a:lnSpc>
            </a:pPr>
            <a:r>
              <a:rPr lang="en-AU" dirty="0"/>
              <a:t>The research questions- the original study</a:t>
            </a:r>
          </a:p>
          <a:p>
            <a:pPr lvl="2">
              <a:lnSpc>
                <a:spcPct val="150000"/>
              </a:lnSpc>
            </a:pPr>
            <a:r>
              <a:rPr lang="en-AU" dirty="0"/>
              <a:t>SMART  </a:t>
            </a:r>
          </a:p>
          <a:p>
            <a:pPr lvl="1">
              <a:lnSpc>
                <a:spcPct val="150000"/>
              </a:lnSpc>
            </a:pPr>
            <a:r>
              <a:rPr lang="en-AU" dirty="0"/>
              <a:t>Study arguments and coherence</a:t>
            </a:r>
          </a:p>
          <a:p>
            <a:pPr lvl="1">
              <a:lnSpc>
                <a:spcPct val="150000"/>
              </a:lnSpc>
            </a:pPr>
            <a:r>
              <a:rPr lang="en-AU" dirty="0"/>
              <a:t>Study relevance </a:t>
            </a:r>
          </a:p>
          <a:p>
            <a:pPr lvl="1">
              <a:lnSpc>
                <a:spcPct val="150000"/>
              </a:lnSpc>
            </a:pPr>
            <a:r>
              <a:rPr lang="en-AU" dirty="0"/>
              <a:t>Evidence gap  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140E7-B53C-9166-F2F9-7A8FFEBA2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01533-E048-DDE5-94DD-7193C67E5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13</a:t>
            </a:fld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756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7E05B-90E4-74BB-0ED5-E585A9578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0490F-DC26-B7D8-8A7A-BA894B7ED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Appraisal/</a:t>
            </a:r>
            <a:r>
              <a:rPr lang="en-AU" sz="3600" b="1" dirty="0"/>
              <a:t>Risk of Bias Assessment 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C5FB7-2C4B-D19B-87BE-08330147B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02077"/>
            <a:ext cx="10972800" cy="49829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b="1" dirty="0">
                <a:solidFill>
                  <a:srgbClr val="7030A0"/>
                </a:solidFill>
              </a:rPr>
              <a:t>Additional things to be considered During Appraisal </a:t>
            </a:r>
          </a:p>
          <a:p>
            <a:r>
              <a:rPr lang="en-AU" dirty="0"/>
              <a:t>Should be done using the </a:t>
            </a:r>
            <a:r>
              <a:rPr lang="en-AU" u="sng" dirty="0">
                <a:solidFill>
                  <a:srgbClr val="002060"/>
                </a:solidFill>
              </a:rPr>
              <a:t>standard </a:t>
            </a:r>
          </a:p>
          <a:p>
            <a:pPr marL="857250" lvl="1" indent="-457200"/>
            <a:r>
              <a:rPr lang="en-AU" dirty="0"/>
              <a:t>There are numbers of standardized tools/instruments</a:t>
            </a:r>
          </a:p>
          <a:p>
            <a:pPr marL="857250" lvl="1" indent="-457200"/>
            <a:r>
              <a:rPr lang="en-AU" dirty="0"/>
              <a:t>JBI appraisal tools/checklists are more preferred </a:t>
            </a:r>
          </a:p>
          <a:p>
            <a:pPr lvl="1"/>
            <a:r>
              <a:rPr lang="en-AU" dirty="0"/>
              <a:t>   Numbers and contents of appraisal criteria deepened on:</a:t>
            </a:r>
          </a:p>
          <a:p>
            <a:pPr lvl="2">
              <a:lnSpc>
                <a:spcPct val="150000"/>
              </a:lnSpc>
            </a:pPr>
            <a:r>
              <a:rPr lang="en-AU" dirty="0"/>
              <a:t>The specific study design </a:t>
            </a:r>
          </a:p>
          <a:p>
            <a:pPr lvl="2">
              <a:lnSpc>
                <a:spcPct val="150000"/>
              </a:lnSpc>
            </a:pPr>
            <a:r>
              <a:rPr lang="en-AU" dirty="0"/>
              <a:t>The review question </a:t>
            </a:r>
          </a:p>
          <a:p>
            <a:pPr marL="342900" lvl="1" indent="-378000">
              <a:buSzPct val="90000"/>
              <a:buFont typeface="Wingdings" pitchFamily="2" charset="2"/>
              <a:buChar char="v"/>
            </a:pPr>
            <a:r>
              <a:rPr lang="en-AU" dirty="0"/>
              <a:t>The procedure and tools/instruments should clearly describe:</a:t>
            </a:r>
          </a:p>
          <a:p>
            <a:pPr lvl="2">
              <a:lnSpc>
                <a:spcPct val="150000"/>
              </a:lnSpc>
            </a:pPr>
            <a:r>
              <a:rPr lang="en-AU" dirty="0"/>
              <a:t>In the protocol </a:t>
            </a:r>
          </a:p>
          <a:p>
            <a:pPr lvl="2">
              <a:lnSpc>
                <a:spcPct val="150000"/>
              </a:lnSpc>
            </a:pPr>
            <a:r>
              <a:rPr lang="en-AU" dirty="0"/>
              <a:t>Final review report 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2423D-C6F6-EBE0-63A2-2553192A1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5D23F-2743-E37C-0C5E-DFCBE463C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14</a:t>
            </a:fld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5941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609B8-82BC-7B13-0A2F-EB4983F1D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880FF-D6CB-04A5-3AA0-7192105E4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 of</a:t>
            </a:r>
            <a:r>
              <a:rPr lang="en-US" sz="3600" dirty="0"/>
              <a:t> Experimental studies</a:t>
            </a:r>
            <a:endParaRPr lang="en-GB" sz="3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97749-030C-7B17-94D7-5DB81A245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4BCCC4-66BE-9E24-DFBB-D117D8A9F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15</a:t>
            </a:fld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C7CCF83-55D8-C949-E6C1-3792BDBB61E5}"/>
              </a:ext>
            </a:extLst>
          </p:cNvPr>
          <p:cNvSpPr txBox="1">
            <a:spLocks/>
          </p:cNvSpPr>
          <p:nvPr/>
        </p:nvSpPr>
        <p:spPr>
          <a:xfrm>
            <a:off x="838200" y="1212351"/>
            <a:ext cx="10972800" cy="51439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rgbClr val="7030A0"/>
                </a:solidFill>
              </a:rPr>
              <a:t>Domains of </a:t>
            </a:r>
            <a:r>
              <a:rPr lang="en-AU" b="1" dirty="0">
                <a:solidFill>
                  <a:srgbClr val="7030A0"/>
                </a:solidFill>
              </a:rPr>
              <a:t>JBI tool used for RCT studies Appraisal </a:t>
            </a:r>
          </a:p>
          <a:p>
            <a:pPr marL="422100" indent="-457200">
              <a:buFont typeface="+mj-lt"/>
              <a:buAutoNum type="arabicPeriod"/>
            </a:pPr>
            <a:r>
              <a:rPr lang="en-AU" sz="1800" dirty="0"/>
              <a:t>Was true randomization used for assignment of participants?</a:t>
            </a:r>
          </a:p>
          <a:p>
            <a:pPr marL="422100" indent="-457200">
              <a:buFont typeface="+mj-lt"/>
              <a:buAutoNum type="arabicPeriod"/>
            </a:pPr>
            <a:r>
              <a:rPr lang="en-US" sz="1800" dirty="0"/>
              <a:t>Was allocation to treatment groups concealed?</a:t>
            </a:r>
          </a:p>
          <a:p>
            <a:pPr marL="422100" indent="-457200">
              <a:buFont typeface="+mj-lt"/>
              <a:buAutoNum type="arabicPeriod"/>
            </a:pPr>
            <a:r>
              <a:rPr lang="en-AU" sz="1800" dirty="0"/>
              <a:t>Were treatment groups similar at baseline?</a:t>
            </a:r>
          </a:p>
          <a:p>
            <a:pPr marL="422100" indent="-457200">
              <a:buFont typeface="+mj-lt"/>
              <a:buAutoNum type="arabicPeriod"/>
            </a:pPr>
            <a:r>
              <a:rPr lang="en-AU" sz="1800" dirty="0"/>
              <a:t>Were participants blind to treatment assignment?</a:t>
            </a:r>
          </a:p>
          <a:p>
            <a:pPr marL="422100" indent="-457200">
              <a:buFont typeface="+mj-lt"/>
              <a:buAutoNum type="arabicPeriod"/>
            </a:pPr>
            <a:r>
              <a:rPr lang="en-AU" sz="1800" dirty="0"/>
              <a:t>Were those delivering treatment blind to treatment assignment? 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AU" sz="1800" dirty="0"/>
              <a:t>Were outcomes assessors blind to treatment assignment?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AU" sz="1800" dirty="0"/>
              <a:t>Were treatment  groups treated identically other than intervention of interest?</a:t>
            </a:r>
          </a:p>
          <a:p>
            <a:pPr marL="514350" indent="-514350" algn="just">
              <a:buFont typeface="+mj-lt"/>
              <a:buAutoNum type="arabicPeriod" startAt="6"/>
            </a:pPr>
            <a:r>
              <a:rPr lang="en-AU" sz="1800" dirty="0"/>
              <a:t>Was follow-up complete, and if not, strategies to address incomplete follow-up utilized?</a:t>
            </a:r>
          </a:p>
          <a:p>
            <a:pPr marL="514350" indent="-514350" algn="just">
              <a:buFont typeface="+mj-lt"/>
              <a:buAutoNum type="arabicPeriod" startAt="6"/>
            </a:pPr>
            <a:r>
              <a:rPr lang="en-AU" sz="1800" dirty="0"/>
              <a:t>Were participants analysed in groups to which they were randomized?</a:t>
            </a:r>
          </a:p>
          <a:p>
            <a:pPr marL="514350" indent="-514350" algn="just">
              <a:buFont typeface="+mj-lt"/>
              <a:buAutoNum type="arabicPeriod" startAt="6"/>
            </a:pPr>
            <a:r>
              <a:rPr lang="en-AU" sz="1800" dirty="0"/>
              <a:t>Were outcomes measured in same way for treatment groups?</a:t>
            </a:r>
          </a:p>
          <a:p>
            <a:pPr marL="57150" indent="-514350" algn="just">
              <a:buFont typeface="+mj-lt"/>
              <a:buAutoNum type="arabicPeriod" startAt="11"/>
            </a:pPr>
            <a:r>
              <a:rPr lang="en-AU" sz="1800" dirty="0"/>
              <a:t>Were outcomes measured in a reliable way?</a:t>
            </a:r>
          </a:p>
          <a:p>
            <a:pPr marL="57150" indent="-514350" algn="just">
              <a:buFont typeface="+mj-lt"/>
              <a:buAutoNum type="arabicPeriod" startAt="11"/>
            </a:pPr>
            <a:r>
              <a:rPr lang="en-AU" sz="1800" dirty="0"/>
              <a:t>Was appropriate statistical analysis used?</a:t>
            </a:r>
          </a:p>
          <a:p>
            <a:pPr marL="57150" indent="-514350" algn="just">
              <a:buFont typeface="+mj-lt"/>
              <a:buAutoNum type="arabicPeriod" startAt="11"/>
            </a:pPr>
            <a:r>
              <a:rPr lang="en-AU" sz="1800" dirty="0"/>
              <a:t>Was trial design appropriate for topic, and any deviations from standard RCT design and analysis? </a:t>
            </a:r>
          </a:p>
          <a:p>
            <a:pPr marL="514350" indent="-514350">
              <a:buFont typeface="+mj-lt"/>
              <a:buAutoNum type="arabicPeriod" startAt="6"/>
            </a:pPr>
            <a:endParaRPr lang="en-AU" sz="2000" dirty="0"/>
          </a:p>
          <a:p>
            <a:pPr marL="514350" indent="-514350" algn="just">
              <a:buFont typeface="+mj-lt"/>
              <a:buAutoNum type="arabicPeriod" startAt="6"/>
            </a:pPr>
            <a:endParaRPr lang="en-AU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114211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44F1E-91C7-9BC1-177A-22EB06DB2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77A25-17B0-14E2-C761-A18495729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 of</a:t>
            </a:r>
            <a:r>
              <a:rPr lang="en-US" sz="3600" dirty="0"/>
              <a:t> Experimental studies</a:t>
            </a:r>
            <a:endParaRPr lang="en-GB" sz="3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912EF-C674-819C-5977-842699E0F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ACA17E-8FB0-7144-2DAD-59971E816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16</a:t>
            </a:fld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2BB7E2A-EF57-E61B-63B7-3B6823F9E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2429"/>
            <a:ext cx="11125200" cy="4961358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b="1" dirty="0">
                <a:solidFill>
                  <a:srgbClr val="7030A0"/>
                </a:solidFill>
              </a:rPr>
              <a:t>Domains of  </a:t>
            </a:r>
            <a:r>
              <a:rPr lang="en-AU" b="1" dirty="0"/>
              <a:t>JBI tool for </a:t>
            </a:r>
            <a:r>
              <a:rPr lang="en-AU" b="1" dirty="0">
                <a:solidFill>
                  <a:srgbClr val="7030A0"/>
                </a:solidFill>
              </a:rPr>
              <a:t>Quasi-experimental </a:t>
            </a:r>
            <a:r>
              <a:rPr lang="en-AU" b="1" dirty="0"/>
              <a:t>studies </a:t>
            </a:r>
          </a:p>
          <a:p>
            <a:pPr marL="479250" indent="-514350" algn="just">
              <a:buFont typeface="+mj-lt"/>
              <a:buAutoNum type="arabicPeriod"/>
            </a:pPr>
            <a:r>
              <a:rPr lang="en-AU" sz="2000" dirty="0"/>
              <a:t>Is it clear in study what is ‘cause’ and what is ‘effect’ – is there no confusion about which comes first?</a:t>
            </a:r>
          </a:p>
          <a:p>
            <a:pPr marL="479250" indent="-514350" algn="just">
              <a:buFont typeface="+mj-lt"/>
              <a:buAutoNum type="arabicPeriod"/>
            </a:pPr>
            <a:r>
              <a:rPr lang="en-AU" sz="2000" dirty="0"/>
              <a:t>Were participants included in any comparisons similar?</a:t>
            </a:r>
          </a:p>
          <a:p>
            <a:pPr marL="479250" indent="-514350" algn="just">
              <a:buFont typeface="+mj-lt"/>
              <a:buAutoNum type="arabicPeriod"/>
            </a:pPr>
            <a:r>
              <a:rPr lang="en-AU" sz="2000" dirty="0"/>
              <a:t>Were participants included in any comparisons receiving similar treatment/care?</a:t>
            </a:r>
          </a:p>
          <a:p>
            <a:pPr marL="479250" indent="-514350" algn="just">
              <a:buFont typeface="+mj-lt"/>
              <a:buAutoNum type="arabicPeriod"/>
            </a:pPr>
            <a:r>
              <a:rPr lang="en-AU" sz="2000" dirty="0"/>
              <a:t>Was there a control group?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AU" sz="2000" dirty="0"/>
              <a:t>Were there multiple measurements of outcome both pre and post intervention/exposure?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AU" sz="2000" dirty="0"/>
              <a:t>Was follow-up complete, and if not, any strategies to deal with loss to follow-up employed?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AU" sz="2000" dirty="0"/>
              <a:t>Were outcomes of participants included in any comparisons measured in the same way?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AU" sz="2000" dirty="0"/>
              <a:t>Were outcomes measured in a reliable way?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AU" sz="2000" dirty="0"/>
              <a:t>Was appropriate statistical analysis used?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589651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FF3C9-11B9-F4E6-5D63-6342FE851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2BD37-4822-CC8F-C25D-83F1A5EEB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 of</a:t>
            </a:r>
            <a:r>
              <a:rPr lang="en-US" sz="3600" dirty="0"/>
              <a:t> Experimental studies</a:t>
            </a:r>
            <a:endParaRPr lang="en-GB" sz="3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6806A-2C2A-04D3-0C95-CA77AD7EC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A3D854-3B8B-BF22-4BE2-D1CB56A84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17</a:t>
            </a:fld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CAC51BE9-BFA6-4619-E3B9-40E95B168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0431"/>
            <a:ext cx="10744199" cy="5044611"/>
          </a:xfrm>
        </p:spPr>
        <p:txBody>
          <a:bodyPr>
            <a:noAutofit/>
          </a:bodyPr>
          <a:lstStyle/>
          <a:p>
            <a:pPr marL="0" lvl="1" indent="0">
              <a:buSzPct val="90000"/>
              <a:buNone/>
            </a:pPr>
            <a:r>
              <a:rPr lang="en-AU" sz="3200" b="1" dirty="0">
                <a:solidFill>
                  <a:srgbClr val="7030A0"/>
                </a:solidFill>
              </a:rPr>
              <a:t>During Appraisal </a:t>
            </a:r>
          </a:p>
          <a:p>
            <a:pPr marL="457200" lvl="1" indent="-457200">
              <a:buSzPct val="90000"/>
            </a:pPr>
            <a:r>
              <a:rPr lang="en-AU" dirty="0"/>
              <a:t>A good understanding of research design is required in appraisers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AU" sz="2400" dirty="0"/>
              <a:t>Each criteria should be evaluated by at least two independent reviewer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AU" sz="2400" dirty="0"/>
              <a:t>Criteria scored as:</a:t>
            </a:r>
          </a:p>
          <a:p>
            <a:pPr marL="1257300" lvl="2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AU" dirty="0"/>
              <a:t>Being met/ low risk of bias </a:t>
            </a:r>
          </a:p>
          <a:p>
            <a:pPr marL="1257300" lvl="2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AU" dirty="0"/>
              <a:t>Not met/ high risk of bias  </a:t>
            </a:r>
          </a:p>
          <a:p>
            <a:pPr marL="1257300" lvl="2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AU" dirty="0"/>
              <a:t>Unclear or not applicable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400" dirty="0"/>
              <a:t>Document summary of the risk of bias assessments for each important outcome (across domains)</a:t>
            </a:r>
          </a:p>
          <a:p>
            <a:pPr marL="1257300" lvl="2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400" dirty="0"/>
              <a:t> </a:t>
            </a:r>
            <a:r>
              <a:rPr lang="en-GB" dirty="0"/>
              <a:t>Within studies </a:t>
            </a:r>
          </a:p>
          <a:p>
            <a:pPr marL="1257300" lvl="2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/>
              <a:t>Across studies</a:t>
            </a:r>
            <a:endParaRPr lang="en-AU" dirty="0"/>
          </a:p>
          <a:p>
            <a:pPr marL="0" indent="0">
              <a:buNone/>
            </a:pP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317970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85A775-6EC0-BE38-A045-FCD0302A2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558C-08D8-C76C-3700-FF23CB9A6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 of</a:t>
            </a:r>
            <a:r>
              <a:rPr lang="en-US" sz="3600" dirty="0"/>
              <a:t> Experimental studies</a:t>
            </a:r>
            <a:endParaRPr lang="en-GB" sz="3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7F5EA-050F-122B-A82C-A1152D81B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3E95F0-3C0B-5B95-217B-44E943C8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18</a:t>
            </a:fld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A25202E0-252E-6B8B-1D32-3335EFBF6D8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8232" y="2122218"/>
            <a:ext cx="10534727" cy="4234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3">
            <a:extLst>
              <a:ext uri="{FF2B5EF4-FFF2-40B4-BE49-F238E27FC236}">
                <a16:creationId xmlns:a16="http://schemas.microsoft.com/office/drawing/2014/main" id="{A800D55C-7374-AED7-8D74-CCA4F3192855}"/>
              </a:ext>
            </a:extLst>
          </p:cNvPr>
          <p:cNvSpPr txBox="1">
            <a:spLocks/>
          </p:cNvSpPr>
          <p:nvPr/>
        </p:nvSpPr>
        <p:spPr>
          <a:xfrm>
            <a:off x="838200" y="1363007"/>
            <a:ext cx="6577337" cy="556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rgbClr val="7030A0"/>
                </a:solidFill>
              </a:rPr>
              <a:t>Level  of the overall </a:t>
            </a:r>
            <a:r>
              <a:rPr lang="en-GB" sz="2800" b="1" dirty="0">
                <a:solidFill>
                  <a:srgbClr val="7030A0"/>
                </a:solidFill>
              </a:rPr>
              <a:t>risk of bias assessments </a:t>
            </a:r>
            <a:endParaRPr lang="en-US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2149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E4541-70DA-41F6-F652-030296C39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47898-7951-8427-FEBB-A690F34B0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 of</a:t>
            </a:r>
            <a:r>
              <a:rPr lang="en-US" sz="3600" dirty="0"/>
              <a:t> Observational studies</a:t>
            </a:r>
            <a:endParaRPr lang="en-GB" sz="3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D3BABF-257A-CA29-790B-564D6A57E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16D060-EAB3-12F0-A475-80EA127B4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19</a:t>
            </a:fld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4194D73-1704-46B0-86A2-4497BF3DE519}"/>
              </a:ext>
            </a:extLst>
          </p:cNvPr>
          <p:cNvSpPr txBox="1">
            <a:spLocks/>
          </p:cNvSpPr>
          <p:nvPr/>
        </p:nvSpPr>
        <p:spPr>
          <a:xfrm>
            <a:off x="457199" y="1210268"/>
            <a:ext cx="11265614" cy="5132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sz="2400" b="1" dirty="0"/>
              <a:t>Domain of JBI  appraisal tool for </a:t>
            </a:r>
            <a:r>
              <a:rPr lang="en-AU" sz="2400" b="1" dirty="0">
                <a:solidFill>
                  <a:srgbClr val="7030A0"/>
                </a:solidFill>
              </a:rPr>
              <a:t>cohort studies </a:t>
            </a:r>
          </a:p>
          <a:p>
            <a:pPr marL="479250" indent="-514350">
              <a:buFont typeface="+mj-lt"/>
              <a:buAutoNum type="arabicPeriod"/>
            </a:pPr>
            <a:r>
              <a:rPr lang="en-AU" sz="2000" dirty="0"/>
              <a:t>Were groups similar and recruited from same population?</a:t>
            </a:r>
          </a:p>
          <a:p>
            <a:pPr marL="479250" indent="-514350">
              <a:buFont typeface="+mj-lt"/>
              <a:buAutoNum type="arabicPeriod"/>
            </a:pPr>
            <a:r>
              <a:rPr lang="en-AU" sz="2000" dirty="0"/>
              <a:t>Were exposures measured similarly to assign people to both groups?</a:t>
            </a:r>
          </a:p>
          <a:p>
            <a:pPr marL="479250" indent="-514350">
              <a:buFont typeface="+mj-lt"/>
              <a:buAutoNum type="arabicPeriod"/>
            </a:pPr>
            <a:r>
              <a:rPr lang="en-AU" sz="2000" dirty="0"/>
              <a:t>Was exposure measured in valid and reliable way?</a:t>
            </a:r>
          </a:p>
          <a:p>
            <a:pPr marL="479250" indent="-514350">
              <a:buFont typeface="+mj-lt"/>
              <a:buAutoNum type="arabicPeriod"/>
            </a:pPr>
            <a:r>
              <a:rPr lang="en-AU" sz="2000" dirty="0"/>
              <a:t>Were confounding factors identified?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AU" sz="2000" dirty="0"/>
              <a:t>Were strategies to deal with confounding factors stated?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AU" sz="2000" dirty="0"/>
              <a:t>Were the groups/participants free of the outcome at the start of the study?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AU" sz="2000" dirty="0"/>
              <a:t>Were the outcomes measured in a valid and reliable way?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AU" sz="2000" dirty="0"/>
              <a:t>Was the follow up time reported and sufficient to belong enough for outcomes to occur?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AU" sz="2000" dirty="0"/>
              <a:t>Was follow-up complete, and if not, were the reasons to loss to follow-up described and explored?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AU" sz="2000" dirty="0"/>
              <a:t>Were strategies to address incomplete follow-up utilized?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AU" sz="2000" dirty="0"/>
              <a:t>Was appropriate statistical analysis used?</a:t>
            </a:r>
            <a:endParaRPr lang="en-AU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3EB7C555-DB4B-CF7E-D591-E4BA87411C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52"/>
          <a:stretch/>
        </p:blipFill>
        <p:spPr bwMode="auto">
          <a:xfrm>
            <a:off x="9329791" y="1315092"/>
            <a:ext cx="2661864" cy="470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997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AU" sz="3200" b="1" dirty="0"/>
              <a:t>Critical Appraisal/Risk of bias Assessment 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6593"/>
            <a:ext cx="10972800" cy="461085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AU" b="1" dirty="0">
                <a:latin typeface="Aptos" panose="020B0004020202020204" pitchFamily="34" charset="0"/>
                <a:ea typeface="Calibri"/>
                <a:cs typeface="Times New Roman"/>
              </a:rPr>
              <a:t>Learning Objectives </a:t>
            </a:r>
          </a:p>
          <a:p>
            <a:pPr lvl="1">
              <a:lnSpc>
                <a:spcPct val="150000"/>
              </a:lnSpc>
            </a:pPr>
            <a:r>
              <a:rPr lang="en-AU" dirty="0">
                <a:latin typeface="Aptos" panose="020B0004020202020204" pitchFamily="34" charset="0"/>
                <a:ea typeface="Calibri"/>
                <a:cs typeface="Times New Roman"/>
              </a:rPr>
              <a:t>To have basic understanding on Risk of bias Assessment </a:t>
            </a:r>
          </a:p>
          <a:p>
            <a:pPr lvl="3">
              <a:lnSpc>
                <a:spcPct val="150000"/>
              </a:lnSpc>
            </a:pPr>
            <a:r>
              <a:rPr lang="en-US" sz="2400" dirty="0">
                <a:latin typeface="Aptos" panose="020B0004020202020204" pitchFamily="34" charset="0"/>
              </a:rPr>
              <a:t>Source/type of bias</a:t>
            </a:r>
          </a:p>
          <a:p>
            <a:pPr lvl="3">
              <a:lnSpc>
                <a:spcPct val="150000"/>
              </a:lnSpc>
            </a:pPr>
            <a:r>
              <a:rPr lang="en-GB" sz="2400" dirty="0">
                <a:latin typeface="Aptos" panose="020B0004020202020204" pitchFamily="34" charset="0"/>
              </a:rPr>
              <a:t>Methods to minimize bias </a:t>
            </a:r>
          </a:p>
          <a:p>
            <a:pPr lvl="1">
              <a:lnSpc>
                <a:spcPct val="150000"/>
              </a:lnSpc>
            </a:pPr>
            <a:r>
              <a:rPr lang="en-GB" dirty="0">
                <a:latin typeface="Aptos" panose="020B0004020202020204" pitchFamily="34" charset="0"/>
              </a:rPr>
              <a:t>Understand and Perform Critical Appraisal of primary studies </a:t>
            </a:r>
          </a:p>
          <a:p>
            <a:pPr lvl="3">
              <a:lnSpc>
                <a:spcPct val="150000"/>
              </a:lnSpc>
            </a:pPr>
            <a:r>
              <a:rPr lang="en-GB" sz="2400" dirty="0">
                <a:latin typeface="Aptos" panose="020B0004020202020204" pitchFamily="34" charset="0"/>
              </a:rPr>
              <a:t>Based on standard tools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6D0BA-58D0-8BC1-813A-BEF379B21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63BCBC-0A30-950C-044A-E70CF4D59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z="1600" b="1" smtClean="0">
                <a:solidFill>
                  <a:srgbClr val="FF0000"/>
                </a:solidFill>
              </a:rPr>
              <a:t>2</a:t>
            </a:fld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4658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EB431-258B-5AAD-5732-95F58B60C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B2FCA-7504-9A08-C642-A691CE702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 of</a:t>
            </a:r>
            <a:r>
              <a:rPr lang="en-US" sz="3600" dirty="0"/>
              <a:t> Observational studies</a:t>
            </a:r>
            <a:endParaRPr lang="en-GB" sz="3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2C8D5-90B6-AE89-9DC6-AC0597003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7287D6-3538-18E9-49EF-68870327C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20</a:t>
            </a:fld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0A45F-36F4-F07C-D332-0ADBF0C37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987" y="1140431"/>
            <a:ext cx="9424733" cy="494028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AU" b="1" dirty="0"/>
              <a:t>Domain JBI  appraisal tool for </a:t>
            </a:r>
            <a:r>
              <a:rPr lang="en-AU" b="1" dirty="0">
                <a:solidFill>
                  <a:srgbClr val="7030A0"/>
                </a:solidFill>
              </a:rPr>
              <a:t>Case-control</a:t>
            </a:r>
            <a:r>
              <a:rPr lang="en-AU" b="1" dirty="0"/>
              <a:t> studies </a:t>
            </a:r>
          </a:p>
          <a:p>
            <a:pPr marL="479250" indent="-514350">
              <a:buFont typeface="+mj-lt"/>
              <a:buAutoNum type="arabicPeriod"/>
            </a:pPr>
            <a:r>
              <a:rPr lang="en-AU" sz="2000" dirty="0"/>
              <a:t>Were the groups comparable other than the presence/absence of disease ?</a:t>
            </a:r>
          </a:p>
          <a:p>
            <a:pPr marL="479250" indent="-514350">
              <a:buFont typeface="+mj-lt"/>
              <a:buAutoNum type="arabicPeriod"/>
            </a:pPr>
            <a:r>
              <a:rPr lang="en-AU" sz="2000" dirty="0"/>
              <a:t>Were cases and controls matched appropriately?</a:t>
            </a:r>
          </a:p>
          <a:p>
            <a:pPr marL="479250" indent="-514350">
              <a:buFont typeface="+mj-lt"/>
              <a:buAutoNum type="arabicPeriod"/>
            </a:pPr>
            <a:r>
              <a:rPr lang="en-AU" sz="2000" dirty="0"/>
              <a:t>Were the same criteria used for identification of cases and controls?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000" dirty="0"/>
              <a:t>Was exposure measured in a standard, valid and reliable way?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000" dirty="0"/>
              <a:t>Was exposure measured in the same way for cases and controls?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000" dirty="0"/>
              <a:t>Were confounding factors identified?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000" dirty="0"/>
              <a:t>Were strategies to deal with confounding factors stated?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000" dirty="0"/>
              <a:t>Were outcomes assessed in a standard, valid and reliable way in both groups?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000" dirty="0"/>
              <a:t>Was the exposure period of interest long enough to be meaningful?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000" dirty="0"/>
              <a:t>Was appropriate statistical analysis used?</a:t>
            </a:r>
            <a:endParaRPr lang="en-AU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54C9A33-2F00-496C-E893-6A0631E67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7581" y="1225193"/>
            <a:ext cx="2664183" cy="4407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95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38246-4231-6671-C057-C158A3280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26897-B79B-DDC0-FF85-239E78C9C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 of</a:t>
            </a:r>
            <a:r>
              <a:rPr lang="en-US" sz="3600" dirty="0"/>
              <a:t> Observational studies</a:t>
            </a:r>
            <a:endParaRPr lang="en-GB" sz="3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FEAD8-AB68-CE71-290C-78B5D37A3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6C556E-6D75-3CA8-BAE8-56A63F13E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21</a:t>
            </a:fld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F217EEE-595E-60E2-C32F-B619E21A0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0431"/>
            <a:ext cx="10515600" cy="50365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AU" dirty="0"/>
              <a:t>Considered:  </a:t>
            </a:r>
          </a:p>
          <a:p>
            <a:pPr indent="-342900" algn="just"/>
            <a:r>
              <a:rPr lang="en-AU" sz="2000" dirty="0"/>
              <a:t>Main types of bias </a:t>
            </a:r>
          </a:p>
          <a:p>
            <a:pPr marL="742950" lvl="2" indent="-378000" algn="just">
              <a:buSzPct val="90000"/>
              <a:buFont typeface="Wingdings" pitchFamily="2" charset="2"/>
              <a:buChar char="§"/>
            </a:pPr>
            <a:r>
              <a:rPr lang="en-US" dirty="0"/>
              <a:t>Selection bias (includes sampling and non-response bias)</a:t>
            </a:r>
          </a:p>
          <a:p>
            <a:pPr marL="742950" lvl="2" indent="-342900" algn="just">
              <a:buSzPct val="90000"/>
              <a:buFont typeface="Wingdings" pitchFamily="2" charset="2"/>
              <a:buChar char="§"/>
            </a:pPr>
            <a:r>
              <a:rPr lang="en-AU" dirty="0"/>
              <a:t>Information bias (measurement, detection,  recall, observation, classification, analysis and reporting bias)</a:t>
            </a:r>
          </a:p>
          <a:p>
            <a:pPr indent="-342900"/>
            <a:r>
              <a:rPr lang="en-US" sz="2000" dirty="0"/>
              <a:t>Confounding </a:t>
            </a:r>
          </a:p>
          <a:p>
            <a:pPr lvl="1"/>
            <a:r>
              <a:rPr lang="en-US" sz="2000" dirty="0"/>
              <a:t>Apparent effect is not true effect</a:t>
            </a:r>
          </a:p>
          <a:p>
            <a:pPr lvl="1"/>
            <a:r>
              <a:rPr lang="en-US" sz="2000" dirty="0"/>
              <a:t>Can be important threat to validity of results</a:t>
            </a:r>
          </a:p>
          <a:p>
            <a:pPr lvl="1"/>
            <a:r>
              <a:rPr lang="en-US" sz="2000" dirty="0"/>
              <a:t>Adjustments for confounding factors</a:t>
            </a:r>
          </a:p>
          <a:p>
            <a:pPr lvl="2"/>
            <a:r>
              <a:rPr lang="en-US" dirty="0"/>
              <a:t>Multivariate analysis ???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/>
              <a:t>Each criteria should be rated as </a:t>
            </a:r>
            <a:r>
              <a:rPr lang="en-US" b="1" dirty="0"/>
              <a:t>Yes</a:t>
            </a:r>
            <a:r>
              <a:rPr lang="en-US" dirty="0"/>
              <a:t>, </a:t>
            </a:r>
            <a:r>
              <a:rPr lang="en-US" b="1" dirty="0"/>
              <a:t>No</a:t>
            </a:r>
            <a:r>
              <a:rPr lang="en-US" dirty="0"/>
              <a:t>, </a:t>
            </a:r>
            <a:r>
              <a:rPr lang="en-US" b="1" dirty="0"/>
              <a:t>Unclear</a:t>
            </a:r>
            <a:r>
              <a:rPr lang="en-US" dirty="0"/>
              <a:t> </a:t>
            </a:r>
            <a:r>
              <a:rPr lang="en-US" sz="2000" dirty="0"/>
              <a:t>and </a:t>
            </a:r>
            <a:r>
              <a:rPr lang="en-US" b="1" dirty="0"/>
              <a:t>NA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2319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4B7F7A-ECA7-90A6-B08C-8504FB770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6B881-6C9E-CA16-390D-1519404B5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Appraisal/</a:t>
            </a:r>
            <a:r>
              <a:rPr lang="en-AU" sz="3600" b="1" dirty="0"/>
              <a:t>Risk of Bias Assessment 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4759D-6FB3-9C70-977C-F76AE29F5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02077"/>
            <a:ext cx="10972800" cy="48494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b="1" dirty="0">
                <a:solidFill>
                  <a:srgbClr val="7030A0"/>
                </a:solidFill>
              </a:rPr>
              <a:t>Description of critical Appraisal Procedures </a:t>
            </a:r>
          </a:p>
          <a:p>
            <a:pPr marL="457200" indent="-4572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AU" sz="2000" dirty="0"/>
              <a:t>Describe how methodological quality will be assessed</a:t>
            </a:r>
          </a:p>
          <a:p>
            <a:pPr marL="457200" indent="-4572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AU" sz="2000" dirty="0"/>
              <a:t>Describe how results of critical appraisal will affect decisions </a:t>
            </a:r>
          </a:p>
          <a:p>
            <a:pPr marL="1257300" lvl="2" indent="-457200">
              <a:lnSpc>
                <a:spcPct val="200000"/>
              </a:lnSpc>
            </a:pPr>
            <a:r>
              <a:rPr lang="en-AU" sz="1800" dirty="0"/>
              <a:t>Regarding study inclusion and exclusion </a:t>
            </a:r>
          </a:p>
          <a:p>
            <a:pPr marL="457200" indent="-4572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AU" sz="2000" dirty="0"/>
              <a:t>Describe any exclusion criteria based on quality considerations</a:t>
            </a:r>
          </a:p>
          <a:p>
            <a:pPr marL="457200" indent="-4572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AU" sz="2000" dirty="0"/>
              <a:t>Describe how critical appraisal results will affect data analysis </a:t>
            </a:r>
          </a:p>
          <a:p>
            <a:pPr marL="457200" indent="-4572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AU" sz="2000" dirty="0"/>
              <a:t>Include appropriate critical appraisal instruments in appendices</a:t>
            </a: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32B88-53C4-897E-4F1E-31C44F8A7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81A3FE-131D-C9A6-F86C-360C0BC37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22</a:t>
            </a:fld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2124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E4148-EBB1-2B9C-900C-1E3EB08C1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AAF49-7898-6B1E-A0A7-AF22D89DA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Appraisal/</a:t>
            </a:r>
            <a:r>
              <a:rPr lang="en-AU" sz="3600" b="1" dirty="0"/>
              <a:t>Risk of Bias Assessment 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77699-7D44-8EE0-2C63-292AD3E40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02077"/>
            <a:ext cx="10972800" cy="4993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b="1" dirty="0">
                <a:solidFill>
                  <a:srgbClr val="7030A0"/>
                </a:solidFill>
              </a:rPr>
              <a:t>Description of critical Appraisal Procedures </a:t>
            </a:r>
          </a:p>
          <a:p>
            <a:pPr marL="857250" lvl="1" indent="-457200">
              <a:lnSpc>
                <a:spcPct val="200000"/>
              </a:lnSpc>
            </a:pPr>
            <a:r>
              <a:rPr lang="en-AU" dirty="0"/>
              <a:t>Narrative summary of overall methodological quality for included studies</a:t>
            </a:r>
          </a:p>
          <a:p>
            <a:pPr marL="857250" lvl="1" indent="-457200">
              <a:lnSpc>
                <a:spcPct val="200000"/>
              </a:lnSpc>
            </a:pPr>
            <a:r>
              <a:rPr lang="en-AU" dirty="0"/>
              <a:t>Supplementary  document for  excluded studies </a:t>
            </a:r>
          </a:p>
          <a:p>
            <a:pPr marL="857250" lvl="1" indent="-457200">
              <a:lnSpc>
                <a:spcPct val="200000"/>
              </a:lnSpc>
            </a:pPr>
            <a:r>
              <a:rPr lang="en-AU" dirty="0"/>
              <a:t>Supported by a table showing results of critical appraisal</a:t>
            </a:r>
          </a:p>
          <a:p>
            <a:pPr marL="857250" lvl="1" indent="-457200">
              <a:lnSpc>
                <a:spcPct val="200000"/>
              </a:lnSpc>
            </a:pPr>
            <a:r>
              <a:rPr lang="en-AU" dirty="0"/>
              <a:t>Reference appropriate critical appraisal instruments in appendices</a:t>
            </a:r>
          </a:p>
          <a:p>
            <a:pPr marL="857250" lvl="1" indent="-457200">
              <a:lnSpc>
                <a:spcPct val="200000"/>
              </a:lnSpc>
            </a:pPr>
            <a:r>
              <a:rPr lang="en-AU" dirty="0"/>
              <a:t>Any deviations from protocol must be reported and explained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55FA9-347B-8136-2A40-6ADC29B01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00FFDD-27CC-749C-8DEA-8D6166E22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23</a:t>
            </a:fld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6434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596BB-1321-286F-B3A4-E95C1C456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BB6A1-FA70-61E4-2515-F13AA3DB7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 of</a:t>
            </a:r>
            <a:r>
              <a:rPr lang="en-US" sz="3600" dirty="0"/>
              <a:t> Experimental studies</a:t>
            </a:r>
            <a:endParaRPr lang="en-GB" sz="3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AAD2E-77E0-A42A-9BED-9CBF6A900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F7CF7B-AC0A-A09D-1FA8-A86FE78A0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24</a:t>
            </a:fld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11931-52F0-C3AE-06EC-B1DAFFF71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053" y="1081826"/>
            <a:ext cx="11156486" cy="4924425"/>
          </a:xfrm>
        </p:spPr>
        <p:txBody>
          <a:bodyPr/>
          <a:lstStyle/>
          <a:p>
            <a:pPr marL="0" indent="0" algn="just">
              <a:buNone/>
            </a:pPr>
            <a:r>
              <a:rPr lang="en-AU" sz="2800" b="1" dirty="0">
                <a:solidFill>
                  <a:srgbClr val="7030A0"/>
                </a:solidFill>
              </a:rPr>
              <a:t>Decision on Risk of Bias assessment/ Quality of study </a:t>
            </a:r>
          </a:p>
          <a:p>
            <a:pPr indent="-342900" algn="just"/>
            <a:r>
              <a:rPr lang="en-AU" sz="2200" dirty="0"/>
              <a:t>Decision to include/exclude  studies can be based on: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AU" sz="2200" dirty="0"/>
              <a:t>Meeting a predetermined proportion of all criteria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AU" sz="2200" dirty="0"/>
              <a:t>Meeting certain criteria</a:t>
            </a:r>
          </a:p>
          <a:p>
            <a:pPr indent="-342900" algn="just"/>
            <a:r>
              <a:rPr lang="en-AU" sz="2200" dirty="0"/>
              <a:t>Whatever decision it needs to be:</a:t>
            </a:r>
          </a:p>
          <a:p>
            <a:pPr lvl="1" indent="-342900" algn="just"/>
            <a:r>
              <a:rPr lang="en-AU" sz="2200" dirty="0"/>
              <a:t>Transparent </a:t>
            </a:r>
          </a:p>
          <a:p>
            <a:pPr lvl="1" indent="-342900" algn="just"/>
            <a:r>
              <a:rPr lang="en-AU" sz="2200" dirty="0"/>
              <a:t>Documented  at least in the protocol </a:t>
            </a:r>
          </a:p>
          <a:p>
            <a:pPr algn="just"/>
            <a:r>
              <a:rPr lang="en-AU" sz="2200" dirty="0"/>
              <a:t>Weighing criteria differently and independently </a:t>
            </a:r>
          </a:p>
          <a:p>
            <a:pPr lvl="1" algn="just"/>
            <a:r>
              <a:rPr lang="en-AU" sz="2200" dirty="0"/>
              <a:t> Thus, blinding of assessors considered twice as important to blinding of caregivers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AU" sz="2200" dirty="0"/>
              <a:t>Every review must set out to use an explicit appraisal process,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AU" sz="2200" dirty="0"/>
              <a:t>Use of an agreed tool is preferred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66306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666ED-96EA-F5C8-02DC-8A7544336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02375-9560-16E0-9E88-F7852BCDC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 of</a:t>
            </a:r>
            <a:r>
              <a:rPr lang="en-US" sz="3600" dirty="0"/>
              <a:t> Experimental studies</a:t>
            </a:r>
            <a:endParaRPr lang="en-GB" sz="3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CD47C-091C-F5A2-6FC6-4A2DFB785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41E584-5913-E129-2BB5-53BBA3E80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25</a:t>
            </a:fld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DACCB-010F-AB4E-09F6-6288CB1CD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243173"/>
            <a:ext cx="10319534" cy="4613097"/>
          </a:xfrm>
        </p:spPr>
        <p:txBody>
          <a:bodyPr>
            <a:normAutofit fontScale="92500" lnSpcReduction="20000"/>
          </a:bodyPr>
          <a:lstStyle/>
          <a:p>
            <a:pPr marL="0" indent="0">
              <a:buSzPct val="80000"/>
              <a:buNone/>
            </a:pPr>
            <a:r>
              <a:rPr lang="en-AU" sz="3200" b="1" dirty="0">
                <a:solidFill>
                  <a:srgbClr val="7030A0"/>
                </a:solidFill>
              </a:rPr>
              <a:t>Group Activity</a:t>
            </a:r>
            <a:r>
              <a:rPr lang="en-AU" sz="2000" b="1" dirty="0">
                <a:solidFill>
                  <a:srgbClr val="7030A0"/>
                </a:solidFill>
              </a:rPr>
              <a:t>/ </a:t>
            </a:r>
            <a:r>
              <a:rPr lang="en-US" sz="2200" dirty="0"/>
              <a:t>Working in pairs,</a:t>
            </a:r>
          </a:p>
          <a:p>
            <a:pPr lvl="1">
              <a:lnSpc>
                <a:spcPct val="150000"/>
              </a:lnSpc>
              <a:buSzPct val="80000"/>
            </a:pPr>
            <a:r>
              <a:rPr lang="en-US" sz="2000" dirty="0"/>
              <a:t> Identify two original studies: </a:t>
            </a:r>
          </a:p>
          <a:p>
            <a:pPr lvl="2">
              <a:lnSpc>
                <a:spcPct val="150000"/>
              </a:lnSpc>
              <a:buSzPct val="80000"/>
            </a:pPr>
            <a:r>
              <a:rPr lang="en-US" b="1" dirty="0"/>
              <a:t>One</a:t>
            </a:r>
            <a:r>
              <a:rPr lang="en-US" dirty="0"/>
              <a:t> </a:t>
            </a:r>
            <a:r>
              <a:rPr lang="en-US" b="1" dirty="0"/>
              <a:t>Experimental  </a:t>
            </a:r>
          </a:p>
          <a:p>
            <a:pPr lvl="2">
              <a:lnSpc>
                <a:spcPct val="150000"/>
              </a:lnSpc>
              <a:buSzPct val="80000"/>
            </a:pPr>
            <a:r>
              <a:rPr lang="en-US" b="1" dirty="0"/>
              <a:t>One observational </a:t>
            </a:r>
            <a:endParaRPr lang="en-US" dirty="0"/>
          </a:p>
          <a:p>
            <a:pPr lvl="1">
              <a:lnSpc>
                <a:spcPct val="15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2000" dirty="0"/>
              <a:t>Read your designated paper and complete an appraisal using JBI tools </a:t>
            </a:r>
          </a:p>
          <a:p>
            <a:pPr lvl="1">
              <a:lnSpc>
                <a:spcPct val="15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2000" dirty="0"/>
              <a:t>Report your individual risk of bias assessment result </a:t>
            </a:r>
          </a:p>
          <a:p>
            <a:pPr lvl="1">
              <a:lnSpc>
                <a:spcPct val="150000"/>
              </a:lnSpc>
              <a:buSzPct val="80000"/>
              <a:buFont typeface="Wingdings" panose="05000000000000000000" pitchFamily="2" charset="2"/>
              <a:buChar char="§"/>
            </a:pPr>
            <a:r>
              <a:rPr lang="en-US" sz="2000" dirty="0"/>
              <a:t>Check if there is any discrepancies and justification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AU" sz="2000" b="1" dirty="0"/>
              <a:t>Tips for Practical Considerations</a:t>
            </a:r>
            <a:endParaRPr lang="en-AU" sz="2000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AU" sz="2000" dirty="0"/>
              <a:t>Discuss acceptable criteria for each question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AU" sz="2000" dirty="0"/>
              <a:t>Keep detailed notes/comments for each answer</a:t>
            </a:r>
          </a:p>
          <a:p>
            <a:pPr>
              <a:buSzPct val="80000"/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823492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CDE21-E918-09D8-1051-8CE9F0938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08460-C4B2-2F1A-A72C-4368379DF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 of</a:t>
            </a:r>
            <a:r>
              <a:rPr lang="en-US" sz="3600" dirty="0"/>
              <a:t> Observational studies</a:t>
            </a:r>
            <a:endParaRPr lang="en-GB" sz="3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CF7B2-2A80-B899-B3AE-5536969D5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1FA359-D0BB-0352-3A36-6968C9AB2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26</a:t>
            </a:fld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F8C07532-C791-61FF-BCD9-F92BEDFDBA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274763"/>
            <a:ext cx="10874375" cy="490220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400" dirty="0">
                <a:latin typeface="Aptos Narrow" panose="020B0004020202020204" pitchFamily="34" charset="0"/>
              </a:rPr>
              <a:t>Higgins, J. P. T., et al. (2019) The Cochrane Risk of Bias Tool (</a:t>
            </a:r>
            <a:r>
              <a:rPr lang="en-US" sz="2400" dirty="0" err="1">
                <a:latin typeface="Aptos Narrow" panose="020B0004020202020204" pitchFamily="34" charset="0"/>
              </a:rPr>
              <a:t>RoB</a:t>
            </a:r>
            <a:r>
              <a:rPr lang="en-US" sz="2400" dirty="0">
                <a:latin typeface="Aptos Narrow" panose="020B0004020202020204" pitchFamily="34" charset="0"/>
              </a:rPr>
              <a:t> 2). BMJ, 366, l4898.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>
                <a:latin typeface="Aptos Narrow" panose="020B0004020202020204" pitchFamily="34" charset="0"/>
              </a:rPr>
              <a:t>Sterne, J. A., et al. (2016) ROBINS-I: Risk Of Bias In Non-randomized Studies - of Interventions. BMJ, 355, i4919.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>
                <a:latin typeface="Aptos Narrow" panose="020B0004020202020204" pitchFamily="34" charset="0"/>
              </a:rPr>
              <a:t>Whiting, P. F., et al. (2011) QUADAS-2: A revised tool for the quality assessment of diagnostic accuracy studies. Ann Intern Med, 155(8), 529–536.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>
                <a:latin typeface="Aptos Narrow" panose="020B0004020202020204" pitchFamily="34" charset="0"/>
              </a:rPr>
              <a:t>Page, M. J., et al. (2021) The PRISMA 2020 statement: an updated guideline for reporting systematic reviews. BMJ, 372, n71.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>
                <a:latin typeface="Aptos Narrow" panose="020B0004020202020204" pitchFamily="34" charset="0"/>
              </a:rPr>
              <a:t>Murad, M. H., et al. (2014) How to read a systematic review and meta-analysis and apply the results. Mayo Clin Proc, 89(6), 835–840.</a:t>
            </a:r>
          </a:p>
          <a:p>
            <a:pPr marL="0" indent="0">
              <a:buSzPct val="80000"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335757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BD16F-5302-7606-2F69-0EC8E3C6C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45C49-E994-4084-32C8-E86195013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4A55E0-A123-8566-A59C-196E913C4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27</a:t>
            </a:fld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A5A606E7-9A8D-899D-54C4-7146F32A94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774022"/>
            <a:ext cx="10874375" cy="1982913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8800" dirty="0">
                <a:latin typeface="Aptos Narrow" panose="020B0004020202020204" pitchFamily="34" charset="0"/>
              </a:rPr>
              <a:t>Thank you </a:t>
            </a:r>
          </a:p>
          <a:p>
            <a:pPr marL="0" indent="0" algn="ctr">
              <a:buSzPct val="80000"/>
              <a:buNone/>
            </a:pP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082155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948F9-F89A-D106-6B84-F4099E58E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18860-24C3-572A-E7A6-E492F9B1C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AU" sz="3600" b="1" dirty="0"/>
              <a:t>Critical Appraisal/Risk of bias Assessment </a:t>
            </a:r>
            <a:endParaRPr lang="en-US" sz="36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7E8F2-50B4-BC87-C3F6-3CF2996EA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7542"/>
            <a:ext cx="10972800" cy="527064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solidFill>
                  <a:srgbClr val="7030A0"/>
                </a:solidFill>
                <a:latin typeface="Aptos" panose="020B0004020202020204" pitchFamily="34" charset="0"/>
              </a:rPr>
              <a:t>What is Critical Appraisal mean?</a:t>
            </a:r>
          </a:p>
          <a:p>
            <a:pPr marL="422100" indent="-457200">
              <a:lnSpc>
                <a:spcPct val="150000"/>
              </a:lnSpc>
            </a:pPr>
            <a:r>
              <a:rPr lang="en-US" sz="2400" dirty="0"/>
              <a:t>Determines extent/risk to which study has addressed risk of bias in its design, conduct and analysis</a:t>
            </a:r>
          </a:p>
          <a:p>
            <a:pPr marL="422100" indent="-457200">
              <a:lnSpc>
                <a:spcPct val="150000"/>
              </a:lnSpc>
            </a:pPr>
            <a:r>
              <a:rPr lang="en-US" sz="2400" dirty="0"/>
              <a:t>Also referred to as Assessment of risk of bias/methodological quality</a:t>
            </a:r>
          </a:p>
          <a:p>
            <a:pPr marL="879300" lvl="1" indent="-457200">
              <a:lnSpc>
                <a:spcPct val="150000"/>
              </a:lnSpc>
            </a:pPr>
            <a:r>
              <a:rPr lang="en-US" dirty="0">
                <a:latin typeface="Aptos" panose="020B0004020202020204" pitchFamily="34" charset="0"/>
              </a:rPr>
              <a:t>A process that assesses methodological quality of a study </a:t>
            </a:r>
          </a:p>
          <a:p>
            <a:pPr marL="422100" indent="-457200">
              <a:lnSpc>
                <a:spcPct val="150000"/>
              </a:lnSpc>
            </a:pPr>
            <a:r>
              <a:rPr lang="en-US" sz="2400" dirty="0">
                <a:latin typeface="Aptos" panose="020B0004020202020204" pitchFamily="34" charset="0"/>
              </a:rPr>
              <a:t>Required in all systematic reviews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1F886-1F6B-5067-4158-804D8270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DE2D36-D544-0AF7-7408-353D7A0FE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3</a:t>
            </a:fld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159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FB4CE-40B0-C611-07A8-047ECB77D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B35CA-832F-DAD0-AA73-B509A8BAC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Appraisal/</a:t>
            </a:r>
            <a:r>
              <a:rPr lang="en-AU" sz="3600" b="1" dirty="0"/>
              <a:t>Risk of Bias Assessment 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1CCB2-4CF2-8406-C413-E8E361DF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02076"/>
            <a:ext cx="10972800" cy="515427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AU" sz="2400" b="1" dirty="0">
                <a:solidFill>
                  <a:srgbClr val="7030A0"/>
                </a:solidFill>
              </a:rPr>
              <a:t>Why is Critical Appraisal Important?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400" dirty="0"/>
              <a:t>Combining results of poor-quality research may lead to biased or misleading results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dirty="0"/>
              <a:t>Facilitates deeper knowledge of included studies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400" dirty="0"/>
              <a:t>Ensures that review is credible and useful for informing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AU" dirty="0"/>
              <a:t>Health care policy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AU" dirty="0"/>
              <a:t>Clinical practice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AU" dirty="0"/>
              <a:t>Future research 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23C7D-8681-1543-AB8A-3EA5B8CA3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64B4A3-7681-9BCE-DA41-6CAF9CFB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4</a:t>
            </a:fld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767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A1DD8-3F77-A58C-C339-EBB5E7C89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4CB9B-4500-8755-8A58-53545D364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Appraisal/</a:t>
            </a:r>
            <a:r>
              <a:rPr lang="en-AU" sz="3600" b="1" dirty="0"/>
              <a:t>Risk of Bias Assessment 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A404B-E788-CFBB-DC5A-7F098F2FD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02077"/>
            <a:ext cx="10972800" cy="5034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b="1" dirty="0">
                <a:solidFill>
                  <a:srgbClr val="7030A0"/>
                </a:solidFill>
              </a:rPr>
              <a:t>The main aim of critical appraisal </a:t>
            </a:r>
          </a:p>
          <a:p>
            <a:pPr indent="-342900"/>
            <a:r>
              <a:rPr lang="en-AU" sz="2400" dirty="0"/>
              <a:t>To </a:t>
            </a:r>
            <a:r>
              <a:rPr lang="en-AU" b="1" dirty="0"/>
              <a:t>ensure  </a:t>
            </a:r>
            <a:r>
              <a:rPr lang="en-AU" b="1" i="1" dirty="0"/>
              <a:t>validity</a:t>
            </a:r>
            <a:r>
              <a:rPr lang="en-AU" b="1" dirty="0"/>
              <a:t> </a:t>
            </a:r>
            <a:r>
              <a:rPr lang="en-AU" sz="2400" dirty="0"/>
              <a:t>of included studies </a:t>
            </a:r>
          </a:p>
          <a:p>
            <a:pPr indent="-342900"/>
            <a:endParaRPr lang="en-AU" sz="2400" dirty="0"/>
          </a:p>
          <a:p>
            <a:pPr lvl="1" algn="just"/>
            <a:r>
              <a:rPr lang="en-AU" b="1" dirty="0"/>
              <a:t>Internal validity: </a:t>
            </a:r>
            <a:r>
              <a:rPr lang="en-AU" dirty="0"/>
              <a:t>The extent to which a study has minimized bias and effect of confounding</a:t>
            </a:r>
          </a:p>
          <a:p>
            <a:pPr lvl="2">
              <a:lnSpc>
                <a:spcPct val="150000"/>
              </a:lnSpc>
            </a:pPr>
            <a:r>
              <a:rPr lang="en-US" sz="2400" dirty="0">
                <a:ea typeface="ＭＳ Ｐゴシック" pitchFamily="34" charset="-128"/>
              </a:rPr>
              <a:t>Is it free from </a:t>
            </a:r>
            <a:r>
              <a:rPr lang="en-US" sz="2400" b="1" dirty="0">
                <a:ea typeface="ＭＳ Ｐゴシック" pitchFamily="34" charset="-128"/>
              </a:rPr>
              <a:t>risk of bias/systematic error</a:t>
            </a:r>
            <a:r>
              <a:rPr lang="en-US" sz="2400" dirty="0">
                <a:ea typeface="ＭＳ Ｐゴシック" pitchFamily="34" charset="-128"/>
              </a:rPr>
              <a:t>?</a:t>
            </a:r>
          </a:p>
          <a:p>
            <a:pPr lvl="2">
              <a:lnSpc>
                <a:spcPct val="150000"/>
              </a:lnSpc>
            </a:pPr>
            <a:r>
              <a:rPr lang="en-US" sz="2400" dirty="0">
                <a:ea typeface="ＭＳ Ｐゴシック" pitchFamily="34" charset="-128"/>
              </a:rPr>
              <a:t>Are the results likely to be ‘true’?</a:t>
            </a:r>
          </a:p>
          <a:p>
            <a:pPr lvl="1" indent="-342900" algn="just"/>
            <a:r>
              <a:rPr lang="en-AU" b="1" dirty="0"/>
              <a:t>External validity: </a:t>
            </a:r>
            <a:r>
              <a:rPr lang="en-AU" dirty="0"/>
              <a:t>The extent to which results can be generalized to other groups/populations or contexts that did not participate in study</a:t>
            </a:r>
          </a:p>
          <a:p>
            <a:pPr lvl="2"/>
            <a:endParaRPr lang="en-AU" sz="2400" dirty="0"/>
          </a:p>
          <a:p>
            <a:pPr lvl="2"/>
            <a:r>
              <a:rPr lang="en-AU" sz="2400" dirty="0"/>
              <a:t>Do results apply to other populations?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latin typeface="Aptos" panose="020B0004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C1757-7F54-6F49-A676-A630FBF27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5E8671-BCE1-6733-59BC-DA2D94769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5</a:t>
            </a:fld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31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DA2E9-84B4-4E9C-95C9-344088FA3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77489-6484-A03E-C552-170DAE2AC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Appraisal/</a:t>
            </a:r>
            <a:r>
              <a:rPr lang="en-AU" sz="3600" b="1" dirty="0"/>
              <a:t>Risk of Bias Assessment 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1CBEE-A04A-915F-C996-6F1430BDA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47964"/>
            <a:ext cx="10972800" cy="516790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AU" b="1" dirty="0">
                <a:solidFill>
                  <a:srgbClr val="7030A0"/>
                </a:solidFill>
              </a:rPr>
              <a:t>Other types of validity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200" b="1" dirty="0"/>
              <a:t>Statistical conclusion validity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200" dirty="0"/>
              <a:t>Has the study avoided a Type I or Type II error?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200" dirty="0"/>
              <a:t>Type I error (false- positive)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200" dirty="0"/>
              <a:t>Type II error (false-negative)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AU" sz="2200" dirty="0"/>
              <a:t>Consider whether researchers have assessed risk of making these errors and performed appropriate tests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200" b="1" dirty="0"/>
              <a:t>Construct validity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AU" sz="2200" dirty="0"/>
              <a:t>Does instrument  measure what it purports to measure and if it does to what extent?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FA3B1-FB1E-8CC9-6B3F-3F400D582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3A053A-33BE-429E-554E-E2FC68CC9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6</a:t>
            </a:fld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745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506D2-C3B3-A6E8-806C-FF72F5EF8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16A21-42BE-EF10-ACB4-FDF422EDC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Aptos" panose="020B0004020202020204" pitchFamily="34" charset="0"/>
              </a:rPr>
              <a:t>Critical Appraisal/</a:t>
            </a:r>
            <a:r>
              <a:rPr lang="en-AU" sz="3200" b="1" dirty="0"/>
              <a:t>Risk of Bias Assessment </a:t>
            </a:r>
            <a:r>
              <a:rPr lang="en-GB" sz="3200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3D71-5782-2121-23C4-62691ECA2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02076"/>
            <a:ext cx="10972800" cy="4777483"/>
          </a:xfrm>
        </p:spPr>
        <p:txBody>
          <a:bodyPr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/>
            </a:pPr>
            <a:r>
              <a:rPr kumimoji="0" lang="en-A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What is Bias? 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A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Systematic error, or deviation from the truth, in results or inferences</a:t>
            </a:r>
          </a:p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rgbClr val="052B97">
                    <a:lumMod val="60000"/>
                    <a:lumOff val="40000"/>
                  </a:srgbClr>
                </a:solidFill>
                <a:effectLst/>
                <a:uLnTx/>
                <a:uFillTx/>
                <a:latin typeface="Aptos" panose="020B0004020202020204" pitchFamily="34" charset="0"/>
              </a:rPr>
              <a:t> (Higgins &amp; Altman, 2008)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A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May lead to misleading estimates of effect </a:t>
            </a:r>
          </a:p>
          <a:p>
            <a:pPr marL="742950" marR="0" lvl="1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A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Studies may be at risk of bias due to issues with </a:t>
            </a:r>
          </a:p>
          <a:p>
            <a:pPr marL="1143000" marR="0" lvl="2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Conceptualization</a:t>
            </a:r>
          </a:p>
          <a:p>
            <a:pPr marL="1143000" marR="0" lvl="2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Design</a:t>
            </a:r>
          </a:p>
          <a:p>
            <a:pPr marL="1143000" marR="0" lvl="2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Conduct or interpretation of study </a:t>
            </a:r>
          </a:p>
          <a:p>
            <a:pPr marL="742950" marR="0" lvl="1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A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There are many </a:t>
            </a:r>
            <a:r>
              <a:rPr kumimoji="0" lang="en-A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different types of bias </a:t>
            </a:r>
            <a:r>
              <a:rPr kumimoji="0" lang="en-A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that can arise in research 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33CCC-5F2A-4841-A71F-09D31E0BC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0C38E2-2EFC-C8BD-332B-61B169783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7</a:t>
            </a:fld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902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38850-2689-DAC1-8928-DAABCCBFD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FE234-F401-C0BF-C4B1-7685FE196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Appraisal/</a:t>
            </a:r>
            <a:r>
              <a:rPr lang="en-AU" sz="3600" b="1" dirty="0"/>
              <a:t>Risk of Bias Assessment 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CEA29-F890-7F25-D4A9-112AEB9AD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02077"/>
            <a:ext cx="10972800" cy="4849402"/>
          </a:xfrm>
        </p:spPr>
        <p:txBody>
          <a:bodyPr>
            <a:normAutofit/>
          </a:bodyPr>
          <a:lstStyle/>
          <a:p>
            <a:r>
              <a:rPr lang="en-AU" sz="2400" dirty="0">
                <a:latin typeface="Aptos" panose="020B0004020202020204" pitchFamily="34" charset="0"/>
              </a:rPr>
              <a:t>Major sources of bias in </a:t>
            </a:r>
            <a:r>
              <a:rPr lang="en-AU" sz="2400" b="1" dirty="0">
                <a:latin typeface="Aptos" panose="020B0004020202020204" pitchFamily="34" charset="0"/>
              </a:rPr>
              <a:t>experimental/ Trail </a:t>
            </a:r>
            <a:r>
              <a:rPr lang="en-AU" sz="2400" dirty="0">
                <a:latin typeface="Aptos" panose="020B0004020202020204" pitchFamily="34" charset="0"/>
              </a:rPr>
              <a:t> studies  :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dirty="0">
                <a:latin typeface="Aptos" panose="020B0004020202020204" pitchFamily="34" charset="0"/>
              </a:rPr>
              <a:t>Selection bias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dirty="0">
                <a:latin typeface="Aptos" panose="020B0004020202020204" pitchFamily="34" charset="0"/>
              </a:rPr>
              <a:t>Performance bias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dirty="0">
                <a:latin typeface="Aptos" panose="020B0004020202020204" pitchFamily="34" charset="0"/>
              </a:rPr>
              <a:t>Detection/Measurement  bias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dirty="0">
                <a:latin typeface="Aptos" panose="020B0004020202020204" pitchFamily="34" charset="0"/>
              </a:rPr>
              <a:t>Attrition bias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490AC-CDEB-5C21-E61E-7FD9B671C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3EA91C-A96C-E683-309E-22D33EC09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8</a:t>
            </a:fld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700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49ABF-D976-04A1-5508-A6A1758A7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F8FAF-305F-9F98-4B49-E84E0E7FC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1121"/>
            <a:ext cx="10972800" cy="69642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Aptos" panose="020B0004020202020204" pitchFamily="34" charset="0"/>
              </a:rPr>
              <a:t>Critical Appraisal/</a:t>
            </a:r>
            <a:r>
              <a:rPr lang="en-AU" sz="3600" b="1" dirty="0"/>
              <a:t>Risk of Bias Assessment 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2C57E-C535-B867-E158-7340EBC52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02077"/>
            <a:ext cx="10972800" cy="485967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AU" sz="2400" b="1" dirty="0">
                <a:latin typeface="Aptos" panose="020B0004020202020204" pitchFamily="34" charset="0"/>
              </a:rPr>
              <a:t>Selection Bias</a:t>
            </a:r>
          </a:p>
          <a:p>
            <a:pPr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200" dirty="0">
                <a:latin typeface="Aptos" panose="020B0004020202020204" pitchFamily="34" charset="0"/>
              </a:rPr>
              <a:t>Occurs during participant recruitment/ assignment </a:t>
            </a:r>
          </a:p>
          <a:p>
            <a:pPr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200" dirty="0">
                <a:latin typeface="Aptos" panose="020B0004020202020204" pitchFamily="34" charset="0"/>
              </a:rPr>
              <a:t>No equal chance of being assigned to a treatment or control group</a:t>
            </a:r>
          </a:p>
          <a:p>
            <a:pPr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200" dirty="0">
                <a:latin typeface="Aptos" panose="020B0004020202020204" pitchFamily="34" charset="0"/>
              </a:rPr>
              <a:t>Inadequate concealment prior to allocation from those assessing participant  eligibility</a:t>
            </a:r>
          </a:p>
          <a:p>
            <a:pPr marL="0" indent="0" algn="just">
              <a:buNone/>
            </a:pPr>
            <a:r>
              <a:rPr lang="en-AU" sz="2400" b="1" dirty="0">
                <a:latin typeface="Aptos" panose="020B0004020202020204" pitchFamily="34" charset="0"/>
              </a:rPr>
              <a:t>Performance Bias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000" dirty="0">
                <a:latin typeface="Aptos" panose="020B0004020202020204" pitchFamily="34" charset="0"/>
              </a:rPr>
              <a:t>Refers to any systematic differences in intervention administered to participants which may arise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sz="2000" dirty="0">
                <a:latin typeface="Aptos" panose="020B0004020202020204" pitchFamily="34" charset="0"/>
              </a:rPr>
              <a:t>If either researcher, participant, or both, are aware of what treatment (or control) has been assigned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7B4D0-F8D7-F1A6-8D55-8ED8307CB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D04E4D-4C55-D750-ABD5-0400FFDAF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791" y="6356350"/>
            <a:ext cx="2743200" cy="365125"/>
          </a:xfrm>
        </p:spPr>
        <p:txBody>
          <a:bodyPr/>
          <a:lstStyle/>
          <a:p>
            <a:fld id="{1B3C4F40-9D05-4D01-989E-CFB1775F4FFE}" type="slidenum">
              <a:rPr lang="en-US" sz="1800" b="1" smtClean="0">
                <a:solidFill>
                  <a:srgbClr val="FF0000"/>
                </a:solidFill>
              </a:rPr>
              <a:t>9</a:t>
            </a:fld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106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1884</Words>
  <Application>Microsoft Office PowerPoint</Application>
  <PresentationFormat>Widescreen</PresentationFormat>
  <Paragraphs>288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ＭＳ Ｐゴシック</vt:lpstr>
      <vt:lpstr>Aptos</vt:lpstr>
      <vt:lpstr>Aptos Narrow</vt:lpstr>
      <vt:lpstr>Arial</vt:lpstr>
      <vt:lpstr>Calibri</vt:lpstr>
      <vt:lpstr>Calibri Light</vt:lpstr>
      <vt:lpstr>Wingdings</vt:lpstr>
      <vt:lpstr>Office Theme</vt:lpstr>
      <vt:lpstr>PowerPoint Presentation</vt:lpstr>
      <vt:lpstr>Critical Appraisal/Risk of bias Assessment </vt:lpstr>
      <vt:lpstr>Critical Appraisal/Risk of bias Assessment </vt:lpstr>
      <vt:lpstr>Critical Appraisal/Risk of Bias Assessment </vt:lpstr>
      <vt:lpstr>Critical Appraisal/Risk of Bias Assessment </vt:lpstr>
      <vt:lpstr>Critical Appraisal/Risk of Bias Assessment </vt:lpstr>
      <vt:lpstr>Critical Appraisal/Risk of Bias Assessment  </vt:lpstr>
      <vt:lpstr>Critical Appraisal/Risk of Bias Assessment </vt:lpstr>
      <vt:lpstr>Critical Appraisal/Risk of Bias Assessment </vt:lpstr>
      <vt:lpstr>Critical Appraisal/Risk of Bias Assessment </vt:lpstr>
      <vt:lpstr>Critical Appraisal/Risk of Bias Assessment </vt:lpstr>
      <vt:lpstr>Critical Appraisal/Risk of Bias Assessment </vt:lpstr>
      <vt:lpstr>Critical Appraisal/Risk of Bias Assessment </vt:lpstr>
      <vt:lpstr>Critical Appraisal/Risk of Bias Assessment </vt:lpstr>
      <vt:lpstr>Critical Appraisal of Experimental studies</vt:lpstr>
      <vt:lpstr>Critical Appraisal of Experimental studies</vt:lpstr>
      <vt:lpstr>Critical Appraisal of Experimental studies</vt:lpstr>
      <vt:lpstr>Critical Appraisal of Experimental studies</vt:lpstr>
      <vt:lpstr>Critical Appraisal of Observational studies</vt:lpstr>
      <vt:lpstr>Critical Appraisal of Observational studies</vt:lpstr>
      <vt:lpstr>Critical Appraisal of Observational studies</vt:lpstr>
      <vt:lpstr>Critical Appraisal/Risk of Bias Assessment </vt:lpstr>
      <vt:lpstr>Critical Appraisal/Risk of Bias Assessment </vt:lpstr>
      <vt:lpstr>Critical Appraisal of Experimental studies</vt:lpstr>
      <vt:lpstr>Critical Appraisal of Experimental studies</vt:lpstr>
      <vt:lpstr>Critical Appraisal of Observational studies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Hawlet</dc:creator>
  <cp:lastModifiedBy>Hawlet</cp:lastModifiedBy>
  <cp:revision>21</cp:revision>
  <dcterms:created xsi:type="dcterms:W3CDTF">2025-11-14T16:08:30Z</dcterms:created>
  <dcterms:modified xsi:type="dcterms:W3CDTF">2025-11-19T16:50:02Z</dcterms:modified>
</cp:coreProperties>
</file>