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655" r:id="rId3"/>
    <p:sldId id="262" r:id="rId4"/>
    <p:sldId id="263" r:id="rId5"/>
    <p:sldId id="266" r:id="rId6"/>
    <p:sldId id="585" r:id="rId7"/>
    <p:sldId id="429" r:id="rId8"/>
    <p:sldId id="426" r:id="rId9"/>
    <p:sldId id="430" r:id="rId10"/>
    <p:sldId id="294" r:id="rId11"/>
    <p:sldId id="666" r:id="rId12"/>
    <p:sldId id="432" r:id="rId13"/>
    <p:sldId id="675" r:id="rId14"/>
    <p:sldId id="676" r:id="rId15"/>
    <p:sldId id="677" r:id="rId16"/>
    <p:sldId id="433" r:id="rId17"/>
    <p:sldId id="593" r:id="rId18"/>
    <p:sldId id="442" r:id="rId19"/>
    <p:sldId id="305" r:id="rId20"/>
    <p:sldId id="613" r:id="rId21"/>
    <p:sldId id="612" r:id="rId22"/>
    <p:sldId id="614" r:id="rId23"/>
    <p:sldId id="307" r:id="rId24"/>
    <p:sldId id="569" r:id="rId25"/>
    <p:sldId id="703" r:id="rId26"/>
    <p:sldId id="704" r:id="rId27"/>
    <p:sldId id="687" r:id="rId28"/>
    <p:sldId id="448" r:id="rId29"/>
    <p:sldId id="615" r:id="rId30"/>
    <p:sldId id="449" r:id="rId31"/>
    <p:sldId id="451" r:id="rId32"/>
    <p:sldId id="447" r:id="rId33"/>
    <p:sldId id="444" r:id="rId34"/>
    <p:sldId id="445" r:id="rId35"/>
    <p:sldId id="661" r:id="rId36"/>
    <p:sldId id="405" r:id="rId37"/>
    <p:sldId id="523" r:id="rId38"/>
    <p:sldId id="406" r:id="rId39"/>
    <p:sldId id="526" r:id="rId40"/>
    <p:sldId id="407" r:id="rId41"/>
    <p:sldId id="559" r:id="rId42"/>
    <p:sldId id="629" r:id="rId43"/>
    <p:sldId id="528" r:id="rId44"/>
    <p:sldId id="662" r:id="rId45"/>
    <p:sldId id="410" r:id="rId46"/>
    <p:sldId id="561" r:id="rId47"/>
    <p:sldId id="525" r:id="rId48"/>
    <p:sldId id="663" r:id="rId49"/>
    <p:sldId id="621" r:id="rId50"/>
    <p:sldId id="622" r:id="rId51"/>
    <p:sldId id="623" r:id="rId52"/>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ABE27-1A77-EF41-595F-E35303743E59}" name="Heather McCulloch" initials="HM" userId="IUPCrx7yLwnXrKsF9hUnTeip1FiQhsFAL1prjeGtUGs=" providerId="None"/>
  <p188:author id="{F961BCCA-A6F2-DA77-DF93-880F267E83AB}" name="Timothy Barker" initials="TB" userId="7e62d2c077a46a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C00000"/>
    <a:srgbClr val="0B2C7C"/>
    <a:srgbClr val="86E0EF"/>
    <a:srgbClr val="3550A0"/>
    <a:srgbClr val="081E2F"/>
    <a:srgbClr val="01124B"/>
    <a:srgbClr val="011966"/>
    <a:srgbClr val="041739"/>
    <a:srgbClr val="021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64"/>
    <p:restoredTop sz="69021" autoAdjust="0"/>
  </p:normalViewPr>
  <p:slideViewPr>
    <p:cSldViewPr snapToGrid="0" snapToObjects="1">
      <p:cViewPr varScale="1">
        <p:scale>
          <a:sx n="45" d="100"/>
          <a:sy n="45" d="100"/>
        </p:scale>
        <p:origin x="95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yahil Tadesse Boltena" userId="94b5a0e79071d71d" providerId="LiveId" clId="{087C7966-5BEB-4F20-A530-F7DB8A0A2ABC}"/>
    <pc:docChg chg="undo custSel addSld delSld modSld">
      <pc:chgData name="Minyahil Tadesse Boltena" userId="94b5a0e79071d71d" providerId="LiveId" clId="{087C7966-5BEB-4F20-A530-F7DB8A0A2ABC}" dt="2025-11-19T11:15:08.679" v="863" actId="1076"/>
      <pc:docMkLst>
        <pc:docMk/>
      </pc:docMkLst>
      <pc:sldChg chg="addSp modSp mod">
        <pc:chgData name="Minyahil Tadesse Boltena" userId="94b5a0e79071d71d" providerId="LiveId" clId="{087C7966-5BEB-4F20-A530-F7DB8A0A2ABC}" dt="2025-11-19T03:02:02.439" v="808" actId="1076"/>
        <pc:sldMkLst>
          <pc:docMk/>
          <pc:sldMk cId="1628252941" sldId="256"/>
        </pc:sldMkLst>
        <pc:spChg chg="add mod">
          <ac:chgData name="Minyahil Tadesse Boltena" userId="94b5a0e79071d71d" providerId="LiveId" clId="{087C7966-5BEB-4F20-A530-F7DB8A0A2ABC}" dt="2025-11-19T03:02:02.439" v="808" actId="1076"/>
          <ac:spMkLst>
            <pc:docMk/>
            <pc:sldMk cId="1628252941" sldId="256"/>
            <ac:spMk id="2" creationId="{BD50995D-1EC8-845A-9BBD-21B372EDCEBE}"/>
          </ac:spMkLst>
        </pc:spChg>
        <pc:spChg chg="mod">
          <ac:chgData name="Minyahil Tadesse Boltena" userId="94b5a0e79071d71d" providerId="LiveId" clId="{087C7966-5BEB-4F20-A530-F7DB8A0A2ABC}" dt="2025-11-19T03:00:11.190" v="794" actId="1076"/>
          <ac:spMkLst>
            <pc:docMk/>
            <pc:sldMk cId="1628252941" sldId="256"/>
            <ac:spMk id="7" creationId="{65629EC7-E325-A443-91A2-26E122BBE789}"/>
          </ac:spMkLst>
        </pc:spChg>
      </pc:sldChg>
      <pc:sldChg chg="modSp mod">
        <pc:chgData name="Minyahil Tadesse Boltena" userId="94b5a0e79071d71d" providerId="LiveId" clId="{087C7966-5BEB-4F20-A530-F7DB8A0A2ABC}" dt="2025-11-19T01:31:01.056" v="152" actId="20577"/>
        <pc:sldMkLst>
          <pc:docMk/>
          <pc:sldMk cId="728033948" sldId="262"/>
        </pc:sldMkLst>
        <pc:spChg chg="mod">
          <ac:chgData name="Minyahil Tadesse Boltena" userId="94b5a0e79071d71d" providerId="LiveId" clId="{087C7966-5BEB-4F20-A530-F7DB8A0A2ABC}" dt="2025-11-19T01:31:01.056" v="152" actId="20577"/>
          <ac:spMkLst>
            <pc:docMk/>
            <pc:sldMk cId="728033948" sldId="262"/>
            <ac:spMk id="18436" creationId="{00000000-0000-0000-0000-000000000000}"/>
          </ac:spMkLst>
        </pc:spChg>
      </pc:sldChg>
      <pc:sldChg chg="modSp mod">
        <pc:chgData name="Minyahil Tadesse Boltena" userId="94b5a0e79071d71d" providerId="LiveId" clId="{087C7966-5BEB-4F20-A530-F7DB8A0A2ABC}" dt="2025-11-19T01:31:57.614" v="176" actId="6549"/>
        <pc:sldMkLst>
          <pc:docMk/>
          <pc:sldMk cId="1023303417" sldId="263"/>
        </pc:sldMkLst>
        <pc:spChg chg="mod">
          <ac:chgData name="Minyahil Tadesse Boltena" userId="94b5a0e79071d71d" providerId="LiveId" clId="{087C7966-5BEB-4F20-A530-F7DB8A0A2ABC}" dt="2025-11-19T01:31:57.614" v="176" actId="6549"/>
          <ac:spMkLst>
            <pc:docMk/>
            <pc:sldMk cId="1023303417" sldId="263"/>
            <ac:spMk id="20484" creationId="{00000000-0000-0000-0000-000000000000}"/>
          </ac:spMkLst>
        </pc:spChg>
      </pc:sldChg>
      <pc:sldChg chg="modSp mod">
        <pc:chgData name="Minyahil Tadesse Boltena" userId="94b5a0e79071d71d" providerId="LiveId" clId="{087C7966-5BEB-4F20-A530-F7DB8A0A2ABC}" dt="2025-11-19T01:57:44.158" v="389" actId="20577"/>
        <pc:sldMkLst>
          <pc:docMk/>
          <pc:sldMk cId="2731883105" sldId="266"/>
        </pc:sldMkLst>
        <pc:graphicFrameChg chg="modGraphic">
          <ac:chgData name="Minyahil Tadesse Boltena" userId="94b5a0e79071d71d" providerId="LiveId" clId="{087C7966-5BEB-4F20-A530-F7DB8A0A2ABC}" dt="2025-11-19T01:57:44.158" v="389" actId="20577"/>
          <ac:graphicFrameMkLst>
            <pc:docMk/>
            <pc:sldMk cId="2731883105" sldId="266"/>
            <ac:graphicFrameMk id="3" creationId="{00000000-0000-0000-0000-000000000000}"/>
          </ac:graphicFrameMkLst>
        </pc:graphicFrameChg>
      </pc:sldChg>
      <pc:sldChg chg="del">
        <pc:chgData name="Minyahil Tadesse Boltena" userId="94b5a0e79071d71d" providerId="LiveId" clId="{087C7966-5BEB-4F20-A530-F7DB8A0A2ABC}" dt="2025-11-19T01:32:51.799" v="182" actId="2696"/>
        <pc:sldMkLst>
          <pc:docMk/>
          <pc:sldMk cId="2336619613" sldId="269"/>
        </pc:sldMkLst>
      </pc:sldChg>
      <pc:sldChg chg="del">
        <pc:chgData name="Minyahil Tadesse Boltena" userId="94b5a0e79071d71d" providerId="LiveId" clId="{087C7966-5BEB-4F20-A530-F7DB8A0A2ABC}" dt="2025-11-19T01:35:14.192" v="193" actId="2696"/>
        <pc:sldMkLst>
          <pc:docMk/>
          <pc:sldMk cId="1370452266" sldId="360"/>
        </pc:sldMkLst>
      </pc:sldChg>
      <pc:sldChg chg="modSp mod">
        <pc:chgData name="Minyahil Tadesse Boltena" userId="94b5a0e79071d71d" providerId="LiveId" clId="{087C7966-5BEB-4F20-A530-F7DB8A0A2ABC}" dt="2025-11-19T11:05:22.782" v="824" actId="20577"/>
        <pc:sldMkLst>
          <pc:docMk/>
          <pc:sldMk cId="1996169011" sldId="364"/>
        </pc:sldMkLst>
        <pc:spChg chg="mod">
          <ac:chgData name="Minyahil Tadesse Boltena" userId="94b5a0e79071d71d" providerId="LiveId" clId="{087C7966-5BEB-4F20-A530-F7DB8A0A2ABC}" dt="2025-11-19T11:05:22.782" v="824" actId="20577"/>
          <ac:spMkLst>
            <pc:docMk/>
            <pc:sldMk cId="1996169011" sldId="364"/>
            <ac:spMk id="227331" creationId="{00000000-0000-0000-0000-000000000000}"/>
          </ac:spMkLst>
        </pc:spChg>
      </pc:sldChg>
      <pc:sldChg chg="modSp mod">
        <pc:chgData name="Minyahil Tadesse Boltena" userId="94b5a0e79071d71d" providerId="LiveId" clId="{087C7966-5BEB-4F20-A530-F7DB8A0A2ABC}" dt="2025-11-19T01:37:18.780" v="206" actId="20577"/>
        <pc:sldMkLst>
          <pc:docMk/>
          <pc:sldMk cId="928179812" sldId="403"/>
        </pc:sldMkLst>
        <pc:spChg chg="mod">
          <ac:chgData name="Minyahil Tadesse Boltena" userId="94b5a0e79071d71d" providerId="LiveId" clId="{087C7966-5BEB-4F20-A530-F7DB8A0A2ABC}" dt="2025-11-19T01:37:18.780" v="206" actId="20577"/>
          <ac:spMkLst>
            <pc:docMk/>
            <pc:sldMk cId="928179812" sldId="403"/>
            <ac:spMk id="306179" creationId="{00000000-0000-0000-0000-000000000000}"/>
          </ac:spMkLst>
        </pc:spChg>
      </pc:sldChg>
      <pc:sldChg chg="modSp mod">
        <pc:chgData name="Minyahil Tadesse Boltena" userId="94b5a0e79071d71d" providerId="LiveId" clId="{087C7966-5BEB-4F20-A530-F7DB8A0A2ABC}" dt="2025-11-19T02:08:32.356" v="478" actId="6549"/>
        <pc:sldMkLst>
          <pc:docMk/>
          <pc:sldMk cId="3209771743" sldId="410"/>
        </pc:sldMkLst>
        <pc:spChg chg="mod">
          <ac:chgData name="Minyahil Tadesse Boltena" userId="94b5a0e79071d71d" providerId="LiveId" clId="{087C7966-5BEB-4F20-A530-F7DB8A0A2ABC}" dt="2025-11-19T02:08:32.356" v="478" actId="6549"/>
          <ac:spMkLst>
            <pc:docMk/>
            <pc:sldMk cId="3209771743" sldId="410"/>
            <ac:spMk id="2" creationId="{00000000-0000-0000-0000-000000000000}"/>
          </ac:spMkLst>
        </pc:spChg>
      </pc:sldChg>
      <pc:sldChg chg="modSp mod">
        <pc:chgData name="Minyahil Tadesse Boltena" userId="94b5a0e79071d71d" providerId="LiveId" clId="{087C7966-5BEB-4F20-A530-F7DB8A0A2ABC}" dt="2025-11-19T02:00:21.139" v="413" actId="20577"/>
        <pc:sldMkLst>
          <pc:docMk/>
          <pc:sldMk cId="3805943239" sldId="445"/>
        </pc:sldMkLst>
        <pc:spChg chg="mod">
          <ac:chgData name="Minyahil Tadesse Boltena" userId="94b5a0e79071d71d" providerId="LiveId" clId="{087C7966-5BEB-4F20-A530-F7DB8A0A2ABC}" dt="2025-11-19T02:00:21.139" v="413" actId="20577"/>
          <ac:spMkLst>
            <pc:docMk/>
            <pc:sldMk cId="3805943239" sldId="445"/>
            <ac:spMk id="3" creationId="{00000000-0000-0000-0000-000000000000}"/>
          </ac:spMkLst>
        </pc:spChg>
      </pc:sldChg>
      <pc:sldChg chg="modSp mod">
        <pc:chgData name="Minyahil Tadesse Boltena" userId="94b5a0e79071d71d" providerId="LiveId" clId="{087C7966-5BEB-4F20-A530-F7DB8A0A2ABC}" dt="2025-11-19T02:02:11.260" v="463" actId="20577"/>
        <pc:sldMkLst>
          <pc:docMk/>
          <pc:sldMk cId="112343697" sldId="457"/>
        </pc:sldMkLst>
        <pc:spChg chg="mod">
          <ac:chgData name="Minyahil Tadesse Boltena" userId="94b5a0e79071d71d" providerId="LiveId" clId="{087C7966-5BEB-4F20-A530-F7DB8A0A2ABC}" dt="2025-11-19T02:02:11.260" v="463" actId="20577"/>
          <ac:spMkLst>
            <pc:docMk/>
            <pc:sldMk cId="112343697" sldId="457"/>
            <ac:spMk id="3" creationId="{00000000-0000-0000-0000-000000000000}"/>
          </ac:spMkLst>
        </pc:spChg>
      </pc:sldChg>
      <pc:sldChg chg="del">
        <pc:chgData name="Minyahil Tadesse Boltena" userId="94b5a0e79071d71d" providerId="LiveId" clId="{087C7966-5BEB-4F20-A530-F7DB8A0A2ABC}" dt="2025-11-19T01:34:48.012" v="185" actId="2696"/>
        <pc:sldMkLst>
          <pc:docMk/>
          <pc:sldMk cId="2350537081" sldId="493"/>
        </pc:sldMkLst>
      </pc:sldChg>
      <pc:sldChg chg="del">
        <pc:chgData name="Minyahil Tadesse Boltena" userId="94b5a0e79071d71d" providerId="LiveId" clId="{087C7966-5BEB-4F20-A530-F7DB8A0A2ABC}" dt="2025-11-19T01:34:50.822" v="186" actId="2696"/>
        <pc:sldMkLst>
          <pc:docMk/>
          <pc:sldMk cId="2708703075" sldId="494"/>
        </pc:sldMkLst>
      </pc:sldChg>
      <pc:sldChg chg="del">
        <pc:chgData name="Minyahil Tadesse Boltena" userId="94b5a0e79071d71d" providerId="LiveId" clId="{087C7966-5BEB-4F20-A530-F7DB8A0A2ABC}" dt="2025-11-19T01:34:53.740" v="187" actId="2696"/>
        <pc:sldMkLst>
          <pc:docMk/>
          <pc:sldMk cId="1238952715" sldId="495"/>
        </pc:sldMkLst>
      </pc:sldChg>
      <pc:sldChg chg="del">
        <pc:chgData name="Minyahil Tadesse Boltena" userId="94b5a0e79071d71d" providerId="LiveId" clId="{087C7966-5BEB-4F20-A530-F7DB8A0A2ABC}" dt="2025-11-19T01:34:57.466" v="188" actId="2696"/>
        <pc:sldMkLst>
          <pc:docMk/>
          <pc:sldMk cId="2567371453" sldId="498"/>
        </pc:sldMkLst>
      </pc:sldChg>
      <pc:sldChg chg="del">
        <pc:chgData name="Minyahil Tadesse Boltena" userId="94b5a0e79071d71d" providerId="LiveId" clId="{087C7966-5BEB-4F20-A530-F7DB8A0A2ABC}" dt="2025-11-19T01:35:00.551" v="189" actId="2696"/>
        <pc:sldMkLst>
          <pc:docMk/>
          <pc:sldMk cId="3725657671" sldId="499"/>
        </pc:sldMkLst>
      </pc:sldChg>
      <pc:sldChg chg="modSp mod">
        <pc:chgData name="Minyahil Tadesse Boltena" userId="94b5a0e79071d71d" providerId="LiveId" clId="{087C7966-5BEB-4F20-A530-F7DB8A0A2ABC}" dt="2025-11-19T02:11:38.105" v="571" actId="6549"/>
        <pc:sldMkLst>
          <pc:docMk/>
          <pc:sldMk cId="1094004276" sldId="522"/>
        </pc:sldMkLst>
        <pc:spChg chg="mod">
          <ac:chgData name="Minyahil Tadesse Boltena" userId="94b5a0e79071d71d" providerId="LiveId" clId="{087C7966-5BEB-4F20-A530-F7DB8A0A2ABC}" dt="2025-11-19T02:11:38.105" v="571" actId="6549"/>
          <ac:spMkLst>
            <pc:docMk/>
            <pc:sldMk cId="1094004276" sldId="522"/>
            <ac:spMk id="3" creationId="{00000000-0000-0000-0000-000000000000}"/>
          </ac:spMkLst>
        </pc:spChg>
      </pc:sldChg>
      <pc:sldChg chg="modSp mod">
        <pc:chgData name="Minyahil Tadesse Boltena" userId="94b5a0e79071d71d" providerId="LiveId" clId="{087C7966-5BEB-4F20-A530-F7DB8A0A2ABC}" dt="2025-11-19T01:39:46.580" v="313" actId="20577"/>
        <pc:sldMkLst>
          <pc:docMk/>
          <pc:sldMk cId="4177357203" sldId="523"/>
        </pc:sldMkLst>
        <pc:spChg chg="mod">
          <ac:chgData name="Minyahil Tadesse Boltena" userId="94b5a0e79071d71d" providerId="LiveId" clId="{087C7966-5BEB-4F20-A530-F7DB8A0A2ABC}" dt="2025-11-19T01:39:46.580" v="313" actId="20577"/>
          <ac:spMkLst>
            <pc:docMk/>
            <pc:sldMk cId="4177357203" sldId="523"/>
            <ac:spMk id="310275" creationId="{00000000-0000-0000-0000-000000000000}"/>
          </ac:spMkLst>
        </pc:spChg>
      </pc:sldChg>
      <pc:sldChg chg="modSp mod">
        <pc:chgData name="Minyahil Tadesse Boltena" userId="94b5a0e79071d71d" providerId="LiveId" clId="{087C7966-5BEB-4F20-A530-F7DB8A0A2ABC}" dt="2025-11-19T01:40:43.042" v="327" actId="20577"/>
        <pc:sldMkLst>
          <pc:docMk/>
          <pc:sldMk cId="218103692" sldId="528"/>
        </pc:sldMkLst>
        <pc:spChg chg="mod">
          <ac:chgData name="Minyahil Tadesse Boltena" userId="94b5a0e79071d71d" providerId="LiveId" clId="{087C7966-5BEB-4F20-A530-F7DB8A0A2ABC}" dt="2025-11-19T01:40:43.042" v="327" actId="20577"/>
          <ac:spMkLst>
            <pc:docMk/>
            <pc:sldMk cId="218103692" sldId="528"/>
            <ac:spMk id="3" creationId="{00000000-0000-0000-0000-000000000000}"/>
          </ac:spMkLst>
        </pc:spChg>
      </pc:sldChg>
      <pc:sldChg chg="del">
        <pc:chgData name="Minyahil Tadesse Boltena" userId="94b5a0e79071d71d" providerId="LiveId" clId="{087C7966-5BEB-4F20-A530-F7DB8A0A2ABC}" dt="2025-11-19T01:32:38.945" v="180" actId="2696"/>
        <pc:sldMkLst>
          <pc:docMk/>
          <pc:sldMk cId="1390395375" sldId="530"/>
        </pc:sldMkLst>
      </pc:sldChg>
      <pc:sldChg chg="modSp mod">
        <pc:chgData name="Minyahil Tadesse Boltena" userId="94b5a0e79071d71d" providerId="LiveId" clId="{087C7966-5BEB-4F20-A530-F7DB8A0A2ABC}" dt="2025-11-19T02:09:27.436" v="515" actId="5793"/>
        <pc:sldMkLst>
          <pc:docMk/>
          <pc:sldMk cId="690600643" sldId="561"/>
        </pc:sldMkLst>
        <pc:spChg chg="mod">
          <ac:chgData name="Minyahil Tadesse Boltena" userId="94b5a0e79071d71d" providerId="LiveId" clId="{087C7966-5BEB-4F20-A530-F7DB8A0A2ABC}" dt="2025-11-19T02:09:27.436" v="515" actId="5793"/>
          <ac:spMkLst>
            <pc:docMk/>
            <pc:sldMk cId="690600643" sldId="561"/>
            <ac:spMk id="3" creationId="{00000000-0000-0000-0000-000000000000}"/>
          </ac:spMkLst>
        </pc:spChg>
      </pc:sldChg>
      <pc:sldChg chg="del">
        <pc:chgData name="Minyahil Tadesse Boltena" userId="94b5a0e79071d71d" providerId="LiveId" clId="{087C7966-5BEB-4F20-A530-F7DB8A0A2ABC}" dt="2025-11-19T01:32:35.833" v="179" actId="2696"/>
        <pc:sldMkLst>
          <pc:docMk/>
          <pc:sldMk cId="1324545049" sldId="562"/>
        </pc:sldMkLst>
      </pc:sldChg>
      <pc:sldChg chg="del">
        <pc:chgData name="Minyahil Tadesse Boltena" userId="94b5a0e79071d71d" providerId="LiveId" clId="{087C7966-5BEB-4F20-A530-F7DB8A0A2ABC}" dt="2025-11-19T02:00:45.984" v="414" actId="2696"/>
        <pc:sldMkLst>
          <pc:docMk/>
          <pc:sldMk cId="189974782" sldId="565"/>
        </pc:sldMkLst>
      </pc:sldChg>
      <pc:sldChg chg="addSp delSp modSp mod">
        <pc:chgData name="Minyahil Tadesse Boltena" userId="94b5a0e79071d71d" providerId="LiveId" clId="{087C7966-5BEB-4F20-A530-F7DB8A0A2ABC}" dt="2025-11-19T02:50:27.131" v="580" actId="22"/>
        <pc:sldMkLst>
          <pc:docMk/>
          <pc:sldMk cId="1777047921" sldId="569"/>
        </pc:sldMkLst>
        <pc:spChg chg="mod">
          <ac:chgData name="Minyahil Tadesse Boltena" userId="94b5a0e79071d71d" providerId="LiveId" clId="{087C7966-5BEB-4F20-A530-F7DB8A0A2ABC}" dt="2025-11-19T02:50:00.425" v="572" actId="14100"/>
          <ac:spMkLst>
            <pc:docMk/>
            <pc:sldMk cId="1777047921" sldId="569"/>
            <ac:spMk id="3" creationId="{00000000-0000-0000-0000-000000000000}"/>
          </ac:spMkLst>
        </pc:spChg>
        <pc:picChg chg="mod">
          <ac:chgData name="Minyahil Tadesse Boltena" userId="94b5a0e79071d71d" providerId="LiveId" clId="{087C7966-5BEB-4F20-A530-F7DB8A0A2ABC}" dt="2025-11-19T02:50:24.447" v="578" actId="1076"/>
          <ac:picMkLst>
            <pc:docMk/>
            <pc:sldMk cId="1777047921" sldId="569"/>
            <ac:picMk id="4" creationId="{00000000-0000-0000-0000-000000000000}"/>
          </ac:picMkLst>
        </pc:picChg>
        <pc:picChg chg="add del mod">
          <ac:chgData name="Minyahil Tadesse Boltena" userId="94b5a0e79071d71d" providerId="LiveId" clId="{087C7966-5BEB-4F20-A530-F7DB8A0A2ABC}" dt="2025-11-19T02:50:27.131" v="580" actId="22"/>
          <ac:picMkLst>
            <pc:docMk/>
            <pc:sldMk cId="1777047921" sldId="569"/>
            <ac:picMk id="6" creationId="{0A5BC27D-0EC7-5D43-6167-A80C3A91B9D3}"/>
          </ac:picMkLst>
        </pc:picChg>
      </pc:sldChg>
      <pc:sldChg chg="modSp mod">
        <pc:chgData name="Minyahil Tadesse Boltena" userId="94b5a0e79071d71d" providerId="LiveId" clId="{087C7966-5BEB-4F20-A530-F7DB8A0A2ABC}" dt="2025-11-19T01:43:36.351" v="329" actId="20577"/>
        <pc:sldMkLst>
          <pc:docMk/>
          <pc:sldMk cId="1885742639" sldId="585"/>
        </pc:sldMkLst>
        <pc:spChg chg="mod">
          <ac:chgData name="Minyahil Tadesse Boltena" userId="94b5a0e79071d71d" providerId="LiveId" clId="{087C7966-5BEB-4F20-A530-F7DB8A0A2ABC}" dt="2025-11-19T01:43:36.351" v="329" actId="20577"/>
          <ac:spMkLst>
            <pc:docMk/>
            <pc:sldMk cId="1885742639" sldId="585"/>
            <ac:spMk id="2" creationId="{00000000-0000-0000-0000-000000000000}"/>
          </ac:spMkLst>
        </pc:spChg>
      </pc:sldChg>
      <pc:sldChg chg="modSp mod">
        <pc:chgData name="Minyahil Tadesse Boltena" userId="94b5a0e79071d71d" providerId="LiveId" clId="{087C7966-5BEB-4F20-A530-F7DB8A0A2ABC}" dt="2025-11-19T01:47:23.881" v="339" actId="20577"/>
        <pc:sldMkLst>
          <pc:docMk/>
          <pc:sldMk cId="3372277624" sldId="593"/>
        </pc:sldMkLst>
        <pc:spChg chg="mod">
          <ac:chgData name="Minyahil Tadesse Boltena" userId="94b5a0e79071d71d" providerId="LiveId" clId="{087C7966-5BEB-4F20-A530-F7DB8A0A2ABC}" dt="2025-11-19T01:47:23.881" v="339" actId="20577"/>
          <ac:spMkLst>
            <pc:docMk/>
            <pc:sldMk cId="3372277624" sldId="593"/>
            <ac:spMk id="2" creationId="{00000000-0000-0000-0000-000000000000}"/>
          </ac:spMkLst>
        </pc:spChg>
      </pc:sldChg>
      <pc:sldChg chg="modSp mod">
        <pc:chgData name="Minyahil Tadesse Boltena" userId="94b5a0e79071d71d" providerId="LiveId" clId="{087C7966-5BEB-4F20-A530-F7DB8A0A2ABC}" dt="2025-11-19T02:00:57.609" v="417" actId="20577"/>
        <pc:sldMkLst>
          <pc:docMk/>
          <pc:sldMk cId="262020186" sldId="594"/>
        </pc:sldMkLst>
        <pc:spChg chg="mod">
          <ac:chgData name="Minyahil Tadesse Boltena" userId="94b5a0e79071d71d" providerId="LiveId" clId="{087C7966-5BEB-4F20-A530-F7DB8A0A2ABC}" dt="2025-11-19T02:00:57.609" v="417" actId="20577"/>
          <ac:spMkLst>
            <pc:docMk/>
            <pc:sldMk cId="262020186" sldId="594"/>
            <ac:spMk id="2" creationId="{00000000-0000-0000-0000-000000000000}"/>
          </ac:spMkLst>
        </pc:spChg>
      </pc:sldChg>
      <pc:sldChg chg="del">
        <pc:chgData name="Minyahil Tadesse Boltena" userId="94b5a0e79071d71d" providerId="LiveId" clId="{087C7966-5BEB-4F20-A530-F7DB8A0A2ABC}" dt="2025-11-19T01:34:44.807" v="184" actId="2696"/>
        <pc:sldMkLst>
          <pc:docMk/>
          <pc:sldMk cId="1549271969" sldId="598"/>
        </pc:sldMkLst>
      </pc:sldChg>
      <pc:sldChg chg="modSp mod">
        <pc:chgData name="Minyahil Tadesse Boltena" userId="94b5a0e79071d71d" providerId="LiveId" clId="{087C7966-5BEB-4F20-A530-F7DB8A0A2ABC}" dt="2025-11-19T02:05:43.110" v="465" actId="6549"/>
        <pc:sldMkLst>
          <pc:docMk/>
          <pc:sldMk cId="1474892460" sldId="599"/>
        </pc:sldMkLst>
        <pc:spChg chg="mod">
          <ac:chgData name="Minyahil Tadesse Boltena" userId="94b5a0e79071d71d" providerId="LiveId" clId="{087C7966-5BEB-4F20-A530-F7DB8A0A2ABC}" dt="2025-11-19T02:05:43.110" v="465" actId="6549"/>
          <ac:spMkLst>
            <pc:docMk/>
            <pc:sldMk cId="1474892460" sldId="599"/>
            <ac:spMk id="2" creationId="{00000000-0000-0000-0000-000000000000}"/>
          </ac:spMkLst>
        </pc:spChg>
      </pc:sldChg>
      <pc:sldChg chg="modSp mod">
        <pc:chgData name="Minyahil Tadesse Boltena" userId="94b5a0e79071d71d" providerId="LiveId" clId="{087C7966-5BEB-4F20-A530-F7DB8A0A2ABC}" dt="2025-11-19T02:06:08.105" v="467" actId="20577"/>
        <pc:sldMkLst>
          <pc:docMk/>
          <pc:sldMk cId="96484683" sldId="607"/>
        </pc:sldMkLst>
        <pc:spChg chg="mod">
          <ac:chgData name="Minyahil Tadesse Boltena" userId="94b5a0e79071d71d" providerId="LiveId" clId="{087C7966-5BEB-4F20-A530-F7DB8A0A2ABC}" dt="2025-11-19T02:06:08.105" v="467" actId="20577"/>
          <ac:spMkLst>
            <pc:docMk/>
            <pc:sldMk cId="96484683" sldId="607"/>
            <ac:spMk id="2" creationId="{00000000-0000-0000-0000-000000000000}"/>
          </ac:spMkLst>
        </pc:spChg>
      </pc:sldChg>
      <pc:sldChg chg="delSp modSp mod">
        <pc:chgData name="Minyahil Tadesse Boltena" userId="94b5a0e79071d71d" providerId="LiveId" clId="{087C7966-5BEB-4F20-A530-F7DB8A0A2ABC}" dt="2025-11-19T02:06:45.870" v="469" actId="20577"/>
        <pc:sldMkLst>
          <pc:docMk/>
          <pc:sldMk cId="1577674434" sldId="608"/>
        </pc:sldMkLst>
        <pc:spChg chg="mod">
          <ac:chgData name="Minyahil Tadesse Boltena" userId="94b5a0e79071d71d" providerId="LiveId" clId="{087C7966-5BEB-4F20-A530-F7DB8A0A2ABC}" dt="2025-11-19T02:06:45.870" v="469" actId="20577"/>
          <ac:spMkLst>
            <pc:docMk/>
            <pc:sldMk cId="1577674434" sldId="608"/>
            <ac:spMk id="2" creationId="{00000000-0000-0000-0000-000000000000}"/>
          </ac:spMkLst>
        </pc:spChg>
        <pc:spChg chg="mod">
          <ac:chgData name="Minyahil Tadesse Boltena" userId="94b5a0e79071d71d" providerId="LiveId" clId="{087C7966-5BEB-4F20-A530-F7DB8A0A2ABC}" dt="2025-11-19T01:36:25.356" v="196" actId="6549"/>
          <ac:spMkLst>
            <pc:docMk/>
            <pc:sldMk cId="1577674434" sldId="608"/>
            <ac:spMk id="3" creationId="{9487520B-7C34-A64F-A1DB-04A0F2ED4190}"/>
          </ac:spMkLst>
        </pc:spChg>
        <pc:picChg chg="del">
          <ac:chgData name="Minyahil Tadesse Boltena" userId="94b5a0e79071d71d" providerId="LiveId" clId="{087C7966-5BEB-4F20-A530-F7DB8A0A2ABC}" dt="2025-11-19T01:36:29.899" v="197" actId="478"/>
          <ac:picMkLst>
            <pc:docMk/>
            <pc:sldMk cId="1577674434" sldId="608"/>
            <ac:picMk id="5" creationId="{445D75BA-AF2F-477F-BEBA-0DAA60A58782}"/>
          </ac:picMkLst>
        </pc:picChg>
      </pc:sldChg>
      <pc:sldChg chg="del">
        <pc:chgData name="Minyahil Tadesse Boltena" userId="94b5a0e79071d71d" providerId="LiveId" clId="{087C7966-5BEB-4F20-A530-F7DB8A0A2ABC}" dt="2025-11-19T01:35:03.682" v="190" actId="2696"/>
        <pc:sldMkLst>
          <pc:docMk/>
          <pc:sldMk cId="2241008582" sldId="617"/>
        </pc:sldMkLst>
      </pc:sldChg>
      <pc:sldChg chg="add del">
        <pc:chgData name="Minyahil Tadesse Boltena" userId="94b5a0e79071d71d" providerId="LiveId" clId="{087C7966-5BEB-4F20-A530-F7DB8A0A2ABC}" dt="2025-11-19T02:10:56.411" v="525" actId="2696"/>
        <pc:sldMkLst>
          <pc:docMk/>
          <pc:sldMk cId="1038631610" sldId="618"/>
        </pc:sldMkLst>
      </pc:sldChg>
      <pc:sldChg chg="del">
        <pc:chgData name="Minyahil Tadesse Boltena" userId="94b5a0e79071d71d" providerId="LiveId" clId="{087C7966-5BEB-4F20-A530-F7DB8A0A2ABC}" dt="2025-11-19T01:35:07.845" v="191" actId="2696"/>
        <pc:sldMkLst>
          <pc:docMk/>
          <pc:sldMk cId="3481896235" sldId="626"/>
        </pc:sldMkLst>
      </pc:sldChg>
      <pc:sldChg chg="modSp mod">
        <pc:chgData name="Minyahil Tadesse Boltena" userId="94b5a0e79071d71d" providerId="LiveId" clId="{087C7966-5BEB-4F20-A530-F7DB8A0A2ABC}" dt="2025-11-19T01:40:09.263" v="317" actId="6549"/>
        <pc:sldMkLst>
          <pc:docMk/>
          <pc:sldMk cId="166570767" sldId="629"/>
        </pc:sldMkLst>
        <pc:spChg chg="mod">
          <ac:chgData name="Minyahil Tadesse Boltena" userId="94b5a0e79071d71d" providerId="LiveId" clId="{087C7966-5BEB-4F20-A530-F7DB8A0A2ABC}" dt="2025-11-19T01:40:09.263" v="317" actId="6549"/>
          <ac:spMkLst>
            <pc:docMk/>
            <pc:sldMk cId="166570767" sldId="629"/>
            <ac:spMk id="8" creationId="{E39F14F4-5E17-E74B-9EF0-3ADB0EE2FFBB}"/>
          </ac:spMkLst>
        </pc:spChg>
      </pc:sldChg>
      <pc:sldChg chg="del">
        <pc:chgData name="Minyahil Tadesse Boltena" userId="94b5a0e79071d71d" providerId="LiveId" clId="{087C7966-5BEB-4F20-A530-F7DB8A0A2ABC}" dt="2025-11-19T01:32:44.924" v="181" actId="2696"/>
        <pc:sldMkLst>
          <pc:docMk/>
          <pc:sldMk cId="3287584404" sldId="632"/>
        </pc:sldMkLst>
      </pc:sldChg>
      <pc:sldChg chg="del">
        <pc:chgData name="Minyahil Tadesse Boltena" userId="94b5a0e79071d71d" providerId="LiveId" clId="{087C7966-5BEB-4F20-A530-F7DB8A0A2ABC}" dt="2025-11-19T01:44:37.842" v="331" actId="2696"/>
        <pc:sldMkLst>
          <pc:docMk/>
          <pc:sldMk cId="3671239959" sldId="639"/>
        </pc:sldMkLst>
      </pc:sldChg>
      <pc:sldChg chg="del">
        <pc:chgData name="Minyahil Tadesse Boltena" userId="94b5a0e79071d71d" providerId="LiveId" clId="{087C7966-5BEB-4F20-A530-F7DB8A0A2ABC}" dt="2025-11-19T01:44:40.832" v="332" actId="2696"/>
        <pc:sldMkLst>
          <pc:docMk/>
          <pc:sldMk cId="3854900859" sldId="641"/>
        </pc:sldMkLst>
      </pc:sldChg>
      <pc:sldChg chg="del">
        <pc:chgData name="Minyahil Tadesse Boltena" userId="94b5a0e79071d71d" providerId="LiveId" clId="{087C7966-5BEB-4F20-A530-F7DB8A0A2ABC}" dt="2025-11-19T01:44:44.431" v="333" actId="2696"/>
        <pc:sldMkLst>
          <pc:docMk/>
          <pc:sldMk cId="925193564" sldId="642"/>
        </pc:sldMkLst>
      </pc:sldChg>
      <pc:sldChg chg="del">
        <pc:chgData name="Minyahil Tadesse Boltena" userId="94b5a0e79071d71d" providerId="LiveId" clId="{087C7966-5BEB-4F20-A530-F7DB8A0A2ABC}" dt="2025-11-19T01:44:47.389" v="334" actId="2696"/>
        <pc:sldMkLst>
          <pc:docMk/>
          <pc:sldMk cId="621444535" sldId="643"/>
        </pc:sldMkLst>
      </pc:sldChg>
      <pc:sldChg chg="del">
        <pc:chgData name="Minyahil Tadesse Boltena" userId="94b5a0e79071d71d" providerId="LiveId" clId="{087C7966-5BEB-4F20-A530-F7DB8A0A2ABC}" dt="2025-11-19T01:44:50.240" v="335" actId="2696"/>
        <pc:sldMkLst>
          <pc:docMk/>
          <pc:sldMk cId="2213818587" sldId="644"/>
        </pc:sldMkLst>
      </pc:sldChg>
      <pc:sldChg chg="del">
        <pc:chgData name="Minyahil Tadesse Boltena" userId="94b5a0e79071d71d" providerId="LiveId" clId="{087C7966-5BEB-4F20-A530-F7DB8A0A2ABC}" dt="2025-11-19T01:44:53.116" v="336" actId="2696"/>
        <pc:sldMkLst>
          <pc:docMk/>
          <pc:sldMk cId="2180679568" sldId="645"/>
        </pc:sldMkLst>
      </pc:sldChg>
      <pc:sldChg chg="del">
        <pc:chgData name="Minyahil Tadesse Boltena" userId="94b5a0e79071d71d" providerId="LiveId" clId="{087C7966-5BEB-4F20-A530-F7DB8A0A2ABC}" dt="2025-11-19T01:44:57.168" v="337" actId="2696"/>
        <pc:sldMkLst>
          <pc:docMk/>
          <pc:sldMk cId="2881122109" sldId="646"/>
        </pc:sldMkLst>
      </pc:sldChg>
      <pc:sldChg chg="del">
        <pc:chgData name="Minyahil Tadesse Boltena" userId="94b5a0e79071d71d" providerId="LiveId" clId="{087C7966-5BEB-4F20-A530-F7DB8A0A2ABC}" dt="2025-11-19T01:44:34.223" v="330" actId="2696"/>
        <pc:sldMkLst>
          <pc:docMk/>
          <pc:sldMk cId="472708312" sldId="647"/>
        </pc:sldMkLst>
      </pc:sldChg>
      <pc:sldChg chg="del">
        <pc:chgData name="Minyahil Tadesse Boltena" userId="94b5a0e79071d71d" providerId="LiveId" clId="{087C7966-5BEB-4F20-A530-F7DB8A0A2ABC}" dt="2025-11-19T01:32:27.892" v="177" actId="2696"/>
        <pc:sldMkLst>
          <pc:docMk/>
          <pc:sldMk cId="3453621973" sldId="656"/>
        </pc:sldMkLst>
      </pc:sldChg>
      <pc:sldChg chg="del">
        <pc:chgData name="Minyahil Tadesse Boltena" userId="94b5a0e79071d71d" providerId="LiveId" clId="{087C7966-5BEB-4F20-A530-F7DB8A0A2ABC}" dt="2025-11-19T01:32:31.315" v="178" actId="2696"/>
        <pc:sldMkLst>
          <pc:docMk/>
          <pc:sldMk cId="3371286397" sldId="657"/>
        </pc:sldMkLst>
      </pc:sldChg>
      <pc:sldChg chg="delSp modSp mod">
        <pc:chgData name="Minyahil Tadesse Boltena" userId="94b5a0e79071d71d" providerId="LiveId" clId="{087C7966-5BEB-4F20-A530-F7DB8A0A2ABC}" dt="2025-11-19T02:07:19.584" v="471" actId="20577"/>
        <pc:sldMkLst>
          <pc:docMk/>
          <pc:sldMk cId="1927033175" sldId="661"/>
        </pc:sldMkLst>
        <pc:spChg chg="mod">
          <ac:chgData name="Minyahil Tadesse Boltena" userId="94b5a0e79071d71d" providerId="LiveId" clId="{087C7966-5BEB-4F20-A530-F7DB8A0A2ABC}" dt="2025-11-19T02:07:19.584" v="471" actId="20577"/>
          <ac:spMkLst>
            <pc:docMk/>
            <pc:sldMk cId="1927033175" sldId="661"/>
            <ac:spMk id="2" creationId="{00000000-0000-0000-0000-000000000000}"/>
          </ac:spMkLst>
        </pc:spChg>
        <pc:spChg chg="mod">
          <ac:chgData name="Minyahil Tadesse Boltena" userId="94b5a0e79071d71d" providerId="LiveId" clId="{087C7966-5BEB-4F20-A530-F7DB8A0A2ABC}" dt="2025-11-19T01:37:37.555" v="208" actId="6549"/>
          <ac:spMkLst>
            <pc:docMk/>
            <pc:sldMk cId="1927033175" sldId="661"/>
            <ac:spMk id="3" creationId="{C3D91664-32EB-2B4E-BE41-418A0197BA10}"/>
          </ac:spMkLst>
        </pc:spChg>
        <pc:picChg chg="del">
          <ac:chgData name="Minyahil Tadesse Boltena" userId="94b5a0e79071d71d" providerId="LiveId" clId="{087C7966-5BEB-4F20-A530-F7DB8A0A2ABC}" dt="2025-11-19T01:37:40.825" v="209" actId="478"/>
          <ac:picMkLst>
            <pc:docMk/>
            <pc:sldMk cId="1927033175" sldId="661"/>
            <ac:picMk id="4" creationId="{EAF59745-6AB6-4339-957B-BA7A1389DBA1}"/>
          </ac:picMkLst>
        </pc:picChg>
      </pc:sldChg>
      <pc:sldChg chg="modSp mod">
        <pc:chgData name="Minyahil Tadesse Boltena" userId="94b5a0e79071d71d" providerId="LiveId" clId="{087C7966-5BEB-4F20-A530-F7DB8A0A2ABC}" dt="2025-11-19T02:08:18.844" v="477" actId="6549"/>
        <pc:sldMkLst>
          <pc:docMk/>
          <pc:sldMk cId="825761163" sldId="662"/>
        </pc:sldMkLst>
        <pc:spChg chg="mod">
          <ac:chgData name="Minyahil Tadesse Boltena" userId="94b5a0e79071d71d" providerId="LiveId" clId="{087C7966-5BEB-4F20-A530-F7DB8A0A2ABC}" dt="2025-11-19T02:08:18.844" v="477" actId="6549"/>
          <ac:spMkLst>
            <pc:docMk/>
            <pc:sldMk cId="825761163" sldId="662"/>
            <ac:spMk id="306179" creationId="{00000000-0000-0000-0000-000000000000}"/>
          </ac:spMkLst>
        </pc:spChg>
      </pc:sldChg>
      <pc:sldChg chg="modSp mod">
        <pc:chgData name="Minyahil Tadesse Boltena" userId="94b5a0e79071d71d" providerId="LiveId" clId="{087C7966-5BEB-4F20-A530-F7DB8A0A2ABC}" dt="2025-11-19T02:07:35.620" v="474" actId="20577"/>
        <pc:sldMkLst>
          <pc:docMk/>
          <pc:sldMk cId="2534114878" sldId="663"/>
        </pc:sldMkLst>
        <pc:spChg chg="mod">
          <ac:chgData name="Minyahil Tadesse Boltena" userId="94b5a0e79071d71d" providerId="LiveId" clId="{087C7966-5BEB-4F20-A530-F7DB8A0A2ABC}" dt="2025-11-19T02:07:35.620" v="474" actId="20577"/>
          <ac:spMkLst>
            <pc:docMk/>
            <pc:sldMk cId="2534114878" sldId="663"/>
            <ac:spMk id="2" creationId="{00000000-0000-0000-0000-000000000000}"/>
          </ac:spMkLst>
        </pc:spChg>
      </pc:sldChg>
      <pc:sldChg chg="del">
        <pc:chgData name="Minyahil Tadesse Boltena" userId="94b5a0e79071d71d" providerId="LiveId" clId="{087C7966-5BEB-4F20-A530-F7DB8A0A2ABC}" dt="2025-11-19T02:07:56.547" v="475" actId="2696"/>
        <pc:sldMkLst>
          <pc:docMk/>
          <pc:sldMk cId="2803524978" sldId="664"/>
        </pc:sldMkLst>
      </pc:sldChg>
      <pc:sldChg chg="del">
        <pc:chgData name="Minyahil Tadesse Boltena" userId="94b5a0e79071d71d" providerId="LiveId" clId="{087C7966-5BEB-4F20-A530-F7DB8A0A2ABC}" dt="2025-11-19T01:32:55.757" v="183" actId="2696"/>
        <pc:sldMkLst>
          <pc:docMk/>
          <pc:sldMk cId="3345371279" sldId="665"/>
        </pc:sldMkLst>
      </pc:sldChg>
      <pc:sldChg chg="del">
        <pc:chgData name="Minyahil Tadesse Boltena" userId="94b5a0e79071d71d" providerId="LiveId" clId="{087C7966-5BEB-4F20-A530-F7DB8A0A2ABC}" dt="2025-11-19T02:00:49.300" v="415" actId="2696"/>
        <pc:sldMkLst>
          <pc:docMk/>
          <pc:sldMk cId="3605481855" sldId="679"/>
        </pc:sldMkLst>
      </pc:sldChg>
      <pc:sldChg chg="addSp modSp mod">
        <pc:chgData name="Minyahil Tadesse Boltena" userId="94b5a0e79071d71d" providerId="LiveId" clId="{087C7966-5BEB-4F20-A530-F7DB8A0A2ABC}" dt="2025-11-19T02:56:30.893" v="710" actId="1076"/>
        <pc:sldMkLst>
          <pc:docMk/>
          <pc:sldMk cId="2072422766" sldId="687"/>
        </pc:sldMkLst>
        <pc:spChg chg="add mod">
          <ac:chgData name="Minyahil Tadesse Boltena" userId="94b5a0e79071d71d" providerId="LiveId" clId="{087C7966-5BEB-4F20-A530-F7DB8A0A2ABC}" dt="2025-11-19T02:56:30.893" v="710" actId="1076"/>
          <ac:spMkLst>
            <pc:docMk/>
            <pc:sldMk cId="2072422766" sldId="687"/>
            <ac:spMk id="3" creationId="{9E4DE19E-CE07-A447-7EFE-AF1D246AAB31}"/>
          </ac:spMkLst>
        </pc:spChg>
        <pc:grpChg chg="mod">
          <ac:chgData name="Minyahil Tadesse Boltena" userId="94b5a0e79071d71d" providerId="LiveId" clId="{087C7966-5BEB-4F20-A530-F7DB8A0A2ABC}" dt="2025-11-19T02:55:02.288" v="587" actId="1076"/>
          <ac:grpSpMkLst>
            <pc:docMk/>
            <pc:sldMk cId="2072422766" sldId="687"/>
            <ac:grpSpMk id="2" creationId="{54189779-EAAB-5C4D-A40F-184B0777945D}"/>
          </ac:grpSpMkLst>
        </pc:grpChg>
      </pc:sldChg>
      <pc:sldChg chg="del">
        <pc:chgData name="Minyahil Tadesse Boltena" userId="94b5a0e79071d71d" providerId="LiveId" clId="{087C7966-5BEB-4F20-A530-F7DB8A0A2ABC}" dt="2025-11-19T02:10:59.485" v="526" actId="2696"/>
        <pc:sldMkLst>
          <pc:docMk/>
          <pc:sldMk cId="1656895193" sldId="693"/>
        </pc:sldMkLst>
      </pc:sldChg>
      <pc:sldChg chg="del">
        <pc:chgData name="Minyahil Tadesse Boltena" userId="94b5a0e79071d71d" providerId="LiveId" clId="{087C7966-5BEB-4F20-A530-F7DB8A0A2ABC}" dt="2025-11-19T02:11:02.996" v="527" actId="2696"/>
        <pc:sldMkLst>
          <pc:docMk/>
          <pc:sldMk cId="450477496" sldId="694"/>
        </pc:sldMkLst>
      </pc:sldChg>
      <pc:sldChg chg="del">
        <pc:chgData name="Minyahil Tadesse Boltena" userId="94b5a0e79071d71d" providerId="LiveId" clId="{087C7966-5BEB-4F20-A530-F7DB8A0A2ABC}" dt="2025-11-19T02:10:38.873" v="523" actId="2696"/>
        <pc:sldMkLst>
          <pc:docMk/>
          <pc:sldMk cId="4174493034" sldId="696"/>
        </pc:sldMkLst>
      </pc:sldChg>
      <pc:sldChg chg="del">
        <pc:chgData name="Minyahil Tadesse Boltena" userId="94b5a0e79071d71d" providerId="LiveId" clId="{087C7966-5BEB-4F20-A530-F7DB8A0A2ABC}" dt="2025-11-19T02:10:35.532" v="522" actId="2696"/>
        <pc:sldMkLst>
          <pc:docMk/>
          <pc:sldMk cId="2495411545" sldId="697"/>
        </pc:sldMkLst>
      </pc:sldChg>
      <pc:sldChg chg="del">
        <pc:chgData name="Minyahil Tadesse Boltena" userId="94b5a0e79071d71d" providerId="LiveId" clId="{087C7966-5BEB-4F20-A530-F7DB8A0A2ABC}" dt="2025-11-19T02:10:30.342" v="521" actId="2696"/>
        <pc:sldMkLst>
          <pc:docMk/>
          <pc:sldMk cId="1397577898" sldId="698"/>
        </pc:sldMkLst>
      </pc:sldChg>
      <pc:sldChg chg="del">
        <pc:chgData name="Minyahil Tadesse Boltena" userId="94b5a0e79071d71d" providerId="LiveId" clId="{087C7966-5BEB-4F20-A530-F7DB8A0A2ABC}" dt="2025-11-19T02:10:26.039" v="520" actId="2696"/>
        <pc:sldMkLst>
          <pc:docMk/>
          <pc:sldMk cId="3609910418" sldId="699"/>
        </pc:sldMkLst>
      </pc:sldChg>
      <pc:sldChg chg="del">
        <pc:chgData name="Minyahil Tadesse Boltena" userId="94b5a0e79071d71d" providerId="LiveId" clId="{087C7966-5BEB-4F20-A530-F7DB8A0A2ABC}" dt="2025-11-19T02:10:21.890" v="519" actId="2696"/>
        <pc:sldMkLst>
          <pc:docMk/>
          <pc:sldMk cId="1883497236" sldId="700"/>
        </pc:sldMkLst>
      </pc:sldChg>
      <pc:sldChg chg="del">
        <pc:chgData name="Minyahil Tadesse Boltena" userId="94b5a0e79071d71d" providerId="LiveId" clId="{087C7966-5BEB-4F20-A530-F7DB8A0A2ABC}" dt="2025-11-19T02:10:11.199" v="516" actId="2696"/>
        <pc:sldMkLst>
          <pc:docMk/>
          <pc:sldMk cId="436463043" sldId="701"/>
        </pc:sldMkLst>
      </pc:sldChg>
      <pc:sldChg chg="del">
        <pc:chgData name="Minyahil Tadesse Boltena" userId="94b5a0e79071d71d" providerId="LiveId" clId="{087C7966-5BEB-4F20-A530-F7DB8A0A2ABC}" dt="2025-11-19T01:35:10.645" v="192" actId="2696"/>
        <pc:sldMkLst>
          <pc:docMk/>
          <pc:sldMk cId="128486522" sldId="703"/>
        </pc:sldMkLst>
      </pc:sldChg>
      <pc:sldChg chg="addSp delSp modSp new mod">
        <pc:chgData name="Minyahil Tadesse Boltena" userId="94b5a0e79071d71d" providerId="LiveId" clId="{087C7966-5BEB-4F20-A530-F7DB8A0A2ABC}" dt="2025-11-19T02:51:00.855" v="583"/>
        <pc:sldMkLst>
          <pc:docMk/>
          <pc:sldMk cId="2246289548" sldId="703"/>
        </pc:sldMkLst>
        <pc:spChg chg="mod">
          <ac:chgData name="Minyahil Tadesse Boltena" userId="94b5a0e79071d71d" providerId="LiveId" clId="{087C7966-5BEB-4F20-A530-F7DB8A0A2ABC}" dt="2025-11-19T02:51:00.855" v="583"/>
          <ac:spMkLst>
            <pc:docMk/>
            <pc:sldMk cId="2246289548" sldId="703"/>
            <ac:spMk id="2" creationId="{7625AED8-50E5-62F1-76BD-3932171F4EB8}"/>
          </ac:spMkLst>
        </pc:spChg>
        <pc:spChg chg="del">
          <ac:chgData name="Minyahil Tadesse Boltena" userId="94b5a0e79071d71d" providerId="LiveId" clId="{087C7966-5BEB-4F20-A530-F7DB8A0A2ABC}" dt="2025-11-19T02:50:35.676" v="582" actId="22"/>
          <ac:spMkLst>
            <pc:docMk/>
            <pc:sldMk cId="2246289548" sldId="703"/>
            <ac:spMk id="3" creationId="{287D0C3C-4B04-49FF-51B4-8948F71F3CB7}"/>
          </ac:spMkLst>
        </pc:spChg>
        <pc:picChg chg="add mod ord">
          <ac:chgData name="Minyahil Tadesse Boltena" userId="94b5a0e79071d71d" providerId="LiveId" clId="{087C7966-5BEB-4F20-A530-F7DB8A0A2ABC}" dt="2025-11-19T02:50:35.676" v="582" actId="22"/>
          <ac:picMkLst>
            <pc:docMk/>
            <pc:sldMk cId="2246289548" sldId="703"/>
            <ac:picMk id="5" creationId="{81CDAA3F-15B7-BE2F-0D3C-CC83C47C8E90}"/>
          </ac:picMkLst>
        </pc:picChg>
      </pc:sldChg>
      <pc:sldChg chg="del">
        <pc:chgData name="Minyahil Tadesse Boltena" userId="94b5a0e79071d71d" providerId="LiveId" clId="{087C7966-5BEB-4F20-A530-F7DB8A0A2ABC}" dt="2025-11-19T02:10:42.414" v="524" actId="2696"/>
        <pc:sldMkLst>
          <pc:docMk/>
          <pc:sldMk cId="274097338" sldId="704"/>
        </pc:sldMkLst>
      </pc:sldChg>
      <pc:sldChg chg="addSp delSp modSp new mod">
        <pc:chgData name="Minyahil Tadesse Boltena" userId="94b5a0e79071d71d" providerId="LiveId" clId="{087C7966-5BEB-4F20-A530-F7DB8A0A2ABC}" dt="2025-11-19T02:53:49.406" v="586" actId="22"/>
        <pc:sldMkLst>
          <pc:docMk/>
          <pc:sldMk cId="1255768652" sldId="704"/>
        </pc:sldMkLst>
        <pc:spChg chg="mod">
          <ac:chgData name="Minyahil Tadesse Boltena" userId="94b5a0e79071d71d" providerId="LiveId" clId="{087C7966-5BEB-4F20-A530-F7DB8A0A2ABC}" dt="2025-11-19T02:51:50.749" v="585"/>
          <ac:spMkLst>
            <pc:docMk/>
            <pc:sldMk cId="1255768652" sldId="704"/>
            <ac:spMk id="2" creationId="{5F661DF0-716D-EF70-8E8C-8AAFBA6B98ED}"/>
          </ac:spMkLst>
        </pc:spChg>
        <pc:spChg chg="del">
          <ac:chgData name="Minyahil Tadesse Boltena" userId="94b5a0e79071d71d" providerId="LiveId" clId="{087C7966-5BEB-4F20-A530-F7DB8A0A2ABC}" dt="2025-11-19T02:53:49.406" v="586" actId="22"/>
          <ac:spMkLst>
            <pc:docMk/>
            <pc:sldMk cId="1255768652" sldId="704"/>
            <ac:spMk id="3" creationId="{7B649C90-A40E-A9BC-AAF3-CC19AD66987A}"/>
          </ac:spMkLst>
        </pc:spChg>
        <pc:picChg chg="add mod ord">
          <ac:chgData name="Minyahil Tadesse Boltena" userId="94b5a0e79071d71d" providerId="LiveId" clId="{087C7966-5BEB-4F20-A530-F7DB8A0A2ABC}" dt="2025-11-19T02:53:49.406" v="586" actId="22"/>
          <ac:picMkLst>
            <pc:docMk/>
            <pc:sldMk cId="1255768652" sldId="704"/>
            <ac:picMk id="5" creationId="{71A85A1E-8F46-23CD-23DD-E13A682A67F2}"/>
          </ac:picMkLst>
        </pc:picChg>
      </pc:sldChg>
      <pc:sldChg chg="modSp new mod">
        <pc:chgData name="Minyahil Tadesse Boltena" userId="94b5a0e79071d71d" providerId="LiveId" clId="{087C7966-5BEB-4F20-A530-F7DB8A0A2ABC}" dt="2025-11-19T11:12:54.224" v="829" actId="20577"/>
        <pc:sldMkLst>
          <pc:docMk/>
          <pc:sldMk cId="2317196809" sldId="705"/>
        </pc:sldMkLst>
        <pc:spChg chg="mod">
          <ac:chgData name="Minyahil Tadesse Boltena" userId="94b5a0e79071d71d" providerId="LiveId" clId="{087C7966-5BEB-4F20-A530-F7DB8A0A2ABC}" dt="2025-11-19T11:12:54.224" v="829" actId="20577"/>
          <ac:spMkLst>
            <pc:docMk/>
            <pc:sldMk cId="2317196809" sldId="705"/>
            <ac:spMk id="2" creationId="{E109585F-5638-507A-DAC6-469971F110CB}"/>
          </ac:spMkLst>
        </pc:spChg>
      </pc:sldChg>
      <pc:sldChg chg="add del">
        <pc:chgData name="Minyahil Tadesse Boltena" userId="94b5a0e79071d71d" providerId="LiveId" clId="{087C7966-5BEB-4F20-A530-F7DB8A0A2ABC}" dt="2025-11-19T02:10:18.523" v="518" actId="2696"/>
        <pc:sldMkLst>
          <pc:docMk/>
          <pc:sldMk cId="3898477454" sldId="705"/>
        </pc:sldMkLst>
      </pc:sldChg>
      <pc:sldChg chg="addSp modSp new mod">
        <pc:chgData name="Minyahil Tadesse Boltena" userId="94b5a0e79071d71d" providerId="LiveId" clId="{087C7966-5BEB-4F20-A530-F7DB8A0A2ABC}" dt="2025-11-19T11:15:08.679" v="863" actId="1076"/>
        <pc:sldMkLst>
          <pc:docMk/>
          <pc:sldMk cId="1799242907" sldId="706"/>
        </pc:sldMkLst>
        <pc:spChg chg="mod">
          <ac:chgData name="Minyahil Tadesse Boltena" userId="94b5a0e79071d71d" providerId="LiveId" clId="{087C7966-5BEB-4F20-A530-F7DB8A0A2ABC}" dt="2025-11-19T11:13:22.746" v="831"/>
          <ac:spMkLst>
            <pc:docMk/>
            <pc:sldMk cId="1799242907" sldId="706"/>
            <ac:spMk id="2" creationId="{C307F131-CCFA-7545-2C2B-E9ECB32E3A4D}"/>
          </ac:spMkLst>
        </pc:spChg>
        <pc:spChg chg="mod">
          <ac:chgData name="Minyahil Tadesse Boltena" userId="94b5a0e79071d71d" providerId="LiveId" clId="{087C7966-5BEB-4F20-A530-F7DB8A0A2ABC}" dt="2025-11-19T11:13:26.762" v="832" actId="20577"/>
          <ac:spMkLst>
            <pc:docMk/>
            <pc:sldMk cId="1799242907" sldId="706"/>
            <ac:spMk id="3" creationId="{91E35B66-3E8A-F08F-CE61-16E7D7CF0066}"/>
          </ac:spMkLst>
        </pc:spChg>
        <pc:graphicFrameChg chg="add mod modGraphic">
          <ac:chgData name="Minyahil Tadesse Boltena" userId="94b5a0e79071d71d" providerId="LiveId" clId="{087C7966-5BEB-4F20-A530-F7DB8A0A2ABC}" dt="2025-11-19T11:15:08.679" v="863" actId="1076"/>
          <ac:graphicFrameMkLst>
            <pc:docMk/>
            <pc:sldMk cId="1799242907" sldId="706"/>
            <ac:graphicFrameMk id="4" creationId="{84F9821F-50AF-E3BE-2E04-313E6BD7745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B8297FCF-226D-4941-9C17-488FC5B0928E}" type="datetimeFigureOut">
              <a:rPr lang="en-US" smtClean="0"/>
              <a:t>11/19/2025</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84495A44-57B0-B04E-8EA6-BA83374118B1}" type="slidenum">
              <a:rPr lang="en-US" smtClean="0"/>
              <a:t>‹#›</a:t>
            </a:fld>
            <a:endParaRPr lang="en-US"/>
          </a:p>
        </p:txBody>
      </p:sp>
    </p:spTree>
    <p:extLst>
      <p:ext uri="{BB962C8B-B14F-4D97-AF65-F5344CB8AC3E}">
        <p14:creationId xmlns:p14="http://schemas.microsoft.com/office/powerpoint/2010/main" val="50879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95A44-57B0-B04E-8EA6-BA83374118B1}" type="slidenum">
              <a:rPr lang="en-US" smtClean="0"/>
              <a:t>1</a:t>
            </a:fld>
            <a:endParaRPr lang="en-US"/>
          </a:p>
        </p:txBody>
      </p:sp>
    </p:spTree>
    <p:extLst>
      <p:ext uri="{BB962C8B-B14F-4D97-AF65-F5344CB8AC3E}">
        <p14:creationId xmlns:p14="http://schemas.microsoft.com/office/powerpoint/2010/main" val="170356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DBFC5E3-C2C3-41F6-8A2C-899CB820DC51}" type="slidenum">
              <a:rPr lang="en-US"/>
              <a:pPr/>
              <a:t>10</a:t>
            </a:fld>
            <a:endParaRPr lang="en-US"/>
          </a:p>
        </p:txBody>
      </p:sp>
      <p:sp>
        <p:nvSpPr>
          <p:cNvPr id="84995" name="Rectangle 1026"/>
          <p:cNvSpPr>
            <a:spLocks noGrp="1" noRot="1" noChangeAspect="1" noChangeArrowheads="1" noTextEdit="1"/>
          </p:cNvSpPr>
          <p:nvPr>
            <p:ph type="sldImg"/>
          </p:nvPr>
        </p:nvSpPr>
        <p:spPr>
          <a:xfrm>
            <a:off x="-138113" y="858838"/>
            <a:ext cx="7634288" cy="4295775"/>
          </a:xfrm>
          <a:ln/>
        </p:spPr>
      </p:sp>
      <p:sp>
        <p:nvSpPr>
          <p:cNvPr id="84996" name="Rectangle 1027"/>
          <p:cNvSpPr>
            <a:spLocks noGrp="1" noChangeArrowheads="1"/>
          </p:cNvSpPr>
          <p:nvPr>
            <p:ph type="body" idx="1"/>
          </p:nvPr>
        </p:nvSpPr>
        <p:spPr>
          <a:noFill/>
          <a:ln/>
        </p:spPr>
        <p:txBody>
          <a:bodyPr/>
          <a:lstStyle/>
          <a:p>
            <a:pPr defTabSz="513358">
              <a:defRPr/>
            </a:pPr>
            <a:r>
              <a:rPr lang="en-AU" dirty="0">
                <a:ea typeface="Calibri"/>
                <a:cs typeface="Arial" panose="020B0604020202020204" pitchFamily="34" charset="0"/>
              </a:rPr>
              <a:t>SLIDE EXPLANATION:</a:t>
            </a:r>
          </a:p>
          <a:p>
            <a:pPr eaLnBrk="1" hangingPunct="1"/>
            <a:r>
              <a:rPr lang="en-US" dirty="0">
                <a:cs typeface="MS PGothic" pitchFamily="34" charset="-128"/>
              </a:rPr>
              <a:t>As we</a:t>
            </a:r>
            <a:r>
              <a:rPr lang="en-US" baseline="0" dirty="0">
                <a:cs typeface="MS PGothic" pitchFamily="34" charset="-128"/>
              </a:rPr>
              <a:t> can see b</a:t>
            </a:r>
            <a:r>
              <a:rPr lang="en-US" dirty="0">
                <a:cs typeface="MS PGothic" pitchFamily="34" charset="-128"/>
              </a:rPr>
              <a:t>ased on the history and</a:t>
            </a:r>
            <a:r>
              <a:rPr lang="en-US" baseline="0" dirty="0">
                <a:cs typeface="MS PGothic" pitchFamily="34" charset="-128"/>
              </a:rPr>
              <a:t> evolution of the evidence-based movement, evidence-based medicine was the first term introduced. </a:t>
            </a:r>
            <a:r>
              <a:rPr lang="en-US" dirty="0">
                <a:cs typeface="MS PGothic" pitchFamily="34" charset="-128"/>
              </a:rPr>
              <a:t>The term ‘evidence-based’ has evolved beyond its initial use in the field of medicine and underlying medical practice.</a:t>
            </a:r>
            <a:r>
              <a:rPr lang="en-US" baseline="0" dirty="0">
                <a:cs typeface="MS PGothic" pitchFamily="34" charset="-128"/>
              </a:rPr>
              <a:t> </a:t>
            </a:r>
            <a:r>
              <a:rPr lang="en-US" dirty="0">
                <a:cs typeface="MS PGothic" pitchFamily="34" charset="-128"/>
              </a:rPr>
              <a:t>The term now denotes who the end user of the evidence is; beyond medicine this can include nurses, policy makers, dentists, physiotherapists, occupational therapists, psychologists, and the list goes on</a:t>
            </a:r>
            <a:r>
              <a:rPr lang="en-US" u="none" dirty="0">
                <a:cs typeface="MS PGothic" pitchFamily="34" charset="-128"/>
              </a:rPr>
              <a:t>! Evidence-based healthcare is the preferred term from a JBI point of view. </a:t>
            </a:r>
            <a:r>
              <a:rPr lang="en-AU" dirty="0"/>
              <a:t>JBI has conceptualized </a:t>
            </a:r>
            <a:r>
              <a:rPr lang="en-AU" dirty="0" err="1"/>
              <a:t>EBHC</a:t>
            </a:r>
            <a:r>
              <a:rPr lang="en-AU" dirty="0"/>
              <a:t> as clinical decision making that considers the best available evidence, patient preference, context and clinical judgement. </a:t>
            </a:r>
          </a:p>
          <a:p>
            <a:pPr eaLnBrk="1" hangingPunct="1"/>
            <a:endParaRPr lang="en-US" u="none"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990137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C1865FC-F286-44D7-BD3C-B2ACB15AA9E9}" type="slidenum">
              <a:rPr lang="en-US"/>
              <a:pPr/>
              <a:t>11</a:t>
            </a:fld>
            <a:endParaRPr 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normAutofit fontScale="55000" lnSpcReduction="20000"/>
          </a:bodyPr>
          <a:lstStyle/>
          <a:p>
            <a:pPr defTabSz="513358">
              <a:defRPr/>
            </a:pPr>
            <a:r>
              <a:rPr lang="en-AU" dirty="0">
                <a:ea typeface="Calibri"/>
                <a:cs typeface="Arial" panose="020B0604020202020204" pitchFamily="34" charset="0"/>
              </a:rPr>
              <a:t>SLIDE EXPLANATION:</a:t>
            </a:r>
          </a:p>
          <a:p>
            <a:pPr defTabSz="513358">
              <a:defRPr/>
            </a:pPr>
            <a:r>
              <a:rPr lang="en-US" dirty="0">
                <a:cs typeface="Calibri"/>
              </a:rPr>
              <a:t>Most health professions are increasingly embracing the concept of evidence-based healthcare and many use evidence-based guidelines to inform (rather than direct) practice. Simply defined, </a:t>
            </a:r>
            <a:r>
              <a:rPr lang="en-AU" dirty="0">
                <a:cs typeface="+mn-cs"/>
              </a:rPr>
              <a:t>e</a:t>
            </a:r>
            <a:r>
              <a:rPr lang="en-AU" dirty="0"/>
              <a:t>vidence-based healthcare can be conceptualized as</a:t>
            </a:r>
            <a:r>
              <a:rPr lang="en-AU" baseline="0" dirty="0"/>
              <a:t> </a:t>
            </a:r>
            <a:r>
              <a:rPr lang="en-AU" i="1" dirty="0">
                <a:solidFill>
                  <a:schemeClr val="tx1">
                    <a:lumMod val="50000"/>
                    <a:lumOff val="50000"/>
                  </a:schemeClr>
                </a:solidFill>
              </a:rPr>
              <a:t>decision making that considers the feasibility, appropriateness, meaningfulness and effectiveness of healthcare practices. The best available evidence, the context in which care is delivered, the individual patient and the professional judgement and expertise of the health professional inform this process. </a:t>
            </a:r>
            <a:r>
              <a:rPr lang="en-AU" dirty="0">
                <a:cs typeface="Calibri"/>
              </a:rPr>
              <a:t>Evidence-based healthcare does not eliminate the need for reasoning and reflection by the clinician; on the contrary, the clinician requires enhanced clinical reasoning skills when deciding which evidence and/or recommendations to follow.</a:t>
            </a:r>
            <a:r>
              <a:rPr lang="en-AU" baseline="0" dirty="0">
                <a:cs typeface="Calibri"/>
              </a:rPr>
              <a:t> </a:t>
            </a:r>
            <a:r>
              <a:rPr lang="en-AU" dirty="0">
                <a:cs typeface="Calibri"/>
              </a:rPr>
              <a:t>It is not so simple when a patient refuses or cannot be treated with the intervention supported in the evidence, although it is obviously the best course of treatment as “even excellent external evidence may be inapplicable to or inappropriate for an individual patient” (Sackett 1996, pp 71-72). </a:t>
            </a:r>
          </a:p>
          <a:p>
            <a:pPr defTabSz="513358">
              <a:defRPr/>
            </a:pPr>
            <a:endParaRPr lang="en-AU" dirty="0">
              <a:cs typeface="MS PGothic" pitchFamily="34" charset="-128"/>
            </a:endParaRPr>
          </a:p>
          <a:p>
            <a:pPr>
              <a:spcBef>
                <a:spcPts val="674"/>
              </a:spcBef>
            </a:pPr>
            <a:r>
              <a:rPr lang="en-AU" dirty="0">
                <a:cs typeface="Calibri"/>
              </a:rPr>
              <a:t>It is important to ensure that the EBHC recommendations are taken into clinical consideration. By ignoring EBHC recommendations, a potentially harmful or less effective intervention may be carried out while a more effective intervention is available.</a:t>
            </a:r>
          </a:p>
          <a:p>
            <a:pPr>
              <a:spcBef>
                <a:spcPts val="674"/>
              </a:spcBef>
            </a:pPr>
            <a:endParaRPr lang="en-AU" dirty="0">
              <a:cs typeface="MS PGothic" pitchFamily="34" charset="-128"/>
            </a:endParaRPr>
          </a:p>
          <a:p>
            <a:pPr defTabSz="495376">
              <a:spcBef>
                <a:spcPts val="674"/>
              </a:spcBef>
              <a:defRPr/>
            </a:pPr>
            <a:r>
              <a:rPr lang="en-AU" dirty="0"/>
              <a:t>This Venn diagram represents the four components requiring consideration when making evidence-based decisions in healthcare. </a:t>
            </a:r>
            <a:r>
              <a:rPr lang="en-US" altLang="en-US" dirty="0"/>
              <a:t>Ideally when making a clinical decision all 4 aspects must be taken into consideration equally, but this may not always be possible. For example,</a:t>
            </a:r>
            <a:r>
              <a:rPr lang="en-US" altLang="en-US" baseline="0" dirty="0"/>
              <a:t> </a:t>
            </a:r>
            <a:r>
              <a:rPr lang="en-AU" altLang="en-US" baseline="0" dirty="0"/>
              <a:t>i</a:t>
            </a:r>
            <a:r>
              <a:rPr lang="en-AU" dirty="0">
                <a:cs typeface="MS PGothic" pitchFamily="34" charset="-128"/>
              </a:rPr>
              <a:t>t is not so simple when a patient refuses or cannot be treated with the intervention supported in the evidence, although it is obviously the best course of treatment.</a:t>
            </a:r>
            <a:r>
              <a:rPr lang="en-AU" baseline="0" dirty="0">
                <a:cs typeface="MS PGothic" pitchFamily="34" charset="-128"/>
              </a:rPr>
              <a:t> Alternatively, </a:t>
            </a:r>
            <a:r>
              <a:rPr lang="en-US" altLang="en-US" dirty="0"/>
              <a:t>the best available evidence may indicate the use of sophisticated machinery for diagnosis</a:t>
            </a:r>
            <a:r>
              <a:rPr lang="en-US" altLang="en-US" baseline="0" dirty="0"/>
              <a:t> which</a:t>
            </a:r>
            <a:r>
              <a:rPr lang="en-US" altLang="en-US" dirty="0"/>
              <a:t> may be achievable for practitioners in New York, but those in rural America or in parts of Africa may not be able to ‘follow’ the evidence.</a:t>
            </a:r>
          </a:p>
          <a:p>
            <a:pPr>
              <a:spcBef>
                <a:spcPts val="674"/>
              </a:spcBef>
            </a:pPr>
            <a:endParaRPr lang="en-AU" dirty="0">
              <a:cs typeface="MS PGothic" pitchFamily="34" charset="-128"/>
            </a:endParaRPr>
          </a:p>
          <a:p>
            <a:pPr>
              <a:spcBef>
                <a:spcPts val="674"/>
              </a:spcBef>
            </a:pPr>
            <a:endParaRPr lang="en-AU"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AU" dirty="0"/>
              <a:t>Jordan, Z., Lockwood, C., Munn, Z., &amp; Aromataris, E. (2019). The updated Joanna Briggs Institute Model of Evidence-Based Healthcare. International journal of evidence-based healthcare, 17(1), 58-71.</a:t>
            </a:r>
          </a:p>
          <a:p>
            <a:pPr defTabSz="513358">
              <a:defRPr/>
            </a:pPr>
            <a:r>
              <a:rPr lang="en-AU" dirty="0"/>
              <a:t>Jordan Z, Lockwood C, Aromataris E, Munn Z. The updated JBI model for evidence-based healthcare. The Joanna Briggs Institute. 2016.</a:t>
            </a:r>
          </a:p>
          <a:p>
            <a:pPr defTabSz="513358">
              <a:defRPr/>
            </a:pPr>
            <a:r>
              <a:rPr lang="en-AU" dirty="0"/>
              <a:t>Pearson A, Jordan Z &amp; Munn Z. Translational science and evidence-based healthcare: a clarification and </a:t>
            </a:r>
            <a:r>
              <a:rPr lang="en-AU" noProof="0" dirty="0"/>
              <a:t>reconceptualization</a:t>
            </a:r>
            <a:r>
              <a:rPr lang="en-AU" dirty="0"/>
              <a:t> of how knowledge is generated and used in healthcare. Nursing Research and Practice. 2012.</a:t>
            </a:r>
          </a:p>
          <a:p>
            <a:r>
              <a:rPr lang="en-AU" dirty="0"/>
              <a:t>Sackett DL, Rosenberg WM, Muir Gray JA, Haynes RB, Richardson WS. Evidence based medicine: what it is and what it isn’t. BMJ. 1996; 312: 71-72.</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a:spcBef>
                <a:spcPts val="674"/>
              </a:spcBef>
            </a:pPr>
            <a:endParaRPr lang="en-AU"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68741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eaLnBrk="1" hangingPunct="1"/>
            <a:r>
              <a:rPr lang="en-US">
                <a:cs typeface="MS PGothic" pitchFamily="34" charset="-128"/>
              </a:rPr>
              <a:t>SLIDE</a:t>
            </a:r>
            <a:r>
              <a:rPr lang="en-US" baseline="0">
                <a:cs typeface="MS PGothic" pitchFamily="34" charset="-128"/>
              </a:rPr>
              <a:t> EXPLANATION:</a:t>
            </a:r>
          </a:p>
          <a:p>
            <a:pPr defTabSz="513358">
              <a:spcBef>
                <a:spcPct val="0"/>
              </a:spcBef>
              <a:defRPr/>
            </a:pPr>
            <a:r>
              <a:rPr lang="en-US" altLang="en-US"/>
              <a:t>Health professionals seek evidence to substantiate the worth of a very wide range of activities and interventions.</a:t>
            </a:r>
            <a:r>
              <a:rPr lang="en-US" altLang="en-US" baseline="0"/>
              <a:t> </a:t>
            </a:r>
            <a:r>
              <a:rPr lang="en-US" altLang="en-US"/>
              <a:t>JBI attempts to describe these varying evidence needs through the use of the FAME Approach. The JBI FAME approach tries to model the four elements of clinical questions from the perspective of decision makers. </a:t>
            </a:r>
          </a:p>
          <a:p>
            <a:pPr eaLnBrk="1" hangingPunct="1"/>
            <a:endParaRPr lang="en-US">
              <a:cs typeface="MS PGothic" pitchFamily="34" charset="-128"/>
            </a:endParaRPr>
          </a:p>
          <a:p>
            <a:pPr>
              <a:spcBef>
                <a:spcPts val="674"/>
              </a:spcBef>
            </a:pPr>
            <a:r>
              <a:rPr lang="en-AU">
                <a:ea typeface="Calibri"/>
                <a:cs typeface="Arial" panose="020B0604020202020204" pitchFamily="34" charset="0"/>
              </a:rPr>
              <a:t>REFERENCES:</a:t>
            </a:r>
          </a:p>
          <a:p>
            <a:pPr defTabSz="513358">
              <a:defRPr/>
            </a:pPr>
            <a:r>
              <a:rPr lang="en-AU" altLang="en-US"/>
              <a:t>Pearson A, Wiechula R, Court A &amp; Lockwood C. The JBI model of evidence‐based healthcare, </a:t>
            </a:r>
            <a:r>
              <a:rPr lang="en-AU" altLang="en-US" i="0"/>
              <a:t>International Journal of Evidence‐Based Healthcare.</a:t>
            </a:r>
            <a:r>
              <a:rPr lang="en-AU" altLang="en-US" i="0" baseline="0"/>
              <a:t> </a:t>
            </a:r>
            <a:r>
              <a:rPr lang="en-AU" altLang="en-US" baseline="0"/>
              <a:t>2005;</a:t>
            </a:r>
            <a:r>
              <a:rPr lang="en-AU" altLang="en-US"/>
              <a:t> 3(8):207-215.</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endParaRPr lang="en-AU"/>
          </a:p>
        </p:txBody>
      </p:sp>
      <p:sp>
        <p:nvSpPr>
          <p:cNvPr id="4" name="Slide Number Placeholder 3"/>
          <p:cNvSpPr>
            <a:spLocks noGrp="1"/>
          </p:cNvSpPr>
          <p:nvPr>
            <p:ph type="sldNum" sz="quarter" idx="10"/>
          </p:nvPr>
        </p:nvSpPr>
        <p:spPr/>
        <p:txBody>
          <a:bodyPr/>
          <a:lstStyle/>
          <a:p>
            <a:fld id="{F48ED067-4CA3-4EF3-A45B-347AD90B742C}" type="slidenum">
              <a:rPr lang="en-AU" smtClean="0"/>
              <a:pPr/>
              <a:t>12</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1811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eaLnBrk="1" hangingPunct="1"/>
            <a:r>
              <a:rPr lang="en-US" dirty="0">
                <a:cs typeface="Calibri"/>
              </a:rPr>
              <a:t>SLIDE</a:t>
            </a:r>
            <a:r>
              <a:rPr lang="en-US" baseline="0" dirty="0">
                <a:cs typeface="Calibri"/>
              </a:rPr>
              <a:t> EXPLANATION:</a:t>
            </a:r>
          </a:p>
          <a:p>
            <a:pPr fontAlgn="base"/>
            <a:endParaRPr lang="en-US" dirty="0">
              <a:cs typeface="Calibri"/>
            </a:endParaRPr>
          </a:p>
          <a:p>
            <a:pPr>
              <a:spcBef>
                <a:spcPts val="674"/>
              </a:spcBef>
            </a:pPr>
            <a:r>
              <a:rPr lang="en-AU" dirty="0">
                <a:ea typeface="Calibri"/>
                <a:cs typeface="Calibri"/>
              </a:rPr>
              <a:t>REFERENCES:</a:t>
            </a:r>
          </a:p>
          <a:p>
            <a:pPr defTabSz="513358">
              <a:defRPr/>
            </a:pPr>
            <a:r>
              <a:rPr lang="en-AU" altLang="en-US" dirty="0"/>
              <a:t>Pearson A, </a:t>
            </a:r>
            <a:r>
              <a:rPr lang="en-AU" altLang="en-US" dirty="0" err="1"/>
              <a:t>Wiechula</a:t>
            </a:r>
            <a:r>
              <a:rPr lang="en-AU" altLang="en-US" dirty="0"/>
              <a:t> R, Court A &amp; Lockwood C. The JBI model of evidence‐based healthcare, </a:t>
            </a:r>
            <a:r>
              <a:rPr lang="en-AU" altLang="en-US" i="0" dirty="0"/>
              <a:t>International Journal of Evidence‐Based Healthcare.</a:t>
            </a:r>
            <a:r>
              <a:rPr lang="en-AU" altLang="en-US" i="0" baseline="0" dirty="0"/>
              <a:t> </a:t>
            </a:r>
            <a:r>
              <a:rPr lang="en-AU" altLang="en-US" baseline="0" dirty="0"/>
              <a:t>2005;</a:t>
            </a:r>
            <a:r>
              <a:rPr lang="en-AU" altLang="en-US" dirty="0"/>
              <a:t> 3(8):207-215.</a:t>
            </a:r>
            <a:endParaRPr lang="en-AU" altLang="en-US" dirty="0">
              <a:cs typeface="Calibri"/>
            </a:endParaRPr>
          </a:p>
          <a:p>
            <a:pPr defTabSz="513358">
              <a:defRPr/>
            </a:pPr>
            <a:endParaRPr lang="en-US">
              <a:cs typeface="MS PGothic" pitchFamily="34" charset="-128"/>
            </a:endParaRPr>
          </a:p>
          <a:p>
            <a:pPr eaLnBrk="1" hangingPunct="1"/>
            <a:r>
              <a:rPr lang="en-US" dirty="0">
                <a:cs typeface="Calibri"/>
              </a:rPr>
              <a:t>EXAMPLES:</a:t>
            </a:r>
          </a:p>
          <a:p>
            <a:r>
              <a:rPr lang="en-US" dirty="0">
                <a:cs typeface="Calibri"/>
              </a:rPr>
              <a:t>High</a:t>
            </a:r>
            <a:r>
              <a:rPr lang="en-US" baseline="0" dirty="0">
                <a:cs typeface="Calibri"/>
              </a:rPr>
              <a:t> technology pressure relieving mattresses (high cost)</a:t>
            </a:r>
            <a:r>
              <a:rPr lang="en-US" dirty="0">
                <a:cs typeface="Calibri"/>
              </a:rPr>
              <a:t> </a:t>
            </a:r>
            <a:endParaRPr lang="en-US" baseline="0" dirty="0">
              <a:cs typeface="Calibri"/>
            </a:endParaRPr>
          </a:p>
          <a:p>
            <a:pPr eaLnBrk="1" hangingPunct="1"/>
            <a:r>
              <a:rPr lang="en-US" baseline="0" dirty="0">
                <a:cs typeface="Calibri"/>
              </a:rPr>
              <a:t>Rural settings where tech not available</a:t>
            </a:r>
          </a:p>
          <a:p>
            <a:pPr eaLnBrk="1" hangingPunct="1"/>
            <a:r>
              <a:rPr lang="en-US" baseline="0" dirty="0">
                <a:cs typeface="Calibri"/>
              </a:rPr>
              <a:t>Developing countries</a:t>
            </a:r>
            <a:endParaRPr lang="en-US" dirty="0">
              <a:cs typeface="Calibri"/>
            </a:endParaRPr>
          </a:p>
          <a:p>
            <a:pPr eaLnBrk="1" hangingPunct="1"/>
            <a:endParaRPr lang="en-US">
              <a:cs typeface="MS PGothic" pitchFamily="34" charset="-128"/>
            </a:endParaRPr>
          </a:p>
          <a:p>
            <a:pPr eaLnBrk="1" hangingPunct="1"/>
            <a:endParaRPr lang="en-US">
              <a:cs typeface="MS PGothic" pitchFamily="34" charset="-128"/>
            </a:endParaRPr>
          </a:p>
          <a:p>
            <a:pPr eaLnBrk="1" hangingPunct="1"/>
            <a:r>
              <a:rPr lang="en-US" dirty="0">
                <a:cs typeface="Calibri"/>
              </a:rPr>
              <a:t>DISCUSSION</a:t>
            </a:r>
            <a:r>
              <a:rPr lang="en-US" baseline="0" dirty="0">
                <a:cs typeface="Calibri"/>
              </a:rPr>
              <a:t> POINTS AND QUESTIONS FOR THE CLASS:</a:t>
            </a:r>
            <a:endParaRPr lang="en-US" dirty="0">
              <a:cs typeface="Calibri"/>
            </a:endParaRPr>
          </a:p>
          <a:p>
            <a:pPr marL="191958" indent="-191958">
              <a:buFont typeface="Arial" panose="020B0604020202020204" pitchFamily="34" charset="0"/>
              <a:buChar char="•"/>
            </a:pPr>
            <a:r>
              <a:rPr lang="en-AU" dirty="0"/>
              <a:t>Can you think of an example where an</a:t>
            </a:r>
            <a:r>
              <a:rPr lang="en-AU" baseline="0" dirty="0"/>
              <a:t> intervention may be effective but not practical?</a:t>
            </a:r>
            <a:endParaRPr lang="en-AU" dirty="0">
              <a:cs typeface="Calibri"/>
            </a:endParaRPr>
          </a:p>
        </p:txBody>
      </p:sp>
      <p:sp>
        <p:nvSpPr>
          <p:cNvPr id="4" name="Slide Number Placeholder 3"/>
          <p:cNvSpPr>
            <a:spLocks noGrp="1"/>
          </p:cNvSpPr>
          <p:nvPr>
            <p:ph type="sldNum" sz="quarter" idx="10"/>
          </p:nvPr>
        </p:nvSpPr>
        <p:spPr/>
        <p:txBody>
          <a:bodyPr/>
          <a:lstStyle/>
          <a:p>
            <a:fld id="{F48ED067-4CA3-4EF3-A45B-347AD90B742C}" type="slidenum">
              <a:rPr lang="en-AU" smtClean="0"/>
              <a:pPr/>
              <a:t>13</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13590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eaLnBrk="1" hangingPunct="1"/>
            <a:r>
              <a:rPr lang="en-US" dirty="0">
                <a:cs typeface="Calibri"/>
              </a:rPr>
              <a:t>SLIDE</a:t>
            </a:r>
            <a:r>
              <a:rPr lang="en-US" baseline="0" dirty="0">
                <a:cs typeface="Calibri"/>
              </a:rPr>
              <a:t> EXPLANATION:</a:t>
            </a:r>
          </a:p>
          <a:p>
            <a:endParaRPr lang="en-US">
              <a:cs typeface="MS PGothic" pitchFamily="34" charset="-128"/>
            </a:endParaRPr>
          </a:p>
          <a:p>
            <a:pPr>
              <a:spcBef>
                <a:spcPts val="674"/>
              </a:spcBef>
            </a:pPr>
            <a:r>
              <a:rPr lang="en-AU" dirty="0">
                <a:ea typeface="Calibri"/>
                <a:cs typeface="Calibri"/>
              </a:rPr>
              <a:t>REFERENCES:</a:t>
            </a:r>
          </a:p>
          <a:p>
            <a:pPr defTabSz="513358">
              <a:defRPr/>
            </a:pPr>
            <a:r>
              <a:rPr lang="en-AU" altLang="en-US" dirty="0"/>
              <a:t>Pearson A, </a:t>
            </a:r>
            <a:r>
              <a:rPr lang="en-AU" altLang="en-US" dirty="0" err="1"/>
              <a:t>Wiechula</a:t>
            </a:r>
            <a:r>
              <a:rPr lang="en-AU" altLang="en-US" dirty="0"/>
              <a:t> R, Court A &amp; Lockwood C. The JBI model of evidence‐based healthcare, </a:t>
            </a:r>
            <a:r>
              <a:rPr lang="en-AU" altLang="en-US" i="0" dirty="0"/>
              <a:t>International Journal of Evidence‐Based Healthcare.</a:t>
            </a:r>
            <a:r>
              <a:rPr lang="en-AU" altLang="en-US" i="0" baseline="0" dirty="0"/>
              <a:t> </a:t>
            </a:r>
            <a:r>
              <a:rPr lang="en-AU" altLang="en-US" baseline="0" dirty="0"/>
              <a:t>2005;</a:t>
            </a:r>
            <a:r>
              <a:rPr lang="en-AU" altLang="en-US" dirty="0"/>
              <a:t> 3(8):207-215.</a:t>
            </a:r>
            <a:endParaRPr lang="en-AU" altLang="en-US" dirty="0">
              <a:cs typeface="Calibri"/>
            </a:endParaRPr>
          </a:p>
          <a:p>
            <a:pPr defTabSz="513358">
              <a:defRPr/>
            </a:pPr>
            <a:endParaRPr lang="en-US">
              <a:cs typeface="MS PGothic" pitchFamily="34" charset="-128"/>
            </a:endParaRPr>
          </a:p>
          <a:p>
            <a:pPr eaLnBrk="1" hangingPunct="1"/>
            <a:r>
              <a:rPr lang="en-US" dirty="0">
                <a:cs typeface="Calibri"/>
              </a:rPr>
              <a:t>EXAMPLES:</a:t>
            </a:r>
          </a:p>
          <a:p>
            <a:r>
              <a:rPr lang="en-US" dirty="0">
                <a:cs typeface="Calibri"/>
              </a:rPr>
              <a:t>High</a:t>
            </a:r>
            <a:r>
              <a:rPr lang="en-US" baseline="0" dirty="0">
                <a:cs typeface="Calibri"/>
              </a:rPr>
              <a:t> technology pressure relieving mattresses (high cost)</a:t>
            </a:r>
            <a:r>
              <a:rPr lang="en-US" dirty="0">
                <a:cs typeface="Calibri"/>
              </a:rPr>
              <a:t> </a:t>
            </a:r>
            <a:endParaRPr lang="en-US" baseline="0" dirty="0">
              <a:cs typeface="Calibri"/>
            </a:endParaRPr>
          </a:p>
          <a:p>
            <a:pPr eaLnBrk="1" hangingPunct="1"/>
            <a:r>
              <a:rPr lang="en-US" baseline="0" dirty="0">
                <a:cs typeface="Calibri"/>
              </a:rPr>
              <a:t>Rural settings where tech not available</a:t>
            </a:r>
          </a:p>
          <a:p>
            <a:pPr eaLnBrk="1" hangingPunct="1"/>
            <a:r>
              <a:rPr lang="en-US" baseline="0" dirty="0">
                <a:cs typeface="Calibri"/>
              </a:rPr>
              <a:t>Developing countries</a:t>
            </a:r>
            <a:endParaRPr lang="en-US" dirty="0">
              <a:cs typeface="Calibri"/>
            </a:endParaRPr>
          </a:p>
          <a:p>
            <a:pPr eaLnBrk="1" hangingPunct="1"/>
            <a:endParaRPr lang="en-US">
              <a:cs typeface="MS PGothic" pitchFamily="34" charset="-128"/>
            </a:endParaRPr>
          </a:p>
          <a:p>
            <a:pPr eaLnBrk="1" hangingPunct="1"/>
            <a:endParaRPr lang="en-US">
              <a:cs typeface="MS PGothic" pitchFamily="34" charset="-128"/>
            </a:endParaRPr>
          </a:p>
          <a:p>
            <a:pPr eaLnBrk="1" hangingPunct="1"/>
            <a:r>
              <a:rPr lang="en-US" dirty="0">
                <a:cs typeface="Calibri"/>
              </a:rPr>
              <a:t>DISCUSSION</a:t>
            </a:r>
            <a:r>
              <a:rPr lang="en-US" baseline="0" dirty="0">
                <a:cs typeface="Calibri"/>
              </a:rPr>
              <a:t> POINTS AND QUESTIONS FOR THE CLASS:</a:t>
            </a:r>
            <a:endParaRPr lang="en-US" dirty="0">
              <a:cs typeface="Calibri"/>
            </a:endParaRPr>
          </a:p>
          <a:p>
            <a:pPr marL="191958" indent="-191958">
              <a:buFont typeface="Arial" panose="020B0604020202020204" pitchFamily="34" charset="0"/>
              <a:buChar char="•"/>
            </a:pPr>
            <a:r>
              <a:rPr lang="en-AU" dirty="0"/>
              <a:t>Can you think of an example where an</a:t>
            </a:r>
            <a:r>
              <a:rPr lang="en-AU" baseline="0" dirty="0"/>
              <a:t> intervention may be effective but not practical?</a:t>
            </a:r>
            <a:endParaRPr lang="en-AU" dirty="0">
              <a:cs typeface="Calibri"/>
            </a:endParaRPr>
          </a:p>
        </p:txBody>
      </p:sp>
      <p:sp>
        <p:nvSpPr>
          <p:cNvPr id="4" name="Slide Number Placeholder 3"/>
          <p:cNvSpPr>
            <a:spLocks noGrp="1"/>
          </p:cNvSpPr>
          <p:nvPr>
            <p:ph type="sldNum" sz="quarter" idx="10"/>
          </p:nvPr>
        </p:nvSpPr>
        <p:spPr/>
        <p:txBody>
          <a:bodyPr/>
          <a:lstStyle/>
          <a:p>
            <a:fld id="{F48ED067-4CA3-4EF3-A45B-347AD90B742C}" type="slidenum">
              <a:rPr lang="en-AU" smtClean="0"/>
              <a:pPr/>
              <a:t>14</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515309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eaLnBrk="1" hangingPunct="1"/>
            <a:r>
              <a:rPr lang="en-US" dirty="0">
                <a:cs typeface="Calibri"/>
              </a:rPr>
              <a:t>SLIDE</a:t>
            </a:r>
            <a:r>
              <a:rPr lang="en-US" baseline="0" dirty="0">
                <a:cs typeface="Calibri"/>
              </a:rPr>
              <a:t> EXPLANATION:</a:t>
            </a:r>
          </a:p>
          <a:p>
            <a:endParaRPr lang="en-US">
              <a:cs typeface="MS PGothic" pitchFamily="34" charset="-128"/>
            </a:endParaRPr>
          </a:p>
          <a:p>
            <a:pPr>
              <a:spcBef>
                <a:spcPts val="674"/>
              </a:spcBef>
            </a:pPr>
            <a:r>
              <a:rPr lang="en-AU" dirty="0">
                <a:ea typeface="Calibri"/>
                <a:cs typeface="Calibri"/>
              </a:rPr>
              <a:t>REFERENCES:</a:t>
            </a:r>
          </a:p>
          <a:p>
            <a:pPr defTabSz="513358">
              <a:defRPr/>
            </a:pPr>
            <a:r>
              <a:rPr lang="en-AU" altLang="en-US" dirty="0"/>
              <a:t>Pearson A, </a:t>
            </a:r>
            <a:r>
              <a:rPr lang="en-AU" altLang="en-US" dirty="0" err="1"/>
              <a:t>Wiechula</a:t>
            </a:r>
            <a:r>
              <a:rPr lang="en-AU" altLang="en-US" dirty="0"/>
              <a:t> R, Court A &amp; Lockwood C. The JBI model of evidence‐based healthcare, </a:t>
            </a:r>
            <a:r>
              <a:rPr lang="en-AU" altLang="en-US" i="0" dirty="0"/>
              <a:t>International Journal of Evidence‐Based Healthcare.</a:t>
            </a:r>
            <a:r>
              <a:rPr lang="en-AU" altLang="en-US" i="0" baseline="0" dirty="0"/>
              <a:t> </a:t>
            </a:r>
            <a:r>
              <a:rPr lang="en-AU" altLang="en-US" baseline="0" dirty="0"/>
              <a:t>2005;</a:t>
            </a:r>
            <a:r>
              <a:rPr lang="en-AU" altLang="en-US" dirty="0"/>
              <a:t> 3(8):207-215.</a:t>
            </a:r>
            <a:endParaRPr lang="en-AU" altLang="en-US" dirty="0">
              <a:cs typeface="Calibri"/>
            </a:endParaRPr>
          </a:p>
          <a:p>
            <a:pPr defTabSz="513358">
              <a:defRPr/>
            </a:pPr>
            <a:endParaRPr lang="en-US">
              <a:cs typeface="MS PGothic" pitchFamily="34" charset="-128"/>
            </a:endParaRPr>
          </a:p>
          <a:p>
            <a:pPr eaLnBrk="1" hangingPunct="1"/>
            <a:r>
              <a:rPr lang="en-US" dirty="0">
                <a:cs typeface="Calibri"/>
              </a:rPr>
              <a:t>EXAMPLES:</a:t>
            </a:r>
          </a:p>
          <a:p>
            <a:r>
              <a:rPr lang="en-US" dirty="0">
                <a:cs typeface="Calibri"/>
              </a:rPr>
              <a:t>High</a:t>
            </a:r>
            <a:r>
              <a:rPr lang="en-US" baseline="0" dirty="0">
                <a:cs typeface="Calibri"/>
              </a:rPr>
              <a:t> technology pressure relieving mattresses (high cost)</a:t>
            </a:r>
            <a:r>
              <a:rPr lang="en-US" dirty="0">
                <a:cs typeface="Calibri"/>
              </a:rPr>
              <a:t> </a:t>
            </a:r>
            <a:endParaRPr lang="en-US" baseline="0" dirty="0">
              <a:cs typeface="Calibri"/>
            </a:endParaRPr>
          </a:p>
          <a:p>
            <a:pPr eaLnBrk="1" hangingPunct="1"/>
            <a:r>
              <a:rPr lang="en-US" baseline="0" dirty="0">
                <a:cs typeface="Calibri"/>
              </a:rPr>
              <a:t>Rural settings where tech not available</a:t>
            </a:r>
          </a:p>
          <a:p>
            <a:pPr eaLnBrk="1" hangingPunct="1"/>
            <a:r>
              <a:rPr lang="en-US" baseline="0" dirty="0">
                <a:cs typeface="Calibri"/>
              </a:rPr>
              <a:t>Developing countries</a:t>
            </a:r>
            <a:endParaRPr lang="en-US" dirty="0">
              <a:cs typeface="Calibri"/>
            </a:endParaRPr>
          </a:p>
          <a:p>
            <a:pPr eaLnBrk="1" hangingPunct="1"/>
            <a:endParaRPr lang="en-US">
              <a:cs typeface="MS PGothic" pitchFamily="34" charset="-128"/>
            </a:endParaRPr>
          </a:p>
          <a:p>
            <a:pPr eaLnBrk="1" hangingPunct="1"/>
            <a:endParaRPr lang="en-US">
              <a:cs typeface="MS PGothic" pitchFamily="34" charset="-128"/>
            </a:endParaRPr>
          </a:p>
          <a:p>
            <a:pPr eaLnBrk="1" hangingPunct="1"/>
            <a:r>
              <a:rPr lang="en-US" dirty="0">
                <a:cs typeface="Calibri"/>
              </a:rPr>
              <a:t>DISCUSSION</a:t>
            </a:r>
            <a:r>
              <a:rPr lang="en-US" baseline="0" dirty="0">
                <a:cs typeface="Calibri"/>
              </a:rPr>
              <a:t> POINTS AND QUESTIONS FOR THE CLASS:</a:t>
            </a:r>
            <a:endParaRPr lang="en-US" dirty="0">
              <a:cs typeface="Calibri"/>
            </a:endParaRPr>
          </a:p>
          <a:p>
            <a:pPr marL="191958" indent="-191958">
              <a:buFont typeface="Arial" panose="020B0604020202020204" pitchFamily="34" charset="0"/>
              <a:buChar char="•"/>
            </a:pPr>
            <a:r>
              <a:rPr lang="en-AU" dirty="0"/>
              <a:t>Can you think of an example where an</a:t>
            </a:r>
            <a:r>
              <a:rPr lang="en-AU" baseline="0" dirty="0"/>
              <a:t> intervention may be effective but not practical?</a:t>
            </a:r>
            <a:endParaRPr lang="en-AU" dirty="0">
              <a:cs typeface="Calibri"/>
            </a:endParaRPr>
          </a:p>
        </p:txBody>
      </p:sp>
      <p:sp>
        <p:nvSpPr>
          <p:cNvPr id="4" name="Slide Number Placeholder 3"/>
          <p:cNvSpPr>
            <a:spLocks noGrp="1"/>
          </p:cNvSpPr>
          <p:nvPr>
            <p:ph type="sldNum" sz="quarter" idx="10"/>
          </p:nvPr>
        </p:nvSpPr>
        <p:spPr/>
        <p:txBody>
          <a:bodyPr/>
          <a:lstStyle/>
          <a:p>
            <a:fld id="{F48ED067-4CA3-4EF3-A45B-347AD90B742C}" type="slidenum">
              <a:rPr lang="en-AU" smtClean="0"/>
              <a:pPr/>
              <a:t>15</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125048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eaLnBrk="1" hangingPunct="1"/>
            <a:r>
              <a:rPr lang="en-US" dirty="0">
                <a:cs typeface="Calibri"/>
              </a:rPr>
              <a:t>SLIDE</a:t>
            </a:r>
            <a:r>
              <a:rPr lang="en-US" baseline="0" dirty="0">
                <a:cs typeface="Calibri"/>
              </a:rPr>
              <a:t> EXPLANATION:</a:t>
            </a:r>
          </a:p>
          <a:p>
            <a:endParaRPr lang="en-US">
              <a:cs typeface="MS PGothic" pitchFamily="34" charset="-128"/>
            </a:endParaRPr>
          </a:p>
          <a:p>
            <a:pPr>
              <a:spcBef>
                <a:spcPts val="674"/>
              </a:spcBef>
            </a:pPr>
            <a:r>
              <a:rPr lang="en-AU" dirty="0">
                <a:ea typeface="Calibri"/>
                <a:cs typeface="Calibri"/>
              </a:rPr>
              <a:t>REFERENCES:</a:t>
            </a:r>
          </a:p>
          <a:p>
            <a:pPr defTabSz="513358">
              <a:defRPr/>
            </a:pPr>
            <a:r>
              <a:rPr lang="en-AU" altLang="en-US" dirty="0"/>
              <a:t>Pearson A, </a:t>
            </a:r>
            <a:r>
              <a:rPr lang="en-AU" altLang="en-US" dirty="0" err="1"/>
              <a:t>Wiechula</a:t>
            </a:r>
            <a:r>
              <a:rPr lang="en-AU" altLang="en-US" dirty="0"/>
              <a:t> R, Court A &amp; Lockwood C. The JBI model of evidence‐based healthcare, </a:t>
            </a:r>
            <a:r>
              <a:rPr lang="en-AU" altLang="en-US" i="0" dirty="0"/>
              <a:t>International Journal of Evidence‐Based Healthcare.</a:t>
            </a:r>
            <a:r>
              <a:rPr lang="en-AU" altLang="en-US" i="0" baseline="0" dirty="0"/>
              <a:t> </a:t>
            </a:r>
            <a:r>
              <a:rPr lang="en-AU" altLang="en-US" baseline="0" dirty="0"/>
              <a:t>2005;</a:t>
            </a:r>
            <a:r>
              <a:rPr lang="en-AU" altLang="en-US" dirty="0"/>
              <a:t> 3(8):207-215.</a:t>
            </a:r>
            <a:endParaRPr lang="en-AU" altLang="en-US" dirty="0">
              <a:cs typeface="Calibri"/>
            </a:endParaRPr>
          </a:p>
          <a:p>
            <a:pPr defTabSz="513358">
              <a:defRPr/>
            </a:pPr>
            <a:endParaRPr lang="en-US">
              <a:cs typeface="MS PGothic" pitchFamily="34" charset="-128"/>
            </a:endParaRPr>
          </a:p>
          <a:p>
            <a:pPr eaLnBrk="1" hangingPunct="1"/>
            <a:r>
              <a:rPr lang="en-US" dirty="0">
                <a:cs typeface="Calibri"/>
              </a:rPr>
              <a:t>EXAMPLES:</a:t>
            </a:r>
          </a:p>
          <a:p>
            <a:r>
              <a:rPr lang="en-US" dirty="0">
                <a:cs typeface="Calibri"/>
              </a:rPr>
              <a:t>High</a:t>
            </a:r>
            <a:r>
              <a:rPr lang="en-US" baseline="0" dirty="0">
                <a:cs typeface="Calibri"/>
              </a:rPr>
              <a:t> technology pressure relieving mattresses (high cost)</a:t>
            </a:r>
            <a:r>
              <a:rPr lang="en-US" dirty="0">
                <a:cs typeface="Calibri"/>
              </a:rPr>
              <a:t> </a:t>
            </a:r>
            <a:endParaRPr lang="en-US" baseline="0" dirty="0">
              <a:cs typeface="Calibri"/>
            </a:endParaRPr>
          </a:p>
          <a:p>
            <a:pPr eaLnBrk="1" hangingPunct="1"/>
            <a:r>
              <a:rPr lang="en-US" baseline="0" dirty="0">
                <a:cs typeface="Calibri"/>
              </a:rPr>
              <a:t>Rural settings where tech not available</a:t>
            </a:r>
          </a:p>
          <a:p>
            <a:pPr eaLnBrk="1" hangingPunct="1"/>
            <a:r>
              <a:rPr lang="en-US" baseline="0" dirty="0">
                <a:cs typeface="Calibri"/>
              </a:rPr>
              <a:t>Developing countries</a:t>
            </a:r>
            <a:endParaRPr lang="en-US" dirty="0">
              <a:cs typeface="Calibri"/>
            </a:endParaRPr>
          </a:p>
          <a:p>
            <a:pPr eaLnBrk="1" hangingPunct="1"/>
            <a:endParaRPr lang="en-US">
              <a:cs typeface="MS PGothic" pitchFamily="34" charset="-128"/>
            </a:endParaRPr>
          </a:p>
          <a:p>
            <a:pPr eaLnBrk="1" hangingPunct="1"/>
            <a:endParaRPr lang="en-US">
              <a:cs typeface="MS PGothic" pitchFamily="34" charset="-128"/>
            </a:endParaRPr>
          </a:p>
          <a:p>
            <a:pPr eaLnBrk="1" hangingPunct="1"/>
            <a:r>
              <a:rPr lang="en-US" dirty="0">
                <a:cs typeface="Calibri"/>
              </a:rPr>
              <a:t>DISCUSSION</a:t>
            </a:r>
            <a:r>
              <a:rPr lang="en-US" baseline="0" dirty="0">
                <a:cs typeface="Calibri"/>
              </a:rPr>
              <a:t> POINTS AND QUESTIONS FOR THE CLASS:</a:t>
            </a:r>
            <a:endParaRPr lang="en-US" dirty="0">
              <a:cs typeface="Calibri"/>
            </a:endParaRPr>
          </a:p>
          <a:p>
            <a:pPr marL="191958" indent="-191958">
              <a:buFont typeface="Arial" panose="020B0604020202020204" pitchFamily="34" charset="0"/>
              <a:buChar char="•"/>
            </a:pPr>
            <a:r>
              <a:rPr lang="en-AU" dirty="0"/>
              <a:t>Can you think of an example where an</a:t>
            </a:r>
            <a:r>
              <a:rPr lang="en-AU" baseline="0" dirty="0"/>
              <a:t> intervention may be effective but not practical?</a:t>
            </a:r>
            <a:endParaRPr lang="en-AU" dirty="0">
              <a:cs typeface="Calibri"/>
            </a:endParaRPr>
          </a:p>
        </p:txBody>
      </p:sp>
      <p:sp>
        <p:nvSpPr>
          <p:cNvPr id="4" name="Slide Number Placeholder 3"/>
          <p:cNvSpPr>
            <a:spLocks noGrp="1"/>
          </p:cNvSpPr>
          <p:nvPr>
            <p:ph type="sldNum" sz="quarter" idx="10"/>
          </p:nvPr>
        </p:nvSpPr>
        <p:spPr/>
        <p:txBody>
          <a:bodyPr/>
          <a:lstStyle/>
          <a:p>
            <a:fld id="{F48ED067-4CA3-4EF3-A45B-347AD90B742C}" type="slidenum">
              <a:rPr lang="en-AU" smtClean="0"/>
              <a:pPr/>
              <a:t>16</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444673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85000" lnSpcReduction="20000"/>
          </a:bodyPr>
          <a:lstStyle/>
          <a:p>
            <a:pPr defTabSz="513358">
              <a:defRPr/>
            </a:pPr>
            <a:r>
              <a:rPr lang="en-AU" dirty="0">
                <a:ea typeface="Calibri"/>
                <a:cs typeface="Arial" panose="020B0604020202020204" pitchFamily="34" charset="0"/>
              </a:rPr>
              <a:t>SLIDE EXPLANATION:</a:t>
            </a:r>
          </a:p>
          <a:p>
            <a:pPr eaLnBrk="1" hangingPunct="1"/>
            <a:r>
              <a:rPr lang="en-US" dirty="0">
                <a:cs typeface="MS PGothic" pitchFamily="34" charset="-128"/>
              </a:rPr>
              <a:t>In this session we will examine the need for conducting systematic reviews, the steps in the review process and introduce the JBI software available to assist reviewers with this process.</a:t>
            </a:r>
          </a:p>
          <a:p>
            <a:pPr eaLnBrk="1" hangingPunct="1"/>
            <a:endParaRPr lang="en-US" dirty="0">
              <a:cs typeface="MS PGothic" pitchFamily="34" charset="-128"/>
            </a:endParaRPr>
          </a:p>
          <a:p>
            <a:pPr defTabSz="513358">
              <a:spcBef>
                <a:spcPts val="674"/>
              </a:spcBef>
              <a:defRPr/>
            </a:pPr>
            <a:r>
              <a:rPr lang="en-AU" dirty="0"/>
              <a:t>Systematic reviews and meta-analyses began to appear in a variety of health fields in the 1970s and 1980s (Bastian et al. 2010). In the 1990s confusion arose between the terms ‘systematic review’ and ‘meta-analysis’</a:t>
            </a:r>
            <a:r>
              <a:rPr lang="en-AU" baseline="0" dirty="0"/>
              <a:t> with t</a:t>
            </a:r>
            <a:r>
              <a:rPr lang="en-AU" dirty="0"/>
              <a:t>he importance of using systematic approaches to reduce bias in reviews being distinguished as an issue separate from meta-analysis. Chalmers and Altman (1995)</a:t>
            </a:r>
            <a:r>
              <a:rPr lang="en-AU" baseline="30000" dirty="0"/>
              <a:t> </a:t>
            </a:r>
            <a:r>
              <a:rPr lang="en-AU" dirty="0"/>
              <a:t>suggested that the term ‘meta-analysis’ be restricted to the process of statistical synthesis,</a:t>
            </a:r>
            <a:r>
              <a:rPr lang="en-AU" baseline="0" dirty="0"/>
              <a:t> that is, meta-analysis may or may not be part of a systematic review. Growing interest in systematic reviews led to the emergence of </a:t>
            </a:r>
            <a:r>
              <a:rPr lang="en-AU" dirty="0"/>
              <a:t>international, interdisciplinary groups of scholars promoting and expanding upon systematic reviews (such as JBI, Campbell</a:t>
            </a:r>
            <a:r>
              <a:rPr lang="en-AU" baseline="0" dirty="0"/>
              <a:t> Collaboration etc.). Today </a:t>
            </a:r>
            <a:r>
              <a:rPr lang="en-AU" dirty="0"/>
              <a:t>the methodology of systematic reviewing continues to evolve. </a:t>
            </a:r>
            <a:endParaRPr lang="en-AU" dirty="0">
              <a:ea typeface="Calibri"/>
              <a:cs typeface="Arial" panose="020B0604020202020204" pitchFamily="34" charset="0"/>
            </a:endParaRPr>
          </a:p>
          <a:p>
            <a:pPr>
              <a:spcBef>
                <a:spcPts val="674"/>
              </a:spcBef>
            </a:pPr>
            <a:endParaRPr lang="en-AU" dirty="0">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pPr eaLnBrk="1" hangingPunct="1"/>
            <a:r>
              <a:rPr lang="en-AU" dirty="0"/>
              <a:t>Bastian H, </a:t>
            </a:r>
            <a:r>
              <a:rPr lang="en-AU" dirty="0" err="1"/>
              <a:t>Glasziou</a:t>
            </a:r>
            <a:r>
              <a:rPr lang="en-AU" dirty="0"/>
              <a:t> P &amp; Chalmers I. Seventy-Five Trials and Eleven Systematic Reviews a Day: How Will We Ever Keep Up? </a:t>
            </a:r>
            <a:r>
              <a:rPr lang="en-AU" dirty="0" err="1"/>
              <a:t>PLoS</a:t>
            </a:r>
            <a:r>
              <a:rPr lang="en-AU" dirty="0"/>
              <a:t> Med 2010;7(9): e1000326. </a:t>
            </a:r>
          </a:p>
          <a:p>
            <a:pPr eaLnBrk="1" hangingPunct="1"/>
            <a:r>
              <a:rPr lang="en-AU" dirty="0"/>
              <a:t>Chalmers I &amp; Altman DG. Systematic Reviews. London: BMJ Publications, 1995.</a:t>
            </a:r>
          </a:p>
          <a:p>
            <a:pPr defTabSz="513358" fontAlgn="t">
              <a:defRPr/>
            </a:pPr>
            <a:r>
              <a:rPr lang="en-AU" dirty="0"/>
              <a:t>O’Rourke K. An historical perspective on meta-analysis: dealing quantitatively with varying study results</a:t>
            </a:r>
            <a:r>
              <a:rPr lang="en-AU" b="1" dirty="0"/>
              <a:t>, </a:t>
            </a:r>
            <a:r>
              <a:rPr lang="en-AU" dirty="0"/>
              <a:t>Journal of the Royal Society of Medicine. 2007 Dec; 100(12): 579–582.</a:t>
            </a:r>
          </a:p>
          <a:p>
            <a:pPr eaLnBrk="1" hangingPunct="1"/>
            <a:endParaRPr lang="en-US" dirty="0">
              <a:cs typeface="MS PGothic" pitchFamily="34" charset="-128"/>
            </a:endParaRP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p>
          <a:p>
            <a:pPr marL="192510" indent="-192510">
              <a:buFont typeface="Arial" panose="020B0604020202020204" pitchFamily="34" charset="0"/>
              <a:buChar char="•"/>
            </a:pPr>
            <a:r>
              <a:rPr lang="en-US" baseline="0" dirty="0">
                <a:cs typeface="MS PGothic" pitchFamily="34" charset="-128"/>
              </a:rPr>
              <a:t>Has anyone been involved in conducting a systematic review? If so what was your experience?</a:t>
            </a:r>
          </a:p>
          <a:p>
            <a:pPr eaLnBrk="1" hangingPunct="1"/>
            <a:endParaRPr lang="en-US" dirty="0">
              <a:cs typeface="MS PGothic" pitchFamily="34" charset="-128"/>
            </a:endParaRPr>
          </a:p>
          <a:p>
            <a:pPr eaLnBrk="1" hangingPunct="1"/>
            <a:endParaRPr lang="en-US" dirty="0">
              <a:cs typeface="MS PGothic" pitchFamily="34" charset="-128"/>
            </a:endParaRPr>
          </a:p>
          <a:p>
            <a:endParaRPr lang="en-US"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17</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454112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92500" lnSpcReduction="20000"/>
          </a:bodyPr>
          <a:lstStyle/>
          <a:p>
            <a:pPr defTabSz="513358">
              <a:defRPr/>
            </a:pPr>
            <a:r>
              <a:rPr lang="en-AU" dirty="0">
                <a:ea typeface="Calibri"/>
                <a:cs typeface="Arial" panose="020B0604020202020204" pitchFamily="34" charset="0"/>
              </a:rPr>
              <a:t>SLIDE EXPLANATION:</a:t>
            </a:r>
          </a:p>
          <a:p>
            <a:pPr defTabSz="513358">
              <a:defRPr/>
            </a:pPr>
            <a:r>
              <a:rPr lang="en-AU" dirty="0"/>
              <a:t>Systematic</a:t>
            </a:r>
            <a:r>
              <a:rPr lang="en-AU" baseline="0" dirty="0"/>
              <a:t> reviews </a:t>
            </a:r>
            <a:r>
              <a:rPr lang="en-AU" dirty="0"/>
              <a:t>aim to provide a comprehensive, unbiased synthesis of many relevant studies in a single document using rigorous and transparent methods.</a:t>
            </a:r>
            <a:r>
              <a:rPr lang="en-AU" baseline="0" dirty="0"/>
              <a:t> </a:t>
            </a:r>
          </a:p>
          <a:p>
            <a:pPr defTabSz="513358">
              <a:defRPr/>
            </a:pPr>
            <a:endParaRPr lang="en-AU" dirty="0"/>
          </a:p>
          <a:p>
            <a:pPr marL="0" lvl="1" defTabSz="513358">
              <a:defRPr/>
            </a:pPr>
            <a:r>
              <a:rPr lang="en-US" dirty="0">
                <a:cs typeface="MS PGothic" pitchFamily="34" charset="-128"/>
              </a:rPr>
              <a:t>Given the explosion of knowledge and access to a diverse range of knowledge sources over the past decade, it is now almost impossible for individual clinicians or clinical teams to stay abreast of knowledge in a given field. Systematic reviews (also referred to as research synthesis or secondary research), conducted by review groups with specialized skills, set out to retrieve international evidence and to synthesize the results of this search into evidence to inform practice and policy. </a:t>
            </a:r>
            <a:r>
              <a:rPr lang="en-AU" dirty="0"/>
              <a:t>They follow a structured research process that</a:t>
            </a:r>
            <a:r>
              <a:rPr lang="en-US" dirty="0"/>
              <a:t> </a:t>
            </a:r>
            <a:r>
              <a:rPr lang="en-US" dirty="0">
                <a:cs typeface="MS PGothic" pitchFamily="34" charset="-128"/>
              </a:rPr>
              <a:t>requires rigorous methods to ensure that the results are both reliable and meaningful to end users.</a:t>
            </a:r>
          </a:p>
          <a:p>
            <a:pPr marL="0" lvl="1" defTabSz="513358">
              <a:defRPr/>
            </a:pPr>
            <a:endParaRPr lang="en-US" dirty="0">
              <a:cs typeface="MS PGothic" pitchFamily="34" charset="-128"/>
            </a:endParaRPr>
          </a:p>
          <a:p>
            <a:pPr marL="0" lvl="1" defTabSz="513358">
              <a:defRPr/>
            </a:pPr>
            <a:r>
              <a:rPr lang="en-AU" dirty="0"/>
              <a:t>The quality of a systematic review depends heavily on the extent to which methods are followed to minimize the risk of error and</a:t>
            </a:r>
            <a:r>
              <a:rPr lang="en-AU" baseline="0" dirty="0"/>
              <a:t> bias during the review process. </a:t>
            </a:r>
            <a:r>
              <a:rPr lang="en-AU" dirty="0"/>
              <a:t>Such rigorous methods distinguish systematic reviews from traditional reviews of the literature. </a:t>
            </a:r>
            <a:r>
              <a:rPr lang="en-AU" baseline="0" dirty="0"/>
              <a:t>As such, e</a:t>
            </a:r>
            <a:r>
              <a:rPr lang="en-AU" dirty="0"/>
              <a:t>xplicit and exhaustive reporting of the methods used in the synthesis is a necessity and a hallmark of any well conducted systematic review. As a scientific enterprise, a systematic review will influence healthcare decisions and should be conducted with the same rigor expected of all research. </a:t>
            </a:r>
          </a:p>
          <a:p>
            <a:pPr eaLnBrk="1" hangingPunct="1"/>
            <a:endParaRPr lang="en-US" dirty="0">
              <a:cs typeface="MS PGothic" pitchFamily="34" charset="-128"/>
            </a:endParaRP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US" dirty="0"/>
              <a:t>Aromataris E &amp; Pearson A. The Systematic Review: An Overview. </a:t>
            </a:r>
            <a:r>
              <a:rPr lang="en-US" dirty="0" err="1"/>
              <a:t>AJN</a:t>
            </a:r>
            <a:r>
              <a:rPr lang="en-US" dirty="0"/>
              <a:t> The American Journal of Nursing, 2014;114(3): 47-55.</a:t>
            </a:r>
            <a:endParaRPr lang="en-AU" dirty="0"/>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p:txBody>
      </p:sp>
      <p:sp>
        <p:nvSpPr>
          <p:cNvPr id="4" name="Slide Number Placeholder 3"/>
          <p:cNvSpPr>
            <a:spLocks noGrp="1"/>
          </p:cNvSpPr>
          <p:nvPr>
            <p:ph type="sldNum" sz="quarter" idx="10"/>
          </p:nvPr>
        </p:nvSpPr>
        <p:spPr/>
        <p:txBody>
          <a:bodyPr/>
          <a:lstStyle/>
          <a:p>
            <a:fld id="{F48ED067-4CA3-4EF3-A45B-347AD90B742C}" type="slidenum">
              <a:rPr lang="en-AU" smtClean="0"/>
              <a:pPr/>
              <a:t>18</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410428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20E1571-3B80-479A-8AA8-8F1B99AC5332}" type="slidenum">
              <a:rPr lang="en-US"/>
              <a:pPr/>
              <a:t>19</a:t>
            </a:fld>
            <a:endParaRPr lang="en-US"/>
          </a:p>
        </p:txBody>
      </p:sp>
      <p:sp>
        <p:nvSpPr>
          <p:cNvPr id="107523" name="Rectangle 2"/>
          <p:cNvSpPr>
            <a:spLocks noGrp="1" noRot="1" noChangeAspect="1" noChangeArrowheads="1" noTextEdit="1"/>
          </p:cNvSpPr>
          <p:nvPr>
            <p:ph type="sldImg"/>
          </p:nvPr>
        </p:nvSpPr>
        <p:spPr>
          <a:xfrm>
            <a:off x="-138113" y="858838"/>
            <a:ext cx="7634288" cy="4295775"/>
          </a:xfrm>
          <a:ln/>
        </p:spPr>
      </p:sp>
      <p:sp>
        <p:nvSpPr>
          <p:cNvPr id="107524" name="Rectangle 3"/>
          <p:cNvSpPr>
            <a:spLocks noGrp="1" noChangeArrowheads="1"/>
          </p:cNvSpPr>
          <p:nvPr>
            <p:ph type="body" idx="1"/>
          </p:nvPr>
        </p:nvSpPr>
        <p:spPr>
          <a:noFill/>
          <a:ln/>
        </p:spPr>
        <p:txBody>
          <a:bodyPr>
            <a:normAutofit/>
          </a:bodyPr>
          <a:lstStyle/>
          <a:p>
            <a:pPr defTabSz="513358">
              <a:defRPr/>
            </a:pPr>
            <a:r>
              <a:rPr lang="en-AU" dirty="0">
                <a:ea typeface="Calibri"/>
                <a:cs typeface="Arial" panose="020B0604020202020204" pitchFamily="34" charset="0"/>
              </a:rPr>
              <a:t>SLIDE EXPLANATION:</a:t>
            </a:r>
          </a:p>
          <a:p>
            <a:pPr marL="0" lvl="1" defTabSz="513358">
              <a:defRPr/>
            </a:pPr>
            <a:r>
              <a:rPr lang="en-AU" dirty="0"/>
              <a:t>The quality of a systematic review depends heavily on the extent to which methods are followed to minimize the risk of error and</a:t>
            </a:r>
            <a:r>
              <a:rPr lang="en-AU" baseline="0" dirty="0"/>
              <a:t> bias during the review process. </a:t>
            </a:r>
            <a:r>
              <a:rPr lang="en-AU" dirty="0"/>
              <a:t>Such rigorous methods distinguish systematic reviews from traditional reviews of the literature. </a:t>
            </a:r>
            <a:r>
              <a:rPr lang="en-AU" baseline="0" dirty="0"/>
              <a:t>As such, e</a:t>
            </a:r>
            <a:r>
              <a:rPr lang="en-AU" dirty="0"/>
              <a:t>xplicit and exhaustive reporting of the methods used in the synthesis is a necessity and a hallmark of any well conducted systematic review. As a scientific enterprise, a systematic review will influence healthcare decisions and should be conducted with the same rigor expected of all research. </a:t>
            </a: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US" dirty="0"/>
              <a:t>Aromataris E &amp; Pearson A. The Systematic Review: An Overview. </a:t>
            </a:r>
            <a:r>
              <a:rPr lang="en-US" dirty="0" err="1"/>
              <a:t>AJN</a:t>
            </a:r>
            <a:r>
              <a:rPr lang="en-US" dirty="0"/>
              <a:t> The American Journal of Nursing, 2014;114(3): 47-55.</a:t>
            </a:r>
            <a:endParaRPr lang="en-AU" dirty="0"/>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p>
          <a:p>
            <a:pPr marL="192510" indent="-192510">
              <a:buFont typeface="Arial" panose="020B0604020202020204" pitchFamily="34" charset="0"/>
              <a:buChar char="•"/>
            </a:pPr>
            <a:r>
              <a:rPr lang="en-US" baseline="0" dirty="0">
                <a:cs typeface="MS PGothic" pitchFamily="34" charset="-128"/>
              </a:rPr>
              <a:t>Why would you do a systematic review? </a:t>
            </a:r>
            <a:endParaRPr lang="en-US"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332760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r>
              <a:rPr lang="en-US"/>
              <a:t>2020</a:t>
            </a:r>
            <a:endParaRPr lang="en-AU"/>
          </a:p>
        </p:txBody>
      </p:sp>
      <p:sp>
        <p:nvSpPr>
          <p:cNvPr id="5" name="Slide Number Placeholder 4"/>
          <p:cNvSpPr>
            <a:spLocks noGrp="1"/>
          </p:cNvSpPr>
          <p:nvPr>
            <p:ph type="sldNum" sz="quarter" idx="11"/>
          </p:nvPr>
        </p:nvSpPr>
        <p:spPr/>
        <p:txBody>
          <a:bodyPr/>
          <a:lstStyle/>
          <a:p>
            <a:fld id="{F48ED067-4CA3-4EF3-A45B-347AD90B742C}" type="slidenum">
              <a:rPr lang="en-AU" smtClean="0"/>
              <a:pPr/>
              <a:t>2</a:t>
            </a:fld>
            <a:endParaRPr lang="en-AU"/>
          </a:p>
        </p:txBody>
      </p:sp>
    </p:spTree>
    <p:extLst>
      <p:ext uri="{BB962C8B-B14F-4D97-AF65-F5344CB8AC3E}">
        <p14:creationId xmlns:p14="http://schemas.microsoft.com/office/powerpoint/2010/main" val="2474970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defTabSz="513358">
              <a:defRPr/>
            </a:pPr>
            <a:r>
              <a:rPr lang="en-AU" dirty="0">
                <a:ea typeface="Calibri"/>
                <a:cs typeface="Arial" panose="020B0604020202020204" pitchFamily="34" charset="0"/>
              </a:rPr>
              <a:t>SLIDE EXPLANATION:</a:t>
            </a:r>
            <a:endParaRPr lang="en-US" dirty="0">
              <a:cs typeface="MS PGothic" pitchFamily="34" charset="-128"/>
            </a:endParaRPr>
          </a:p>
          <a:p>
            <a:pPr marL="0" lvl="1" defTabSz="513358">
              <a:defRPr/>
            </a:pPr>
            <a:r>
              <a:rPr lang="en-US" dirty="0">
                <a:cs typeface="Calibri"/>
              </a:rPr>
              <a:t>A systematic review may be undertaken to confirm</a:t>
            </a:r>
            <a:r>
              <a:rPr lang="en-US" baseline="0" dirty="0">
                <a:cs typeface="Calibri"/>
              </a:rPr>
              <a:t> whether current practice is based on evidence (or not) and to address any uncertainty or variation in practice that may be occurring. Such variations in practice may be due to conflicting evidence and undertaking a systematic review should (hopefully) resolve such conflicts. Conducting a systematic review also identifies evidence that is not available and can help </a:t>
            </a:r>
            <a:r>
              <a:rPr lang="en-AU" baseline="0" noProof="0" dirty="0">
                <a:cs typeface="Calibri"/>
              </a:rPr>
              <a:t>categorize</a:t>
            </a:r>
            <a:r>
              <a:rPr lang="en-US" baseline="0" dirty="0">
                <a:cs typeface="Calibri"/>
              </a:rPr>
              <a:t> future research in the area. Systematic reviews can also be used to </a:t>
            </a:r>
            <a:r>
              <a:rPr lang="en-US" altLang="ja-JP" dirty="0">
                <a:ea typeface="游ゴシック"/>
                <a:cs typeface="Calibri"/>
              </a:rPr>
              <a:t>produce statements to guide decision making. </a:t>
            </a:r>
            <a:endParaRPr lang="en-US" baseline="0" dirty="0">
              <a:cs typeface="MS PGothic" pitchFamily="34" charset="-128"/>
            </a:endParaRP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US" dirty="0"/>
              <a:t>Aromataris E &amp; Pearson A. The Systematic Review: An Overview. AJN The American Journal of Nursing, 2014;114(3): 47-55.</a:t>
            </a:r>
            <a:endParaRPr lang="en-AU" dirty="0"/>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 </a:t>
            </a:r>
          </a:p>
          <a:p>
            <a:pPr eaLnBrk="1" hangingPunct="1"/>
            <a:r>
              <a:rPr lang="en-US" baseline="0" dirty="0">
                <a:cs typeface="MS PGothic" pitchFamily="34" charset="-128"/>
              </a:rPr>
              <a:t>Can you think of any other reasons why you may do a systematic review?</a:t>
            </a:r>
            <a:endParaRPr lang="en-US" dirty="0">
              <a:cs typeface="MS PGothic" pitchFamily="34" charset="-128"/>
            </a:endParaRPr>
          </a:p>
          <a:p>
            <a:pPr eaLnBrk="1" hangingPunct="1"/>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20</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197042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77500" lnSpcReduction="20000"/>
          </a:bodyPr>
          <a:lstStyle/>
          <a:p>
            <a:pPr defTabSz="513358">
              <a:defRPr/>
            </a:pPr>
            <a:r>
              <a:rPr lang="en-AU" dirty="0">
                <a:ea typeface="Calibri"/>
                <a:cs typeface="Arial" panose="020B0604020202020204" pitchFamily="34" charset="0"/>
              </a:rPr>
              <a:t>SLIDE EXPLANATION:</a:t>
            </a:r>
          </a:p>
          <a:p>
            <a:r>
              <a:rPr lang="en-AU" dirty="0"/>
              <a:t>Literature reviews have long been a means of summarizing and presenting overviews of knowledge</a:t>
            </a:r>
            <a:r>
              <a:rPr lang="en-AU" baseline="0" dirty="0"/>
              <a:t> </a:t>
            </a:r>
            <a:r>
              <a:rPr lang="en-AU" dirty="0"/>
              <a:t>derived from a body of literature. They often make use of the published literature</a:t>
            </a:r>
            <a:r>
              <a:rPr lang="en-AU" baseline="0" dirty="0"/>
              <a:t> </a:t>
            </a:r>
            <a:r>
              <a:rPr lang="en-AU" dirty="0"/>
              <a:t>and encompass research reports that present data, as well as conceptual or theoretical literature that focuses on a concept. All of these purposes have been well served by a “traditional” or “narrative” review of the literature. Traditional literature reviews, though useful, have major drawbacks in informing decision making in healthcare practice. Predominantly subjective, they rely heavily on the author’s knowledge and experience and provide a limited, rather than exhaustive, presentation of a topic. Such reviews are often based on references chosen selectively from the evidence available, resulting in a review inherently at risk for bias or systematic error. Traditional literature reviews are useful for describing an issue and its underlying concepts and theories, but if conducted according to no stated methodology, they are difficult to reproduce—leaving the findings and conclusions resting heavily on the insight of the authors.</a:t>
            </a:r>
            <a:r>
              <a:rPr lang="en-AU" baseline="0" dirty="0"/>
              <a:t> </a:t>
            </a:r>
            <a:r>
              <a:rPr lang="en-AU" dirty="0"/>
              <a:t>In many cases, the author of the traditional review discusses only major ideas or results from the studies cited rather than </a:t>
            </a:r>
            <a:r>
              <a:rPr lang="en-AU" dirty="0" err="1"/>
              <a:t>analyzing</a:t>
            </a:r>
            <a:r>
              <a:rPr lang="en-AU" dirty="0"/>
              <a:t> the findings of any single study. </a:t>
            </a:r>
          </a:p>
          <a:p>
            <a:pPr eaLnBrk="1" hangingPunct="1"/>
            <a:endParaRPr lang="en-AU" dirty="0"/>
          </a:p>
          <a:p>
            <a:r>
              <a:rPr lang="en-AU" dirty="0">
                <a:cs typeface="MS PGothic" pitchFamily="34" charset="-128"/>
              </a:rPr>
              <a:t>If we contrast</a:t>
            </a:r>
            <a:r>
              <a:rPr lang="en-AU" baseline="0" dirty="0">
                <a:cs typeface="MS PGothic" pitchFamily="34" charset="-128"/>
              </a:rPr>
              <a:t> traditional literature reviews with systematic reviews, we see that systematic reviews are:</a:t>
            </a:r>
          </a:p>
          <a:p>
            <a:pPr marL="192510" indent="-192510">
              <a:buFont typeface="Arial" panose="020B0604020202020204" pitchFamily="34" charset="0"/>
              <a:buChar char="•"/>
            </a:pPr>
            <a:r>
              <a:rPr lang="en-AU" dirty="0"/>
              <a:t>Informed by an a priori protocol</a:t>
            </a:r>
          </a:p>
          <a:p>
            <a:pPr marL="192510" indent="-192510">
              <a:buFont typeface="Arial" panose="020B0604020202020204" pitchFamily="34" charset="0"/>
              <a:buChar char="•"/>
            </a:pPr>
            <a:r>
              <a:rPr lang="en-AU" dirty="0"/>
              <a:t>Structured research process</a:t>
            </a:r>
          </a:p>
          <a:p>
            <a:pPr marL="192510" indent="-192510">
              <a:buFont typeface="Arial" panose="020B0604020202020204" pitchFamily="34" charset="0"/>
              <a:buChar char="•"/>
            </a:pPr>
            <a:r>
              <a:rPr lang="en-AU" dirty="0"/>
              <a:t>Steps are taken to reduce bias</a:t>
            </a:r>
          </a:p>
          <a:p>
            <a:pPr marL="192510" indent="-192510">
              <a:buFont typeface="Arial" panose="020B0604020202020204" pitchFamily="34" charset="0"/>
              <a:buChar char="•"/>
            </a:pPr>
            <a:r>
              <a:rPr lang="en-AU" dirty="0"/>
              <a:t>Systematic and often exhaustive searching for information</a:t>
            </a:r>
          </a:p>
          <a:p>
            <a:pPr marL="192510" indent="-192510">
              <a:buFont typeface="Arial" panose="020B0604020202020204" pitchFamily="34" charset="0"/>
              <a:buChar char="•"/>
            </a:pPr>
            <a:r>
              <a:rPr lang="en-AU" dirty="0"/>
              <a:t>Transparent and reproducible methods </a:t>
            </a: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US" dirty="0"/>
              <a:t>Aromataris E &amp; Pearson A. The Systematic Review: An Overview. AJN The American Journal of Nursing, 2014;114(3): 47-55.</a:t>
            </a:r>
            <a:endParaRPr lang="en-AU" dirty="0"/>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marL="192510" indent="-192510">
              <a:buFont typeface="Arial" panose="020B0604020202020204" pitchFamily="34" charset="0"/>
              <a:buChar char="•"/>
            </a:pPr>
            <a:r>
              <a:rPr lang="en-AU" dirty="0"/>
              <a:t>How many of</a:t>
            </a:r>
            <a:r>
              <a:rPr lang="en-AU" baseline="0" dirty="0"/>
              <a:t> you have conducted literature reviews in the past, either for university, for work, etc.?</a:t>
            </a:r>
          </a:p>
          <a:p>
            <a:pPr marL="192510" indent="-192510">
              <a:buFont typeface="Arial" panose="020B0604020202020204" pitchFamily="34" charset="0"/>
              <a:buChar char="•"/>
            </a:pPr>
            <a:r>
              <a:rPr lang="en-AU" baseline="0" dirty="0"/>
              <a:t>When doing a literature review, how did you decide what studies or papers to discuss? How did you search for studies? (The point of these questions are to highlight the subjective and arbitrary decision making nature of literature reviews)</a:t>
            </a:r>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21</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62621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05D8784-3B0C-4FCA-9FC4-F9DAF230B4C4}" type="slidenum">
              <a:rPr lang="en-US"/>
              <a:pPr/>
              <a:t>22</a:t>
            </a:fld>
            <a:endParaRPr lang="en-US"/>
          </a:p>
        </p:txBody>
      </p:sp>
      <p:sp>
        <p:nvSpPr>
          <p:cNvPr id="109571" name="Rectangle 2"/>
          <p:cNvSpPr>
            <a:spLocks noGrp="1" noRot="1" noChangeAspect="1" noChangeArrowheads="1" noTextEdit="1"/>
          </p:cNvSpPr>
          <p:nvPr>
            <p:ph type="sldImg"/>
          </p:nvPr>
        </p:nvSpPr>
        <p:spPr>
          <a:xfrm>
            <a:off x="-138113" y="858838"/>
            <a:ext cx="7634288" cy="4295775"/>
          </a:xfrm>
          <a:ln/>
        </p:spPr>
      </p:sp>
      <p:sp>
        <p:nvSpPr>
          <p:cNvPr id="109572" name="Rectangle 3"/>
          <p:cNvSpPr>
            <a:spLocks noGrp="1" noChangeArrowheads="1"/>
          </p:cNvSpPr>
          <p:nvPr>
            <p:ph type="body" idx="1"/>
          </p:nvPr>
        </p:nvSpPr>
        <p:spPr>
          <a:noFill/>
          <a:ln/>
        </p:spPr>
        <p:txBody>
          <a:bodyPr>
            <a:normAutofit fontScale="92500" lnSpcReduction="10000"/>
          </a:bodyPr>
          <a:lstStyle/>
          <a:p>
            <a:pPr defTabSz="513358">
              <a:defRPr/>
            </a:pPr>
            <a:r>
              <a:rPr lang="en-AU" dirty="0">
                <a:ea typeface="Calibri"/>
                <a:cs typeface="Arial" panose="020B0604020202020204" pitchFamily="34" charset="0"/>
              </a:rPr>
              <a:t>SLIDE EXPLANATION:</a:t>
            </a:r>
          </a:p>
          <a:p>
            <a:r>
              <a:rPr lang="en-AU" dirty="0"/>
              <a:t>Reporting standards similar to those produced for primary research designs have been created for systematic reviews. The PRISMA statement, or Preferred Reporting Items for Systematic Reviews and Meta-analyses, provides a checklist for review authors on how to report a systematic review.</a:t>
            </a:r>
            <a:r>
              <a:rPr lang="en-AU" baseline="0" dirty="0"/>
              <a:t> The ENTREQ statement has been developed for qualitative systematic reviews as well. Of course, always keep in mind the organization that you are conducting a review for and where you aim to publish. JBI reviews should follow the guidance in the JBI Manual </a:t>
            </a:r>
            <a:r>
              <a:rPr lang="en-AU" dirty="0"/>
              <a:t>for Evidence Synthesis and</a:t>
            </a:r>
            <a:r>
              <a:rPr lang="en-AU" baseline="0" dirty="0"/>
              <a:t> the JBI Evidence Synthesis author guidelines.</a:t>
            </a:r>
            <a:endParaRPr lang="en-AU" dirty="0">
              <a:cs typeface="Calibri"/>
            </a:endParaRPr>
          </a:p>
          <a:p>
            <a:pPr eaLnBrk="1" hangingPunct="1"/>
            <a:endParaRPr lang="en-AU" dirty="0"/>
          </a:p>
          <a:p>
            <a:pPr defTabSz="513358" fontAlgn="base">
              <a:defRPr/>
            </a:pPr>
            <a:r>
              <a:rPr lang="en-AU" dirty="0"/>
              <a:t>Other</a:t>
            </a:r>
            <a:r>
              <a:rPr lang="en-AU" baseline="0" dirty="0"/>
              <a:t> guidance</a:t>
            </a:r>
            <a:r>
              <a:rPr lang="en-AU" dirty="0"/>
              <a:t> also exists such as guidance from other groups such as the Centre for Reviews and Dissemination (CRD), Cochrane, </a:t>
            </a:r>
            <a:r>
              <a:rPr lang="en-AU" dirty="0" err="1"/>
              <a:t>Eppi</a:t>
            </a:r>
            <a:r>
              <a:rPr lang="en-AU" dirty="0"/>
              <a:t>-Centre, the Agency for Healthcare Research and Quality (AHRQ), reporting initiatives in the EQUATOR network, and JBI of Medicine (IOM) etc. </a:t>
            </a:r>
            <a:endParaRPr lang="en-AU" b="0" dirty="0"/>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US" dirty="0"/>
              <a:t>Aromataris E &amp; Pearson A. The Systematic Review: An Overview. AJN The American Journal of Nursing, 2014;114(3): 47-55.</a:t>
            </a:r>
          </a:p>
          <a:p>
            <a:pPr defTabSz="513358">
              <a:defRPr/>
            </a:pPr>
            <a:r>
              <a:rPr lang="en-AU" sz="1200" b="0" i="0" kern="1200" dirty="0">
                <a:solidFill>
                  <a:schemeClr val="tx1"/>
                </a:solidFill>
                <a:effectLst/>
                <a:latin typeface="+mn-lt"/>
                <a:ea typeface="+mn-ea"/>
                <a:cs typeface="+mn-cs"/>
              </a:rPr>
              <a:t>Page M J, McKenzie J E, </a:t>
            </a:r>
            <a:r>
              <a:rPr lang="en-AU" sz="1200" b="0" i="0" kern="1200" dirty="0" err="1">
                <a:solidFill>
                  <a:schemeClr val="tx1"/>
                </a:solidFill>
                <a:effectLst/>
                <a:latin typeface="+mn-lt"/>
                <a:ea typeface="+mn-ea"/>
                <a:cs typeface="+mn-cs"/>
              </a:rPr>
              <a:t>Bossuyt</a:t>
            </a:r>
            <a:r>
              <a:rPr lang="en-AU" sz="1200" b="0" i="0" kern="1200" dirty="0">
                <a:solidFill>
                  <a:schemeClr val="tx1"/>
                </a:solidFill>
                <a:effectLst/>
                <a:latin typeface="+mn-lt"/>
                <a:ea typeface="+mn-ea"/>
                <a:cs typeface="+mn-cs"/>
              </a:rPr>
              <a:t> P M, </a:t>
            </a:r>
            <a:r>
              <a:rPr lang="en-AU" sz="1200" b="0" i="0" kern="1200" dirty="0" err="1">
                <a:solidFill>
                  <a:schemeClr val="tx1"/>
                </a:solidFill>
                <a:effectLst/>
                <a:latin typeface="+mn-lt"/>
                <a:ea typeface="+mn-ea"/>
                <a:cs typeface="+mn-cs"/>
              </a:rPr>
              <a:t>Boutron</a:t>
            </a:r>
            <a:r>
              <a:rPr lang="en-AU" sz="1200" b="0" i="0" kern="1200" dirty="0">
                <a:solidFill>
                  <a:schemeClr val="tx1"/>
                </a:solidFill>
                <a:effectLst/>
                <a:latin typeface="+mn-lt"/>
                <a:ea typeface="+mn-ea"/>
                <a:cs typeface="+mn-cs"/>
              </a:rPr>
              <a:t> I, Hoffmann T C, Mulrow C D et al. The PRISMA 2020 statement: an updated guideline for reporting systematic reviews </a:t>
            </a:r>
            <a:r>
              <a:rPr lang="en-AU" sz="1200" b="0" i="1" kern="1200" dirty="0">
                <a:solidFill>
                  <a:schemeClr val="tx1"/>
                </a:solidFill>
                <a:effectLst/>
                <a:latin typeface="+mn-lt"/>
                <a:ea typeface="+mn-ea"/>
                <a:cs typeface="+mn-cs"/>
              </a:rPr>
              <a:t>BMJ </a:t>
            </a:r>
            <a:r>
              <a:rPr lang="en-AU" sz="1200" b="0" i="0" kern="1200" dirty="0">
                <a:solidFill>
                  <a:schemeClr val="tx1"/>
                </a:solidFill>
                <a:effectLst/>
                <a:latin typeface="+mn-lt"/>
                <a:ea typeface="+mn-ea"/>
                <a:cs typeface="+mn-cs"/>
              </a:rPr>
              <a:t>2021; 372 :n71 doi:10.1136/bmj.n71 </a:t>
            </a:r>
            <a:endParaRPr lang="en-AU" dirty="0"/>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1886714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06570E3-87F1-4DF8-B026-4B5F16DB43FC}" type="slidenum">
              <a:rPr lang="en-US"/>
              <a:pPr/>
              <a:t>23</a:t>
            </a:fld>
            <a:endParaRPr lang="en-US"/>
          </a:p>
        </p:txBody>
      </p:sp>
      <p:sp>
        <p:nvSpPr>
          <p:cNvPr id="111619" name="Rectangle 2"/>
          <p:cNvSpPr>
            <a:spLocks noGrp="1" noRot="1" noChangeAspect="1" noChangeArrowheads="1" noTextEdit="1"/>
          </p:cNvSpPr>
          <p:nvPr>
            <p:ph type="sldImg"/>
          </p:nvPr>
        </p:nvSpPr>
        <p:spPr>
          <a:xfrm>
            <a:off x="-138113" y="858838"/>
            <a:ext cx="7634288" cy="4295775"/>
          </a:xfrm>
          <a:ln/>
        </p:spPr>
      </p:sp>
      <p:sp>
        <p:nvSpPr>
          <p:cNvPr id="111620" name="Rectangle 3"/>
          <p:cNvSpPr>
            <a:spLocks noGrp="1" noChangeArrowheads="1"/>
          </p:cNvSpPr>
          <p:nvPr>
            <p:ph type="body" idx="1"/>
          </p:nvPr>
        </p:nvSpPr>
        <p:spPr>
          <a:noFill/>
          <a:ln/>
        </p:spPr>
        <p:txBody>
          <a:bodyPr>
            <a:normAutofit fontScale="77500" lnSpcReduction="20000"/>
          </a:bodyPr>
          <a:lstStyle/>
          <a:p>
            <a:pPr algn="just" defTabSz="513358">
              <a:spcBef>
                <a:spcPts val="674"/>
              </a:spcBef>
              <a:defRPr/>
            </a:pPr>
            <a:r>
              <a:rPr lang="en-AU">
                <a:ea typeface="Calibri"/>
                <a:cs typeface="Arial" panose="020B0604020202020204" pitchFamily="34" charset="0"/>
              </a:rPr>
              <a:t>SLIDE EXPLANATION:</a:t>
            </a:r>
          </a:p>
          <a:p>
            <a:pPr algn="just">
              <a:spcBef>
                <a:spcPts val="674"/>
              </a:spcBef>
            </a:pPr>
            <a:r>
              <a:rPr lang="en-US">
                <a:cs typeface="MS PGothic" pitchFamily="34" charset="-128"/>
              </a:rPr>
              <a:t>Systematic reviews aim to provide a comprehensive and unbiased synthesis of the research on a single topic bringing together multiple individual studies in a single document. When</a:t>
            </a:r>
            <a:r>
              <a:rPr lang="en-US" baseline="0">
                <a:cs typeface="MS PGothic" pitchFamily="34" charset="-128"/>
              </a:rPr>
              <a:t> searching the literature, you may discover that you come across studies that call themselves ‘systematic reviews.’ However, upon further analysis, you might see that they don’t necessarily fit this description. It is important when reading literature (primary or secondary research) to be critical and skeptical. These papers may be traditional literature reviews claiming to be systematic, when this is not the case. </a:t>
            </a:r>
            <a:r>
              <a:rPr lang="en-AU"/>
              <a:t>The characteristics of a systematic review are well defined and internationally accepted. The following are the defining features of a systematic review and its conduct: </a:t>
            </a:r>
          </a:p>
          <a:p>
            <a:pPr algn="just">
              <a:spcBef>
                <a:spcPts val="674"/>
              </a:spcBef>
            </a:pPr>
            <a:r>
              <a:rPr lang="en-AU"/>
              <a:t>• clearly articulated objectives and questions to be addressed </a:t>
            </a:r>
          </a:p>
          <a:p>
            <a:pPr algn="just">
              <a:spcBef>
                <a:spcPts val="674"/>
              </a:spcBef>
            </a:pPr>
            <a:r>
              <a:rPr lang="en-AU"/>
              <a:t>• inclusion and exclusion criteria, stipulated a priori (in the protocol), that determine the eligibility of studies </a:t>
            </a:r>
          </a:p>
          <a:p>
            <a:pPr algn="just">
              <a:spcBef>
                <a:spcPts val="674"/>
              </a:spcBef>
            </a:pPr>
            <a:r>
              <a:rPr lang="en-AU"/>
              <a:t>• a comprehensive search to identify all relevant studies, both published and unpublished </a:t>
            </a:r>
          </a:p>
          <a:p>
            <a:pPr algn="just">
              <a:spcBef>
                <a:spcPts val="674"/>
              </a:spcBef>
            </a:pPr>
            <a:r>
              <a:rPr lang="en-AU"/>
              <a:t>• appraisal of the quality of included studies, assessment of the validity of their results, and reporting of any exclusions based on quality </a:t>
            </a:r>
          </a:p>
          <a:p>
            <a:pPr algn="just">
              <a:spcBef>
                <a:spcPts val="674"/>
              </a:spcBef>
            </a:pPr>
            <a:r>
              <a:rPr lang="en-AU"/>
              <a:t>• analysis of data extracted from the included research </a:t>
            </a:r>
          </a:p>
          <a:p>
            <a:pPr algn="just">
              <a:spcBef>
                <a:spcPts val="674"/>
              </a:spcBef>
            </a:pPr>
            <a:r>
              <a:rPr lang="en-AU"/>
              <a:t>• presentation and synthesis of the findings extracted </a:t>
            </a:r>
          </a:p>
          <a:p>
            <a:pPr algn="just">
              <a:spcBef>
                <a:spcPts val="674"/>
              </a:spcBef>
            </a:pPr>
            <a:r>
              <a:rPr lang="en-AU"/>
              <a:t>• transparent reporting of the methodology and methods used to conduct the review </a:t>
            </a:r>
            <a:endParaRPr lang="en-US">
              <a:cs typeface="MS PGothic" pitchFamily="34" charset="-128"/>
            </a:endParaRPr>
          </a:p>
          <a:p>
            <a:pPr algn="just">
              <a:spcBef>
                <a:spcPts val="674"/>
              </a:spcBef>
            </a:pPr>
            <a:endParaRPr lang="en-US" baseline="0">
              <a:cs typeface="MS PGothic" pitchFamily="34" charset="-128"/>
            </a:endParaRPr>
          </a:p>
          <a:p>
            <a:pPr>
              <a:spcBef>
                <a:spcPts val="674"/>
              </a:spcBef>
            </a:pPr>
            <a:r>
              <a:rPr lang="en-AU">
                <a:ea typeface="Calibri"/>
                <a:cs typeface="Arial" panose="020B0604020202020204" pitchFamily="34" charset="0"/>
              </a:rPr>
              <a:t>REFERENCES:</a:t>
            </a:r>
          </a:p>
          <a:p>
            <a:pPr defTabSz="513358">
              <a:defRPr/>
            </a:pPr>
            <a:r>
              <a:rPr lang="en-US"/>
              <a:t>Aromataris E &amp; Pearson A. The Systematic Review: An Overview. AJN The American Journal of Nursing, 2014;114(3): 47-55.</a:t>
            </a:r>
            <a:endParaRPr lang="en-AU"/>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pPr algn="just">
              <a:spcBef>
                <a:spcPts val="674"/>
              </a:spcBef>
            </a:pPr>
            <a:endParaRPr lang="en-US">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2470484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algn="just" defTabSz="513358">
              <a:defRPr/>
            </a:pPr>
            <a:r>
              <a:rPr lang="en-AU">
                <a:ea typeface="Calibri"/>
                <a:cs typeface="Arial" panose="020B0604020202020204" pitchFamily="34" charset="0"/>
              </a:rPr>
              <a:t>SLIDE EXPLANATION:</a:t>
            </a:r>
          </a:p>
          <a:p>
            <a:pPr algn="just" eaLnBrk="1" hangingPunct="1"/>
            <a:r>
              <a:rPr lang="en-US">
                <a:cs typeface="MS PGothic" pitchFamily="34" charset="-128"/>
              </a:rPr>
              <a:t>Refer participants to Activity</a:t>
            </a:r>
            <a:r>
              <a:rPr lang="en-US" baseline="0">
                <a:cs typeface="MS PGothic" pitchFamily="34" charset="-128"/>
              </a:rPr>
              <a:t> 1 in the workbook. Two examples of systematic reviews are provided. Ask participants to scan over the two articles, emphasizing them to focus on the methods and results sections. </a:t>
            </a:r>
          </a:p>
          <a:p>
            <a:pPr algn="just" eaLnBrk="1" hangingPunct="1"/>
            <a:r>
              <a:rPr lang="en-US" baseline="0">
                <a:cs typeface="MS PGothic" pitchFamily="34" charset="-128"/>
              </a:rPr>
              <a:t>Ask participants to consider the following questions:</a:t>
            </a:r>
          </a:p>
          <a:p>
            <a:pPr marL="192510" indent="-192510" algn="just">
              <a:buFont typeface="Arial" panose="020B0604020202020204" pitchFamily="34" charset="0"/>
              <a:buChar char="•"/>
            </a:pPr>
            <a:r>
              <a:rPr lang="en-US" baseline="0">
                <a:cs typeface="MS PGothic" pitchFamily="34" charset="-128"/>
              </a:rPr>
              <a:t>	Are both papers examples of systematic reviews? </a:t>
            </a:r>
          </a:p>
          <a:p>
            <a:pPr marL="192510" indent="-192510" algn="just">
              <a:buFont typeface="Arial" panose="020B0604020202020204" pitchFamily="34" charset="0"/>
              <a:buChar char="•"/>
            </a:pPr>
            <a:r>
              <a:rPr lang="en-US" baseline="0">
                <a:cs typeface="MS PGothic" pitchFamily="34" charset="-128"/>
              </a:rPr>
              <a:t>	Are both papers good quality systematic reviews?</a:t>
            </a:r>
          </a:p>
          <a:p>
            <a:pPr algn="just" eaLnBrk="1" hangingPunct="1"/>
            <a:endParaRPr lang="en-US">
              <a:cs typeface="MS PGothic" pitchFamily="34" charset="-128"/>
            </a:endParaRPr>
          </a:p>
          <a:p>
            <a:pPr algn="just" eaLnBrk="1" hangingPunct="1"/>
            <a:r>
              <a:rPr lang="en-US">
                <a:cs typeface="MS PGothic" pitchFamily="34" charset="-128"/>
              </a:rPr>
              <a:t>Trainers: Allow 15 minutes</a:t>
            </a:r>
            <a:r>
              <a:rPr lang="en-US" baseline="0">
                <a:cs typeface="MS PGothic" pitchFamily="34" charset="-128"/>
              </a:rPr>
              <a:t> for participants to scan over both papers. Group discussion should go for around 10 minutes.</a:t>
            </a:r>
          </a:p>
          <a:p>
            <a:pPr algn="just" eaLnBrk="1" hangingPunct="1"/>
            <a:endParaRPr lang="en-US">
              <a:cs typeface="MS PGothic" pitchFamily="34" charset="-128"/>
            </a:endParaRPr>
          </a:p>
          <a:p>
            <a:pPr>
              <a:spcBef>
                <a:spcPts val="674"/>
              </a:spcBef>
            </a:pPr>
            <a:r>
              <a:rPr lang="en-AU">
                <a:ea typeface="Calibri"/>
                <a:cs typeface="Arial" panose="020B0604020202020204" pitchFamily="34" charset="0"/>
              </a:rPr>
              <a:t>REFERENCES:</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endParaRPr lang="en-AU"/>
          </a:p>
        </p:txBody>
      </p:sp>
      <p:sp>
        <p:nvSpPr>
          <p:cNvPr id="4" name="Slide Number Placeholder 3"/>
          <p:cNvSpPr>
            <a:spLocks noGrp="1"/>
          </p:cNvSpPr>
          <p:nvPr>
            <p:ph type="sldNum" sz="quarter" idx="10"/>
          </p:nvPr>
        </p:nvSpPr>
        <p:spPr/>
        <p:txBody>
          <a:bodyPr/>
          <a:lstStyle/>
          <a:p>
            <a:fld id="{F48ED067-4CA3-4EF3-A45B-347AD90B742C}" type="slidenum">
              <a:rPr lang="en-AU" smtClean="0"/>
              <a:pPr/>
              <a:t>24</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4221531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p:cNvSpPr>
          <p:nvPr>
            <p:ph type="sldImg"/>
          </p:nvPr>
        </p:nvSpPr>
        <p:spPr>
          <a:xfrm>
            <a:off x="-138113" y="858838"/>
            <a:ext cx="7634288" cy="4295775"/>
          </a:xfrm>
          <a:ln/>
        </p:spPr>
      </p:sp>
      <p:sp>
        <p:nvSpPr>
          <p:cNvPr id="140291" name="Notes Placeholder 2"/>
          <p:cNvSpPr>
            <a:spLocks noGrp="1"/>
          </p:cNvSpPr>
          <p:nvPr>
            <p:ph type="body" idx="1"/>
          </p:nvPr>
        </p:nvSpPr>
        <p:spPr>
          <a:noFill/>
          <a:ln/>
        </p:spPr>
        <p:txBody>
          <a:bodyPr>
            <a:normAutofit fontScale="92500" lnSpcReduction="10000"/>
          </a:bodyPr>
          <a:lstStyle/>
          <a:p>
            <a:pPr defTabSz="513358">
              <a:defRPr/>
            </a:pPr>
            <a:r>
              <a:rPr lang="en-AU" dirty="0">
                <a:ea typeface="Calibri"/>
                <a:cs typeface="Arial" panose="020B0604020202020204" pitchFamily="34" charset="0"/>
              </a:rPr>
              <a:t>SLIDE EXPLANATION:</a:t>
            </a:r>
          </a:p>
          <a:p>
            <a:pPr eaLnBrk="1" hangingPunct="1">
              <a:lnSpc>
                <a:spcPct val="80000"/>
              </a:lnSpc>
            </a:pPr>
            <a:r>
              <a:rPr lang="en-US" dirty="0">
                <a:cs typeface="MS PGothic" pitchFamily="34" charset="-128"/>
              </a:rPr>
              <a:t>These steps outline the structured process of a systematic review. They include:</a:t>
            </a:r>
          </a:p>
          <a:p>
            <a:pPr marL="192510" indent="-192510">
              <a:lnSpc>
                <a:spcPct val="80000"/>
              </a:lnSpc>
              <a:buFont typeface="Arial" panose="020B0604020202020204" pitchFamily="34" charset="0"/>
              <a:buChar char="•"/>
            </a:pPr>
            <a:r>
              <a:rPr lang="en-US" dirty="0">
                <a:cs typeface="MS PGothic" pitchFamily="34" charset="-128"/>
              </a:rPr>
              <a:t>Formulating a review question</a:t>
            </a:r>
          </a:p>
          <a:p>
            <a:pPr marL="192510" indent="-192510">
              <a:lnSpc>
                <a:spcPct val="80000"/>
              </a:lnSpc>
              <a:buFont typeface="Arial" panose="020B0604020202020204" pitchFamily="34" charset="0"/>
              <a:buChar char="•"/>
            </a:pPr>
            <a:r>
              <a:rPr lang="en-US" dirty="0">
                <a:cs typeface="MS PGothic" pitchFamily="34" charset="-128"/>
              </a:rPr>
              <a:t>Defining inclusion and exclusion criteria</a:t>
            </a:r>
          </a:p>
          <a:p>
            <a:pPr marL="192510" indent="-192510">
              <a:lnSpc>
                <a:spcPct val="80000"/>
              </a:lnSpc>
              <a:buFont typeface="Arial" panose="020B0604020202020204" pitchFamily="34" charset="0"/>
              <a:buChar char="•"/>
            </a:pPr>
            <a:r>
              <a:rPr lang="en-US" dirty="0">
                <a:cs typeface="MS PGothic" pitchFamily="34" charset="-128"/>
              </a:rPr>
              <a:t>Locating studies through searching</a:t>
            </a:r>
          </a:p>
          <a:p>
            <a:pPr marL="192510" indent="-192510">
              <a:lnSpc>
                <a:spcPct val="80000"/>
              </a:lnSpc>
              <a:buFont typeface="Arial" panose="020B0604020202020204" pitchFamily="34" charset="0"/>
              <a:buChar char="•"/>
            </a:pPr>
            <a:r>
              <a:rPr lang="en-US" dirty="0">
                <a:cs typeface="MS PGothic" pitchFamily="34" charset="-128"/>
              </a:rPr>
              <a:t>Selecting studies for inclusion</a:t>
            </a:r>
          </a:p>
          <a:p>
            <a:pPr marL="192510" indent="-192510">
              <a:lnSpc>
                <a:spcPct val="80000"/>
              </a:lnSpc>
              <a:buFont typeface="Arial" panose="020B0604020202020204" pitchFamily="34" charset="0"/>
              <a:buChar char="•"/>
            </a:pPr>
            <a:r>
              <a:rPr lang="en-US" dirty="0">
                <a:cs typeface="MS PGothic" pitchFamily="34" charset="-128"/>
              </a:rPr>
              <a:t>Assessing the quality of studies</a:t>
            </a:r>
          </a:p>
          <a:p>
            <a:pPr marL="192510" indent="-192510">
              <a:lnSpc>
                <a:spcPct val="80000"/>
              </a:lnSpc>
              <a:buFont typeface="Arial" panose="020B0604020202020204" pitchFamily="34" charset="0"/>
              <a:buChar char="•"/>
            </a:pPr>
            <a:r>
              <a:rPr lang="en-US" dirty="0">
                <a:cs typeface="MS PGothic" pitchFamily="34" charset="-128"/>
              </a:rPr>
              <a:t>Extracting data</a:t>
            </a:r>
          </a:p>
          <a:p>
            <a:pPr marL="192510" indent="-192510">
              <a:lnSpc>
                <a:spcPct val="80000"/>
              </a:lnSpc>
              <a:buFont typeface="Arial" panose="020B0604020202020204" pitchFamily="34" charset="0"/>
              <a:buChar char="•"/>
            </a:pPr>
            <a:r>
              <a:rPr lang="en-US" dirty="0">
                <a:cs typeface="MS PGothic" pitchFamily="34" charset="-128"/>
              </a:rPr>
              <a:t>analyzing and synthesizing the relevant studies</a:t>
            </a:r>
          </a:p>
          <a:p>
            <a:pPr marL="192510" indent="-192510">
              <a:lnSpc>
                <a:spcPct val="80000"/>
              </a:lnSpc>
              <a:buFont typeface="Arial" panose="020B0604020202020204" pitchFamily="34" charset="0"/>
              <a:buChar char="•"/>
            </a:pPr>
            <a:r>
              <a:rPr lang="en-US" dirty="0">
                <a:cs typeface="MS PGothic" pitchFamily="34" charset="-128"/>
              </a:rPr>
              <a:t>Presenting results and</a:t>
            </a:r>
          </a:p>
          <a:p>
            <a:pPr marL="192510" indent="-192510">
              <a:lnSpc>
                <a:spcPct val="80000"/>
              </a:lnSpc>
              <a:buFont typeface="Arial" panose="020B0604020202020204" pitchFamily="34" charset="0"/>
              <a:buChar char="•"/>
            </a:pPr>
            <a:r>
              <a:rPr lang="en-US" dirty="0">
                <a:cs typeface="MS PGothic" pitchFamily="34" charset="-128"/>
              </a:rPr>
              <a:t>Interpreting the results and establishing the confidence in the body of evidence (through grading systems such as GRADE for quantitative reviews and </a:t>
            </a:r>
            <a:r>
              <a:rPr lang="en-US" dirty="0" err="1">
                <a:cs typeface="MS PGothic" pitchFamily="34" charset="-128"/>
              </a:rPr>
              <a:t>ConQual</a:t>
            </a:r>
            <a:r>
              <a:rPr lang="en-US" dirty="0">
                <a:cs typeface="MS PGothic" pitchFamily="34" charset="-128"/>
              </a:rPr>
              <a:t> for qualitative reviews)</a:t>
            </a:r>
            <a:r>
              <a:rPr lang="en-US" sz="900" dirty="0">
                <a:cs typeface="MS PGothic" pitchFamily="34" charset="-128"/>
              </a:rPr>
              <a:t>		</a:t>
            </a:r>
          </a:p>
          <a:p>
            <a:pPr eaLnBrk="1" hangingPunct="1">
              <a:lnSpc>
                <a:spcPct val="80000"/>
              </a:lnSpc>
            </a:pPr>
            <a:endParaRPr lang="en-US" dirty="0">
              <a:cs typeface="MS PGothic" pitchFamily="34" charset="-128"/>
            </a:endParaRPr>
          </a:p>
          <a:p>
            <a:pPr defTabSz="513358">
              <a:defRPr/>
            </a:pPr>
            <a:r>
              <a:rPr lang="en-AU" dirty="0">
                <a:cs typeface="MS PGothic" pitchFamily="34" charset="-128"/>
              </a:rPr>
              <a:t>This module seeks to take participants through the initial steps common to all reviews that is: development of an a priori protocol that details the review question,</a:t>
            </a:r>
            <a:r>
              <a:rPr lang="en-AU" baseline="0" dirty="0">
                <a:cs typeface="MS PGothic" pitchFamily="34" charset="-128"/>
              </a:rPr>
              <a:t> </a:t>
            </a:r>
            <a:r>
              <a:rPr lang="en-AU" dirty="0">
                <a:cs typeface="MS PGothic" pitchFamily="34" charset="-128"/>
              </a:rPr>
              <a:t>inclusion criteria, and methods used to undertake the review including </a:t>
            </a:r>
            <a:r>
              <a:rPr lang="en-AU" baseline="0" dirty="0">
                <a:cs typeface="MS PGothic" pitchFamily="34" charset="-128"/>
              </a:rPr>
              <a:t>a structured search strategy; the process of searching for evidence; and the selection of studies for retrieval to assess their eligibility for inclusion</a:t>
            </a:r>
            <a:r>
              <a:rPr lang="en-AU" dirty="0">
                <a:cs typeface="MS PGothic" pitchFamily="34" charset="-128"/>
              </a:rPr>
              <a:t>.</a:t>
            </a: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US" dirty="0"/>
              <a:t>Aromataris E &amp; Pearson A. The Systematic Review: An Overview. </a:t>
            </a:r>
            <a:r>
              <a:rPr lang="en-US" dirty="0" err="1"/>
              <a:t>AJN</a:t>
            </a:r>
            <a:r>
              <a:rPr lang="en-US" dirty="0"/>
              <a:t> The American Journal of Nursing, 2014;114(3): 47-55.</a:t>
            </a:r>
            <a:endParaRPr lang="en-AU" dirty="0"/>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a:p>
            <a:endParaRPr lang="en-AU" dirty="0">
              <a:cs typeface="MS PGothic" pitchFamily="34" charset="-128"/>
            </a:endParaRPr>
          </a:p>
        </p:txBody>
      </p:sp>
      <p:sp>
        <p:nvSpPr>
          <p:cNvPr id="140292" name="Slide Number Placeholder 3"/>
          <p:cNvSpPr>
            <a:spLocks noGrp="1"/>
          </p:cNvSpPr>
          <p:nvPr>
            <p:ph type="sldNum" sz="quarter" idx="5"/>
          </p:nvPr>
        </p:nvSpPr>
        <p:spPr>
          <a:noFill/>
        </p:spPr>
        <p:txBody>
          <a:bodyPr/>
          <a:lstStyle/>
          <a:p>
            <a:pPr defTabSz="495376">
              <a:defRPr/>
            </a:pPr>
            <a:fld id="{1BC5CE24-6078-489E-AACA-33BAB5E64B8B}" type="slidenum">
              <a:rPr lang="en-US">
                <a:solidFill>
                  <a:prstClr val="black"/>
                </a:solidFill>
                <a:latin typeface="Arial" panose="020B0604020202020204" pitchFamily="34" charset="0"/>
              </a:rPr>
              <a:pPr defTabSz="495376">
                <a:defRPr/>
              </a:pPr>
              <a:t>27</a:t>
            </a:fld>
            <a:endParaRPr lang="en-US">
              <a:solidFill>
                <a:prstClr val="black"/>
              </a:solidFill>
              <a:latin typeface="Arial" panose="020B0604020202020204" pitchFamily="34" charset="0"/>
            </a:endParaRPr>
          </a:p>
        </p:txBody>
      </p:sp>
      <p:sp>
        <p:nvSpPr>
          <p:cNvPr id="2" name="Date Placeholder 1"/>
          <p:cNvSpPr>
            <a:spLocks noGrp="1"/>
          </p:cNvSpPr>
          <p:nvPr>
            <p:ph type="dt" idx="10"/>
          </p:nvPr>
        </p:nvSpPr>
        <p:spPr/>
        <p:txBody>
          <a:bodyPr/>
          <a:lstStyle/>
          <a:p>
            <a:pPr defTabSz="495376">
              <a:defRPr/>
            </a:pPr>
            <a:r>
              <a:rPr lang="en-US">
                <a:solidFill>
                  <a:prstClr val="black"/>
                </a:solidFill>
                <a:latin typeface="Arial" panose="020B0604020202020204" pitchFamily="34" charset="0"/>
              </a:rPr>
              <a:t>2020</a:t>
            </a:r>
            <a:endParaRPr lang="en-AU">
              <a:solidFill>
                <a:prstClr val="black"/>
              </a:solidFill>
              <a:latin typeface="Arial" panose="020B0604020202020204" pitchFamily="34" charset="0"/>
            </a:endParaRPr>
          </a:p>
        </p:txBody>
      </p:sp>
    </p:spTree>
    <p:extLst>
      <p:ext uri="{BB962C8B-B14F-4D97-AF65-F5344CB8AC3E}">
        <p14:creationId xmlns:p14="http://schemas.microsoft.com/office/powerpoint/2010/main" val="3470752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lnSpcReduction="10000"/>
          </a:bodyPr>
          <a:lstStyle/>
          <a:p>
            <a:pPr defTabSz="513358">
              <a:defRPr/>
            </a:pPr>
            <a:r>
              <a:rPr lang="en-AU" dirty="0">
                <a:ea typeface="Calibri"/>
                <a:cs typeface="Arial" panose="020B0604020202020204" pitchFamily="34" charset="0"/>
              </a:rPr>
              <a:t>SLIDE EXPLANATION:</a:t>
            </a:r>
          </a:p>
          <a:p>
            <a:pPr eaLnBrk="1" hangingPunct="1"/>
            <a:r>
              <a:rPr lang="en-AU" dirty="0"/>
              <a:t>When preparing to undertake a systematic review, consideration needs to be given to the human as well as the technical resources needed to complete the review.  A JBI review requires a minimum of two reviewers. Consideration of expertise in the topic and the systematic review process are needed when planning to undertake a systematic review. A</a:t>
            </a:r>
            <a:r>
              <a:rPr lang="en-AU" baseline="0" dirty="0"/>
              <a:t>  systematic review can take up to 1-2 years to complete, from inception of an idea, through to title registration, protocol development and write up of a completed review. It is useful to map out how much time each reviewer has, who will do what and how long  should each step take. </a:t>
            </a:r>
            <a:r>
              <a:rPr lang="en-AU" dirty="0"/>
              <a:t>If available, </a:t>
            </a:r>
            <a:r>
              <a:rPr lang="en-AU" baseline="0" dirty="0"/>
              <a:t>support from a librarian </a:t>
            </a:r>
            <a:r>
              <a:rPr lang="en-AU" dirty="0"/>
              <a:t> </a:t>
            </a:r>
            <a:r>
              <a:rPr lang="en-AU" baseline="0" dirty="0"/>
              <a:t>who can guide you in database access, searching and the logistics involved in organizing library loans is recommended as well as </a:t>
            </a:r>
            <a:r>
              <a:rPr lang="en-AU" dirty="0"/>
              <a:t>support from a statistician if conducting a quantitative review. A methodologist is someone with</a:t>
            </a:r>
            <a:r>
              <a:rPr lang="en-AU" baseline="0" dirty="0"/>
              <a:t> skills and expertise in the conduct, critique and analysis of research methods, and can also be considered as part of the review team.. </a:t>
            </a: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a:t>
            </a:r>
            <a:r>
              <a:rPr lang="en-AU" b="0" kern="1200" dirty="0">
                <a:effectLst/>
              </a:rPr>
              <a:t>Manual </a:t>
            </a:r>
            <a:r>
              <a:rPr lang="en-AU" dirty="0"/>
              <a:t>2014 Edition</a:t>
            </a:r>
            <a:r>
              <a:rPr lang="en-AU" b="0" kern="1200" dirty="0">
                <a:effectLst/>
              </a:rPr>
              <a:t>.</a:t>
            </a:r>
            <a:r>
              <a:rPr lang="en-AU" dirty="0"/>
              <a:t> The Joanna Briggs Institute</a:t>
            </a:r>
            <a:r>
              <a:rPr lang="en-AU" b="0" i="0" kern="1200" dirty="0">
                <a:effectLst/>
              </a:rPr>
              <a:t>. </a:t>
            </a:r>
            <a:r>
              <a:rPr lang="en-AU" dirty="0"/>
              <a:t>2014.</a:t>
            </a:r>
            <a:endParaRPr lang="en-AU" dirty="0">
              <a:cs typeface="Calibri"/>
            </a:endParaRPr>
          </a:p>
          <a:p>
            <a:pPr defTabSz="513358">
              <a:defRPr/>
            </a:pPr>
            <a:r>
              <a:rPr lang="en-AU" dirty="0">
                <a:latin typeface="Arial"/>
                <a:cs typeface="Arial"/>
              </a:rPr>
              <a:t> </a:t>
            </a:r>
            <a:endParaRPr lang="en-AU" dirty="0">
              <a:ea typeface="+mn-ea"/>
              <a:cs typeface="+mn-cs"/>
            </a:endParaRP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28</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323589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85000" lnSpcReduction="20000"/>
          </a:bodyPr>
          <a:lstStyle/>
          <a:p>
            <a:pPr defTabSz="513358">
              <a:defRPr/>
            </a:pPr>
            <a:r>
              <a:rPr lang="en-AU" dirty="0">
                <a:ea typeface="Calibri"/>
                <a:cs typeface="Arial" panose="020B0604020202020204" pitchFamily="34" charset="0"/>
              </a:rPr>
              <a:t>SLIDE EXPLANATION:</a:t>
            </a:r>
          </a:p>
          <a:p>
            <a:pPr defTabSz="513358">
              <a:defRPr/>
            </a:pPr>
            <a:r>
              <a:rPr lang="en-AU" dirty="0"/>
              <a:t>Reviews cannot be done by one person! </a:t>
            </a:r>
          </a:p>
          <a:p>
            <a:pPr defTabSz="513358">
              <a:defRPr/>
            </a:pPr>
            <a:r>
              <a:rPr lang="en-AU" dirty="0"/>
              <a:t>Review leads and associate reviewers have distinct roles, particularly in relation to critical appraisal, determining study inclusion and data extraction. The review lead initiates the review in JBI SUMARI, setting up the name of the review and allocating the associate reviewers. In leading the review, the lead also:</a:t>
            </a:r>
            <a:endParaRPr lang="en-AU" dirty="0">
              <a:cs typeface="Calibri"/>
            </a:endParaRPr>
          </a:p>
          <a:p>
            <a:pPr marL="192510" indent="-192510" defTabSz="513358">
              <a:buFont typeface="Arial" panose="020B0604020202020204" pitchFamily="34" charset="0"/>
              <a:buChar char="•"/>
              <a:defRPr/>
            </a:pPr>
            <a:r>
              <a:rPr lang="en-AU" dirty="0"/>
              <a:t>is able to add, edit or delete their own reviews; </a:t>
            </a:r>
          </a:p>
          <a:p>
            <a:pPr marL="192510" indent="-192510" defTabSz="513358">
              <a:buFont typeface="Arial" panose="020B0604020202020204" pitchFamily="34" charset="0"/>
              <a:buChar char="•"/>
              <a:defRPr/>
            </a:pPr>
            <a:r>
              <a:rPr lang="en-AU" dirty="0"/>
              <a:t>determines the time frame of the review; </a:t>
            </a:r>
          </a:p>
          <a:p>
            <a:pPr marL="192510" indent="-192510" defTabSz="513358">
              <a:buFont typeface="Arial" panose="020B0604020202020204" pitchFamily="34" charset="0"/>
              <a:buChar char="•"/>
              <a:defRPr/>
            </a:pPr>
            <a:r>
              <a:rPr lang="en-AU" dirty="0"/>
              <a:t>critically appraises potentially includable papers; </a:t>
            </a:r>
          </a:p>
          <a:p>
            <a:pPr marL="192510" indent="-192510" defTabSz="513358">
              <a:buFont typeface="Arial" panose="020B0604020202020204" pitchFamily="34" charset="0"/>
              <a:buChar char="•"/>
              <a:defRPr/>
            </a:pPr>
            <a:r>
              <a:rPr lang="en-AU" dirty="0"/>
              <a:t>provides an overall appraisal of papers following critical appraisal by associate reviewers; </a:t>
            </a:r>
          </a:p>
          <a:p>
            <a:pPr marL="192510" indent="-192510" defTabSz="513358">
              <a:buFont typeface="Arial" panose="020B0604020202020204" pitchFamily="34" charset="0"/>
              <a:buChar char="•"/>
              <a:defRPr/>
            </a:pPr>
            <a:r>
              <a:rPr lang="en-AU" dirty="0"/>
              <a:t>conducts the primary data extraction from included papers; and</a:t>
            </a:r>
          </a:p>
          <a:p>
            <a:pPr marL="192510" indent="-192510" defTabSz="513358">
              <a:buFont typeface="Arial" panose="020B0604020202020204" pitchFamily="34" charset="0"/>
              <a:buChar char="•"/>
              <a:defRPr/>
            </a:pPr>
            <a:r>
              <a:rPr lang="en-AU" dirty="0"/>
              <a:t>extracts data (with, in most cases, associate reviewers) from included papers. </a:t>
            </a:r>
          </a:p>
          <a:p>
            <a:pPr defTabSz="513358">
              <a:defRPr/>
            </a:pPr>
            <a:r>
              <a:rPr lang="en-AU" dirty="0"/>
              <a:t>Before an associate reviewer can work on a project they must be assigned to the review, either when the review is created or later by the lead. Associate reviewers may also be added to each review and there is no limit on the number of associate reviewers. Associate reviewers contribute to the intellectual progress and directions of reviews, in discussion with the lead. Associate reviewers may be selected for content or process expertise either in the approach to reviews being adopted, or in the topic of the review itself, or for other reasons that facilitate the conduct of the review. An associate reviewer can also mediate in circumstances where there are differences in opinion between the primary and secondary reviewer. </a:t>
            </a:r>
          </a:p>
          <a:p>
            <a:pPr defTabSz="513358">
              <a:defRPr/>
            </a:pPr>
            <a:endParaRPr lang="en-AU" dirty="0"/>
          </a:p>
          <a:p>
            <a:pPr defTabSz="513358">
              <a:defRPr/>
            </a:pPr>
            <a:r>
              <a:rPr lang="en-AU" dirty="0"/>
              <a:t>Please note the information on this slide is of a general nature, and review teams may like to operate in the way that best suits them. </a:t>
            </a:r>
          </a:p>
          <a:p>
            <a:pPr defTabSz="513358">
              <a:defRPr/>
            </a:pPr>
            <a:endParaRPr lang="en-AU" dirty="0">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a:t>
            </a:r>
            <a:r>
              <a:rPr lang="en-AU" b="0" kern="1200" dirty="0">
                <a:effectLst/>
              </a:rPr>
              <a:t>Manual </a:t>
            </a:r>
            <a:r>
              <a:rPr lang="en-AU" dirty="0"/>
              <a:t>2014 Edition</a:t>
            </a:r>
            <a:r>
              <a:rPr lang="en-AU" b="0" kern="1200" dirty="0">
                <a:effectLst/>
              </a:rPr>
              <a:t>.</a:t>
            </a:r>
            <a:r>
              <a:rPr lang="en-AU" dirty="0"/>
              <a:t> The Joanna Briggs Institute</a:t>
            </a:r>
            <a:r>
              <a:rPr lang="en-AU" b="0" i="0" kern="1200" dirty="0">
                <a:effectLst/>
              </a:rPr>
              <a:t>. </a:t>
            </a:r>
            <a:r>
              <a:rPr lang="en-AU" dirty="0"/>
              <a:t>2014.</a:t>
            </a:r>
            <a:endParaRPr lang="en-AU" dirty="0">
              <a:cs typeface="Calibri"/>
            </a:endParaRPr>
          </a:p>
          <a:p>
            <a:pPr defTabSz="513358">
              <a:defRPr/>
            </a:pPr>
            <a:endParaRPr lang="en-AU" sz="1300" dirty="0">
              <a:latin typeface="Arial" panose="020B0604020202020204" pitchFamily="34" charset="0"/>
              <a:cs typeface="Arial"/>
            </a:endParaRP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29</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583305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77500" lnSpcReduction="20000"/>
          </a:bodyPr>
          <a:lstStyle/>
          <a:p>
            <a:pPr defTabSz="513358">
              <a:defRPr/>
            </a:pPr>
            <a:r>
              <a:rPr lang="en-AU" dirty="0">
                <a:ea typeface="Calibri"/>
                <a:cs typeface="Arial" panose="020B0604020202020204" pitchFamily="34" charset="0"/>
              </a:rPr>
              <a:t>SLIDE EXPLANATION:</a:t>
            </a:r>
          </a:p>
          <a:p>
            <a:pPr eaLnBrk="1" hangingPunct="1"/>
            <a:r>
              <a:rPr lang="en-AU" dirty="0"/>
              <a:t>Some preliminary investigation of the literature is recommended to determine if studies are available on the topic of interest. Is there literature available?</a:t>
            </a:r>
            <a:r>
              <a:rPr lang="en-AU" baseline="0" dirty="0"/>
              <a:t> If you have a strong feeling that there are no studies available on your review topic, your energies may be better directed towards a different endeavour than conducting an ‘empty’ review.</a:t>
            </a:r>
          </a:p>
          <a:p>
            <a:pPr eaLnBrk="1" hangingPunct="1"/>
            <a:endParaRPr lang="en-AU" baseline="0" dirty="0"/>
          </a:p>
          <a:p>
            <a:r>
              <a:rPr lang="en-AU" baseline="0" dirty="0"/>
              <a:t>Have there been any reviews already conducted in your area of interest and if so how will yours be different? Where you look for other systematic reviews will depend on your topic of interest but in general we suggest looking at JBI Evidence Synthesis, the Cochrane database, PubMed, and PROSPERO at a minimum.</a:t>
            </a:r>
            <a:r>
              <a:rPr lang="en-AU" dirty="0"/>
              <a:t> </a:t>
            </a:r>
            <a:endParaRPr lang="en-AU" baseline="0" dirty="0">
              <a:cs typeface="Calibri"/>
            </a:endParaRPr>
          </a:p>
          <a:p>
            <a:pPr eaLnBrk="1" hangingPunct="1"/>
            <a:endParaRPr lang="en-AU" baseline="0" dirty="0"/>
          </a:p>
          <a:p>
            <a:pPr eaLnBrk="1" hangingPunct="1"/>
            <a:r>
              <a:rPr lang="en-AU" baseline="0" dirty="0"/>
              <a:t>If a systematic review (or protocol) already exists on your topic, think carefully about conducting your review. To reduce duplication and waste of human resources, it may be best not to conduct your review. However, there may be important reasons why you should still conduct your review. Your inclusion criteria may differ in terms of the population, context, interventions and even study types. Additionally, you may plan to use a different method for searching, critical appraisal and synthesis. In these cases, duplication may be appropriate. The other systematic review may also have some flaws in its conduct and reporting which warrants a new review. </a:t>
            </a:r>
          </a:p>
          <a:p>
            <a:pPr fontAlgn="base"/>
            <a:endParaRPr lang="en-AU" dirty="0"/>
          </a:p>
          <a:p>
            <a:pPr fontAlgn="base"/>
            <a:r>
              <a:rPr lang="en-AU" dirty="0"/>
              <a:t>It is also important to note that replication in general is common and important in science. Moher (2013), when discussing systematic review replication, states: “</a:t>
            </a:r>
            <a:r>
              <a:rPr lang="en-AU" i="1" dirty="0"/>
              <a:t>Not all duplication is bad. Indeed, replication is essential and has uncovered some unfortunate </a:t>
            </a:r>
            <a:r>
              <a:rPr lang="en-AU" i="1" dirty="0" err="1"/>
              <a:t>behavior</a:t>
            </a:r>
            <a:r>
              <a:rPr lang="en-AU" i="1" dirty="0"/>
              <a:t> by scientists. Clinicians - and other decision makers - can be more confident in the consistency, or lack thereof, of initially reported results”.</a:t>
            </a:r>
            <a:endParaRPr lang="en-AU" dirty="0"/>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r>
              <a:rPr lang="en-AU" dirty="0"/>
              <a:t>Moher D. The problem of duplicate systematic reviews. British Medical Journal. 2013; 347:f5040.</a:t>
            </a:r>
          </a:p>
          <a:p>
            <a:r>
              <a:rPr lang="en-AU" dirty="0"/>
              <a:t>Petticrew M. Time to rethink the systematic review catechism? Moving from ‘what works’ to ‘what happens’ Systematic Reviews. 2015; 4(1): 36. </a:t>
            </a:r>
            <a:endParaRPr lang="en-US" dirty="0">
              <a:cs typeface="MS PGothic" pitchFamily="34" charset="-128"/>
            </a:endParaRP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p>
          <a:p>
            <a:pPr eaLnBrk="1" hangingPunct="1"/>
            <a:r>
              <a:rPr lang="en-US" baseline="0" dirty="0">
                <a:cs typeface="MS PGothic" pitchFamily="34" charset="-128"/>
              </a:rPr>
              <a:t>Ask participants when they think it may be warranted to do another review if one already exists? (what reasons?)</a:t>
            </a:r>
          </a:p>
          <a:p>
            <a:pPr eaLnBrk="1" hangingPunct="1"/>
            <a:r>
              <a:rPr lang="en-US" baseline="0" dirty="0">
                <a:cs typeface="MS PGothic" pitchFamily="34" charset="-128"/>
              </a:rPr>
              <a:t>Answers: </a:t>
            </a:r>
          </a:p>
          <a:p>
            <a:pPr marL="192510" indent="-192510">
              <a:buFont typeface="Arial" panose="020B0604020202020204" pitchFamily="34" charset="0"/>
              <a:buChar char="•"/>
            </a:pPr>
            <a:r>
              <a:rPr lang="en-US" baseline="0" dirty="0">
                <a:cs typeface="MS PGothic" pitchFamily="34" charset="-128"/>
              </a:rPr>
              <a:t>Old review</a:t>
            </a:r>
          </a:p>
          <a:p>
            <a:pPr marL="192510" indent="-192510">
              <a:buFont typeface="Arial" panose="020B0604020202020204" pitchFamily="34" charset="0"/>
              <a:buChar char="•"/>
            </a:pPr>
            <a:r>
              <a:rPr lang="en-US" baseline="0" dirty="0">
                <a:cs typeface="MS PGothic" pitchFamily="34" charset="-128"/>
              </a:rPr>
              <a:t>New research/evidence has come out since existing review was done</a:t>
            </a:r>
          </a:p>
          <a:p>
            <a:pPr marL="192510" indent="-192510">
              <a:buFont typeface="Arial" panose="020B0604020202020204" pitchFamily="34" charset="0"/>
              <a:buChar char="•"/>
            </a:pPr>
            <a:r>
              <a:rPr lang="en-US" baseline="0" dirty="0">
                <a:cs typeface="MS PGothic" pitchFamily="34" charset="-128"/>
              </a:rPr>
              <a:t>Emergence of a new intervention/comparator </a:t>
            </a:r>
          </a:p>
          <a:p>
            <a:pPr marL="192510" indent="-192510">
              <a:buFont typeface="Arial" panose="020B0604020202020204" pitchFamily="34" charset="0"/>
              <a:buChar char="•"/>
            </a:pPr>
            <a:r>
              <a:rPr lang="en-US" baseline="0" dirty="0">
                <a:cs typeface="MS PGothic" pitchFamily="34" charset="-128"/>
              </a:rPr>
              <a:t>Difference in review question/ inclusion criteria</a:t>
            </a:r>
          </a:p>
          <a:p>
            <a:pPr eaLnBrk="1" hangingPunct="1"/>
            <a:endParaRPr lang="en-US" baseline="0" dirty="0">
              <a:cs typeface="MS PGothic" pitchFamily="34" charset="-128"/>
            </a:endParaRPr>
          </a:p>
          <a:p>
            <a:pPr eaLnBrk="1" hangingPunct="1"/>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30</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27213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92500" lnSpcReduction="20000"/>
          </a:bodyPr>
          <a:lstStyle/>
          <a:p>
            <a:pPr defTabSz="513358">
              <a:defRPr/>
            </a:pPr>
            <a:r>
              <a:rPr lang="en-AU" dirty="0">
                <a:ea typeface="Calibri"/>
                <a:cs typeface="Arial" panose="020B0604020202020204" pitchFamily="34" charset="0"/>
              </a:rPr>
              <a:t>SLIDE EXPLANATION:</a:t>
            </a:r>
          </a:p>
          <a:p>
            <a:pPr eaLnBrk="1" hangingPunct="1"/>
            <a:r>
              <a:rPr lang="en-AU" dirty="0"/>
              <a:t>It is recommended that review panels are established on commencement of a new systematic review, or on the update of an existing systematic review. The review panel should consist of experts in review methods (i.e. persons who have completed JBI systematic review training), experts in the content area (i.e. nationally or internationally recognized experts in the field of research and/or practice), together with a lay/consumer/patient representative. The role of</a:t>
            </a:r>
            <a:r>
              <a:rPr lang="en-AU" baseline="0" dirty="0"/>
              <a:t> stakeholders is important before and during the systematic review process as well as after to assist in integrating this knowledge into practice.</a:t>
            </a:r>
            <a:endParaRPr lang="en-AU" dirty="0"/>
          </a:p>
          <a:p>
            <a:pPr eaLnBrk="1" hangingPunct="1"/>
            <a:endParaRPr lang="en-AU" dirty="0"/>
          </a:p>
          <a:p>
            <a:r>
              <a:rPr lang="en-AU" dirty="0"/>
              <a:t>The type of knowledge needed for a particular review may vary according to the topic and scope of the review. It is recommended that the review panel meet throughout the progress of the project either face-to-face or via teleconference, as appropriate. Suggested key stages of panel input are: prior to submission of the protocol to ; prior </a:t>
            </a:r>
            <a:r>
              <a:rPr lang="en-AU"/>
              <a:t>to JBI</a:t>
            </a:r>
            <a:r>
              <a:rPr lang="en-AU" dirty="0"/>
              <a:t> Evidence Synthesis submission of the report in its first draft; and prior to submission of the report in its final draft. The names</a:t>
            </a:r>
            <a:r>
              <a:rPr lang="en-AU" baseline="0" dirty="0"/>
              <a:t> and</a:t>
            </a:r>
            <a:r>
              <a:rPr lang="en-AU" dirty="0"/>
              <a:t> contact details of each member of the review panel should be included in both the protocol and the report. </a:t>
            </a:r>
            <a:endParaRPr lang="en-AU" dirty="0">
              <a:cs typeface="Calibri"/>
            </a:endParaRP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a:t>
            </a:r>
            <a:r>
              <a:rPr lang="en-AU" b="0" kern="1200" dirty="0">
                <a:effectLst/>
              </a:rPr>
              <a:t>Manual </a:t>
            </a:r>
            <a:r>
              <a:rPr lang="en-AU" dirty="0"/>
              <a:t>2014 Edition</a:t>
            </a:r>
            <a:r>
              <a:rPr lang="en-AU" b="0" kern="1200" dirty="0">
                <a:effectLst/>
              </a:rPr>
              <a:t>.</a:t>
            </a:r>
            <a:r>
              <a:rPr lang="en-AU" dirty="0"/>
              <a:t> The Joanna Briggs Institute</a:t>
            </a:r>
            <a:r>
              <a:rPr lang="en-AU" b="0" i="0" kern="1200" dirty="0">
                <a:effectLst/>
              </a:rPr>
              <a:t>. </a:t>
            </a:r>
            <a:r>
              <a:rPr lang="en-AU" dirty="0"/>
              <a:t>2014.</a:t>
            </a:r>
            <a:endParaRPr lang="en-AU" dirty="0">
              <a:cs typeface="Calibri"/>
            </a:endParaRPr>
          </a:p>
          <a:p>
            <a:pPr defTabSz="513358">
              <a:defRPr/>
            </a:pPr>
            <a:endParaRPr lang="en-AU" sz="1300" dirty="0">
              <a:latin typeface="Arial" panose="020B0604020202020204" pitchFamily="34" charset="0"/>
              <a:cs typeface="Arial"/>
            </a:endParaRP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marL="192510" indent="-192510">
              <a:buFont typeface="Arial" panose="020B0604020202020204" pitchFamily="34" charset="0"/>
              <a:buChar char="•"/>
            </a:pPr>
            <a:r>
              <a:rPr lang="en-AU" dirty="0"/>
              <a:t>Why do you think</a:t>
            </a:r>
            <a:r>
              <a:rPr lang="en-AU" baseline="0" dirty="0"/>
              <a:t> it is important to establish a review panel? </a:t>
            </a:r>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31</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23557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9C64FA4-7C6C-4C17-A44E-247F160E6C45}" type="slidenum">
              <a:rPr lang="en-US"/>
              <a:pPr/>
              <a:t>3</a:t>
            </a:fld>
            <a:endParaRPr lang="en-US"/>
          </a:p>
        </p:txBody>
      </p:sp>
      <p:sp>
        <p:nvSpPr>
          <p:cNvPr id="19459" name="Rectangle 2"/>
          <p:cNvSpPr>
            <a:spLocks noGrp="1" noRot="1" noChangeAspect="1" noChangeArrowheads="1" noTextEdit="1"/>
          </p:cNvSpPr>
          <p:nvPr>
            <p:ph type="sldImg"/>
          </p:nvPr>
        </p:nvSpPr>
        <p:spPr>
          <a:xfrm>
            <a:off x="-138113" y="858838"/>
            <a:ext cx="7634288" cy="4295775"/>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defTabSz="513358">
              <a:defRPr/>
            </a:pPr>
            <a:r>
              <a:rPr lang="en-AU" dirty="0">
                <a:ea typeface="Calibri"/>
                <a:cs typeface="Arial" panose="020B0604020202020204" pitchFamily="34" charset="0"/>
              </a:rPr>
              <a:t>SLIDE EXPLANATION:</a:t>
            </a:r>
          </a:p>
          <a:p>
            <a:pPr defTabSz="513358">
              <a:defRPr/>
            </a:pPr>
            <a:r>
              <a:rPr lang="en-US" dirty="0">
                <a:cs typeface="MS PGothic" pitchFamily="34" charset="-128"/>
              </a:rPr>
              <a:t>The</a:t>
            </a:r>
            <a:r>
              <a:rPr lang="en-US" baseline="0" dirty="0">
                <a:cs typeface="MS PGothic" pitchFamily="34" charset="-128"/>
              </a:rPr>
              <a:t> purpose of this </a:t>
            </a:r>
            <a:r>
              <a:rPr lang="en-US" dirty="0">
                <a:cs typeface="MS PGothic" pitchFamily="34" charset="-128"/>
              </a:rPr>
              <a:t>three module </a:t>
            </a:r>
            <a:r>
              <a:rPr lang="en-US" baseline="0" dirty="0">
                <a:cs typeface="MS PGothic" pitchFamily="34" charset="-128"/>
              </a:rPr>
              <a:t>program is to prepare researchers, clinicians, academics and policy makers to develop, conduct and report systematic reviews using </a:t>
            </a:r>
            <a:r>
              <a:rPr lang="en-AU" baseline="0" dirty="0" err="1">
                <a:cs typeface="MS PGothic" pitchFamily="34" charset="-128"/>
              </a:rPr>
              <a:t>JBI’s</a:t>
            </a:r>
            <a:r>
              <a:rPr lang="en-AU" dirty="0">
                <a:ea typeface="Calibri"/>
                <a:cs typeface="Arial" panose="020B0604020202020204" pitchFamily="34" charset="0"/>
              </a:rPr>
              <a:t> systematic review software, JBI</a:t>
            </a:r>
            <a:r>
              <a:rPr lang="en-AU" baseline="0" dirty="0">
                <a:ea typeface="Calibri"/>
                <a:cs typeface="Arial" panose="020B0604020202020204" pitchFamily="34" charset="0"/>
              </a:rPr>
              <a:t> </a:t>
            </a:r>
            <a:r>
              <a:rPr lang="en-AU" dirty="0" err="1">
                <a:ea typeface="Calibri"/>
                <a:cs typeface="Arial" panose="020B0604020202020204" pitchFamily="34" charset="0"/>
              </a:rPr>
              <a:t>SUMARI</a:t>
            </a:r>
            <a:r>
              <a:rPr lang="en-US" dirty="0">
                <a:cs typeface="MS PGothic" pitchFamily="34" charset="-128"/>
              </a:rPr>
              <a:t>. By successfully completing this module and at least one of the</a:t>
            </a:r>
            <a:r>
              <a:rPr lang="en-US" baseline="0" dirty="0">
                <a:cs typeface="MS PGothic" pitchFamily="34" charset="-128"/>
              </a:rPr>
              <a:t> </a:t>
            </a:r>
            <a:r>
              <a:rPr lang="en-US" dirty="0">
                <a:cs typeface="MS PGothic" pitchFamily="34" charset="-128"/>
              </a:rPr>
              <a:t>other two modules</a:t>
            </a:r>
            <a:r>
              <a:rPr lang="en-US" baseline="0" dirty="0">
                <a:cs typeface="MS PGothic" pitchFamily="34" charset="-128"/>
              </a:rPr>
              <a:t> delivered face-to-face you will</a:t>
            </a:r>
            <a:r>
              <a:rPr lang="en-AU" baseline="0" dirty="0">
                <a:cs typeface="+mn-cs"/>
              </a:rPr>
              <a:t> </a:t>
            </a:r>
            <a:r>
              <a:rPr lang="en-AU" altLang="en-US" dirty="0"/>
              <a:t>become a JBI accredited reviewer and contribute to the global production of high quality systematic reviews. </a:t>
            </a:r>
            <a:endParaRPr lang="en-US" dirty="0">
              <a:cs typeface="MS PGothic" pitchFamily="34" charset="-128"/>
            </a:endParaRPr>
          </a:p>
          <a:p>
            <a:pPr eaLnBrk="1" hangingPunct="1">
              <a:buFontTx/>
              <a:buNone/>
            </a:pPr>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buFontTx/>
              <a:buChar char="•"/>
            </a:pPr>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4036977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defTabSz="513358">
              <a:defRPr/>
            </a:pPr>
            <a:r>
              <a:rPr lang="en-AU" dirty="0">
                <a:ea typeface="Calibri"/>
                <a:cs typeface="Arial" panose="020B0604020202020204" pitchFamily="34" charset="0"/>
              </a:rPr>
              <a:t>SLIDE EXPLANATION:</a:t>
            </a:r>
          </a:p>
          <a:p>
            <a:pPr eaLnBrk="1" hangingPunct="1"/>
            <a:r>
              <a:rPr lang="en-AU" dirty="0"/>
              <a:t>Reviewers are encouraged to register their review title. This enables other reviewers to identify topics that are currently in development and avoids accidental duplication of topics. Although not compulsory across all organizations it is strongly encouraged. For titles registered through</a:t>
            </a:r>
            <a:r>
              <a:rPr lang="en-AU" baseline="0" dirty="0"/>
              <a:t> JBI, o</a:t>
            </a:r>
            <a:r>
              <a:rPr lang="en-AU" dirty="0"/>
              <a:t>nce registered, a title is valid for six months from the date of entry in the database. Should a protocol not be completed within that time-frame for a nominated topic, the topic becomes deregistered and available to any other JBI entity who may wish to conduct the review. </a:t>
            </a:r>
          </a:p>
          <a:p>
            <a:pPr eaLnBrk="1" hangingPunct="1"/>
            <a:endParaRPr lang="en-AU" dirty="0"/>
          </a:p>
          <a:p>
            <a:pPr eaLnBrk="1" hangingPunct="1"/>
            <a:r>
              <a:rPr lang="en-AU" dirty="0"/>
              <a:t>This</a:t>
            </a:r>
            <a:r>
              <a:rPr lang="en-AU" baseline="0" dirty="0"/>
              <a:t> process can be done on the JBI website (</a:t>
            </a:r>
            <a:r>
              <a:rPr lang="en-AU" dirty="0" err="1"/>
              <a:t>jbi.global</a:t>
            </a:r>
            <a:r>
              <a:rPr lang="en-AU" baseline="0" dirty="0"/>
              <a:t>) for JBI affiliated entities</a:t>
            </a:r>
            <a:endParaRPr lang="en-AU" dirty="0">
              <a:cs typeface="Calibri"/>
            </a:endParaRP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a:t>
            </a:r>
            <a:r>
              <a:rPr lang="en-AU" b="0" kern="1200" dirty="0">
                <a:effectLst/>
              </a:rPr>
              <a:t>Manual </a:t>
            </a:r>
            <a:r>
              <a:rPr lang="en-AU" dirty="0"/>
              <a:t>2014 Edition</a:t>
            </a:r>
            <a:r>
              <a:rPr lang="en-AU" b="0" kern="1200" dirty="0">
                <a:effectLst/>
              </a:rPr>
              <a:t>.</a:t>
            </a:r>
            <a:r>
              <a:rPr lang="en-AU" dirty="0"/>
              <a:t> The Joanna Briggs Institute</a:t>
            </a:r>
            <a:r>
              <a:rPr lang="en-AU" b="0" i="0" kern="1200" dirty="0">
                <a:effectLst/>
              </a:rPr>
              <a:t>. </a:t>
            </a:r>
            <a:r>
              <a:rPr lang="en-AU" dirty="0"/>
              <a:t>2014.</a:t>
            </a:r>
            <a:endParaRPr lang="en-AU" dirty="0">
              <a:cs typeface="Calibri"/>
            </a:endParaRPr>
          </a:p>
          <a:p>
            <a:pPr defTabSz="513358">
              <a:defRPr/>
            </a:pPr>
            <a:r>
              <a:rPr lang="en-AU" dirty="0">
                <a:latin typeface="Arial"/>
                <a:cs typeface="Arial"/>
              </a:rPr>
              <a:t> </a:t>
            </a:r>
            <a:endParaRPr lang="en-AU" dirty="0">
              <a:ea typeface="+mn-ea"/>
              <a:cs typeface="+mn-cs"/>
            </a:endParaRP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32</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026972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defTabSz="513358">
              <a:defRPr/>
            </a:pPr>
            <a:r>
              <a:rPr lang="en-AU" dirty="0">
                <a:ea typeface="Calibri"/>
                <a:cs typeface="Arial" panose="020B0604020202020204" pitchFamily="34" charset="0"/>
              </a:rPr>
              <a:t>SLIDE EXPLANATION:</a:t>
            </a:r>
          </a:p>
          <a:p>
            <a:pPr eaLnBrk="1" hangingPunct="1"/>
            <a:r>
              <a:rPr lang="en-US" dirty="0">
                <a:cs typeface="MS PGothic" pitchFamily="34" charset="-128"/>
              </a:rPr>
              <a:t>An essential step</a:t>
            </a:r>
            <a:r>
              <a:rPr lang="en-US" baseline="0" dirty="0">
                <a:cs typeface="MS PGothic" pitchFamily="34" charset="-128"/>
              </a:rPr>
              <a:t> in the early development of a systematic review is the development of a review protocol. A protocol pre-defines the objectives and methods of the systematic review which allows transparency of the process which in turns allows the reader to see how the findings and recommendations were arrived at. It must be done prior to conducting the systematic review as it is important in restricting the presence of reporting bias. The protocol is a completely separate document to the systematic review report.</a:t>
            </a:r>
          </a:p>
          <a:p>
            <a:pPr eaLnBrk="1" hangingPunct="1"/>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a:t>
            </a:r>
            <a:r>
              <a:rPr lang="en-AU" b="0" kern="1200" dirty="0">
                <a:effectLst/>
              </a:rPr>
              <a:t>Manual </a:t>
            </a:r>
            <a:r>
              <a:rPr lang="en-AU" dirty="0"/>
              <a:t>2014 Edition</a:t>
            </a:r>
            <a:r>
              <a:rPr lang="en-AU" b="0" kern="1200" dirty="0">
                <a:effectLst/>
              </a:rPr>
              <a:t>.</a:t>
            </a:r>
            <a:r>
              <a:rPr lang="en-AU" dirty="0"/>
              <a:t> The Joanna Briggs Institute</a:t>
            </a:r>
            <a:r>
              <a:rPr lang="en-AU" b="0" i="0" kern="1200" dirty="0">
                <a:effectLst/>
              </a:rPr>
              <a:t>. </a:t>
            </a:r>
            <a:r>
              <a:rPr lang="en-AU" dirty="0"/>
              <a:t>2014.</a:t>
            </a:r>
            <a:endParaRPr lang="en-AU" dirty="0">
              <a:cs typeface="Calibri"/>
            </a:endParaRPr>
          </a:p>
          <a:p>
            <a:pPr defTabSz="513358">
              <a:defRPr/>
            </a:pPr>
            <a:r>
              <a:rPr lang="en-AU" dirty="0">
                <a:latin typeface="Arial"/>
                <a:cs typeface="Arial"/>
              </a:rPr>
              <a:t> </a:t>
            </a:r>
            <a:endParaRPr lang="en-AU">
              <a:ea typeface="+mn-ea"/>
              <a:cs typeface="+mn-cs"/>
            </a:endParaRP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33</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625631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92500"/>
          </a:bodyPr>
          <a:lstStyle/>
          <a:p>
            <a:pPr defTabSz="513358">
              <a:defRPr/>
            </a:pPr>
            <a:r>
              <a:rPr lang="en-AU" dirty="0">
                <a:ea typeface="Calibri"/>
                <a:cs typeface="Arial" panose="020B0604020202020204" pitchFamily="34" charset="0"/>
              </a:rPr>
              <a:t>SLIDE EXPLANATION:</a:t>
            </a:r>
          </a:p>
          <a:p>
            <a:pPr defTabSz="513358">
              <a:defRPr/>
            </a:pPr>
            <a:r>
              <a:rPr lang="en-US" baseline="0" dirty="0">
                <a:cs typeface="Calibri"/>
              </a:rPr>
              <a:t>For JBI Reviews, protocols need to be completed using the JBI SUMARI software. </a:t>
            </a:r>
            <a:r>
              <a:rPr lang="en-US" dirty="0">
                <a:cs typeface="Calibri"/>
              </a:rPr>
              <a:t>Once a protocol</a:t>
            </a:r>
            <a:r>
              <a:rPr lang="en-US" baseline="0" dirty="0">
                <a:cs typeface="Calibri"/>
              </a:rPr>
              <a:t> is developed it should be</a:t>
            </a:r>
            <a:r>
              <a:rPr lang="en-US" dirty="0">
                <a:cs typeface="Calibri"/>
              </a:rPr>
              <a:t> submitted for peer review. Depending on where the protocol will be published </a:t>
            </a:r>
            <a:r>
              <a:rPr lang="en-US" baseline="0" dirty="0">
                <a:cs typeface="Calibri"/>
              </a:rPr>
              <a:t>it must follow their criteria standards. </a:t>
            </a:r>
            <a:r>
              <a:rPr lang="en-US" dirty="0">
                <a:cs typeface="Calibri"/>
              </a:rPr>
              <a:t>For</a:t>
            </a:r>
            <a:r>
              <a:rPr lang="en-US" baseline="0" dirty="0">
                <a:cs typeface="Calibri"/>
              </a:rPr>
              <a:t> JBI reviews it is via </a:t>
            </a:r>
            <a:r>
              <a:rPr lang="en-US" dirty="0">
                <a:cs typeface="Calibri"/>
              </a:rPr>
              <a:t>JBI</a:t>
            </a:r>
            <a:r>
              <a:rPr lang="en-US" baseline="0" dirty="0">
                <a:cs typeface="Calibri"/>
              </a:rPr>
              <a:t> </a:t>
            </a:r>
            <a:r>
              <a:rPr lang="en-US" dirty="0">
                <a:cs typeface="Calibri"/>
              </a:rPr>
              <a:t>Evidence Synthesis; </a:t>
            </a:r>
            <a:r>
              <a:rPr lang="en-US" baseline="0" dirty="0">
                <a:cs typeface="Calibri"/>
              </a:rPr>
              <a:t>for Cochrane Reviews it is via the Cochrane Database of Systematic Reviews. Protocols can also be registered via the Centre for Reviews and Dissemination PROSPERO database (a register of systematic reviews in health and social care). Review authors can register with PROSPERO themselves and can register their protocol at any stage prior to data extraction.</a:t>
            </a:r>
          </a:p>
          <a:p>
            <a:pPr defTabSz="513358">
              <a:defRPr/>
            </a:pPr>
            <a:endParaRPr lang="en-US" baseline="0" dirty="0">
              <a:cs typeface="MS PGothic" pitchFamily="34" charset="-128"/>
            </a:endParaRPr>
          </a:p>
          <a:p>
            <a:pPr defTabSz="513358">
              <a:defRPr/>
            </a:pPr>
            <a:r>
              <a:rPr lang="en-US" baseline="0" dirty="0">
                <a:cs typeface="Calibri"/>
              </a:rPr>
              <a:t>On submission, t</a:t>
            </a:r>
            <a:r>
              <a:rPr lang="en-US" dirty="0">
                <a:cs typeface="Calibri"/>
              </a:rPr>
              <a:t>he editorial team of JBI Evidence Synthesis </a:t>
            </a:r>
            <a:r>
              <a:rPr lang="en-US" baseline="0" dirty="0">
                <a:cs typeface="Calibri"/>
              </a:rPr>
              <a:t>ensures the protocol meets the submission requirements and follows the JBI approach to conducting a systematic review. They then send it out to at least two registered peer reviewers (from JBI and the JBI Collaboration). This process is blinded (you will not know who is reviewing your protocol) and peer reviewers will provide you with constructive feedback (using a standard form) regarding the scope, design and approach to your review. Where possible, peer reviewers with expertise in the specific methodology and the topic area are arranged.</a:t>
            </a:r>
            <a:r>
              <a:rPr lang="en-US" dirty="0">
                <a:cs typeface="Calibri"/>
              </a:rPr>
              <a:t> </a:t>
            </a:r>
            <a:endParaRPr lang="en-US" baseline="0" dirty="0">
              <a:cs typeface="Calibri"/>
            </a:endParaRPr>
          </a:p>
          <a:p>
            <a:pPr eaLnBrk="1" hangingPunct="1"/>
            <a:endParaRPr lang="en-US" baseline="0"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34</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1030956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8ED067-4CA3-4EF3-A45B-347AD90B742C}" type="slidenum">
              <a:rPr lang="en-AU" smtClean="0"/>
              <a:pPr/>
              <a:t>35</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029382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6F15366-EA16-42E9-AB75-CC9026A1E640}" type="slidenum">
              <a:rPr lang="en-US"/>
              <a:pPr/>
              <a:t>36</a:t>
            </a:fld>
            <a:endParaRPr lang="en-US"/>
          </a:p>
        </p:txBody>
      </p:sp>
      <p:sp>
        <p:nvSpPr>
          <p:cNvPr id="311299" name="Rectangle 2"/>
          <p:cNvSpPr>
            <a:spLocks noGrp="1" noRot="1" noChangeAspect="1" noChangeArrowheads="1" noTextEdit="1"/>
          </p:cNvSpPr>
          <p:nvPr>
            <p:ph type="sldImg"/>
          </p:nvPr>
        </p:nvSpPr>
        <p:spPr>
          <a:xfrm>
            <a:off x="503238" y="858838"/>
            <a:ext cx="3898900" cy="2193925"/>
          </a:xfrm>
          <a:solidFill>
            <a:srgbClr val="FFFFFF"/>
          </a:solidFill>
          <a:ln/>
        </p:spPr>
      </p:sp>
      <p:sp>
        <p:nvSpPr>
          <p:cNvPr id="311300" name="Rectangle 3"/>
          <p:cNvSpPr>
            <a:spLocks noGrp="1" noChangeArrowheads="1"/>
          </p:cNvSpPr>
          <p:nvPr>
            <p:ph type="body" idx="1"/>
          </p:nvPr>
        </p:nvSpPr>
        <p:spPr>
          <a:xfrm>
            <a:off x="981769" y="3341747"/>
            <a:ext cx="5395421" cy="7254781"/>
          </a:xfrm>
          <a:solidFill>
            <a:srgbClr val="FFFFFF"/>
          </a:solidFill>
          <a:ln>
            <a:solidFill>
              <a:srgbClr val="000000"/>
            </a:solidFill>
          </a:ln>
        </p:spPr>
        <p:txBody>
          <a:bodyPr/>
          <a:lstStyle/>
          <a:p>
            <a:pPr algn="just" defTabSz="513358">
              <a:spcBef>
                <a:spcPts val="674"/>
              </a:spcBef>
              <a:spcAft>
                <a:spcPts val="561"/>
              </a:spcAft>
              <a:defRPr/>
            </a:pPr>
            <a:r>
              <a:rPr lang="en-AU" dirty="0">
                <a:ea typeface="Calibri"/>
                <a:cs typeface="Arial" panose="020B0604020202020204" pitchFamily="34" charset="0"/>
              </a:rPr>
              <a:t>SLIDE EXPLANATION:</a:t>
            </a:r>
          </a:p>
          <a:p>
            <a:pPr algn="just">
              <a:spcBef>
                <a:spcPts val="674"/>
              </a:spcBef>
              <a:spcAft>
                <a:spcPts val="561"/>
              </a:spcAft>
            </a:pPr>
            <a:r>
              <a:rPr lang="en-AU" dirty="0">
                <a:cs typeface="MS PGothic" pitchFamily="34" charset="-128"/>
              </a:rPr>
              <a:t>A review protocol provides the specific direction the review will follow </a:t>
            </a:r>
            <a:r>
              <a:rPr lang="en-AU" dirty="0">
                <a:cs typeface="+mn-cs"/>
              </a:rPr>
              <a:t>a</a:t>
            </a:r>
            <a:r>
              <a:rPr lang="en-AU" dirty="0"/>
              <a:t>nd</a:t>
            </a:r>
            <a:r>
              <a:rPr lang="en-AU" baseline="0" dirty="0"/>
              <a:t> </a:t>
            </a:r>
            <a:r>
              <a:rPr lang="en-AU" dirty="0"/>
              <a:t>allows transparency of process, which in turn allows the reader to see how the findings and recommendations were arrived at</a:t>
            </a:r>
            <a:r>
              <a:rPr lang="en-AU" dirty="0">
                <a:cs typeface="MS PGothic" pitchFamily="34" charset="-128"/>
              </a:rPr>
              <a:t>. </a:t>
            </a:r>
            <a:r>
              <a:rPr lang="en-AU" dirty="0"/>
              <a:t>It</a:t>
            </a:r>
            <a:r>
              <a:rPr lang="en-AU" baseline="0" dirty="0"/>
              <a:t> </a:t>
            </a:r>
            <a:r>
              <a:rPr lang="en-AU" dirty="0"/>
              <a:t>provides the plan or proposal for the systematic review by </a:t>
            </a:r>
            <a:r>
              <a:rPr lang="en-AU" dirty="0">
                <a:cs typeface="MS PGothic" pitchFamily="34" charset="-128"/>
              </a:rPr>
              <a:t>explicitly describing the inclusion criteria, methods of study selection, appraisal, extraction and synthesis. The background section describes the topic, why it is important and explores key elements of the inclusion criteria. Protocols across all review methods (e.g. qualitative, textual, economic etc.) contain a series of standardized headings that are consistent with the scientific principals of a priori documentation.</a:t>
            </a:r>
            <a:r>
              <a:rPr lang="en-AU" baseline="0" dirty="0">
                <a:cs typeface="MS PGothic" pitchFamily="34" charset="-128"/>
              </a:rPr>
              <a:t> </a:t>
            </a:r>
            <a:r>
              <a:rPr lang="en-AU" dirty="0"/>
              <a:t>Protocols restrict the presence of reporting bias. </a:t>
            </a:r>
            <a:endParaRPr lang="en-AU" dirty="0">
              <a:cs typeface="MS PGothic" pitchFamily="34" charset="-128"/>
            </a:endParaRPr>
          </a:p>
          <a:p>
            <a:pPr algn="just">
              <a:spcBef>
                <a:spcPts val="674"/>
              </a:spcBef>
              <a:spcAft>
                <a:spcPts val="561"/>
              </a:spcAft>
            </a:pPr>
            <a:endParaRPr lang="en-AU" dirty="0">
              <a:cs typeface="MS PGothic" pitchFamily="34" charset="-128"/>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Manual 2014 Edition. The Joanna Briggs Institute. 2014.</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algn="just">
              <a:spcBef>
                <a:spcPts val="674"/>
              </a:spcBef>
              <a:spcAft>
                <a:spcPts val="561"/>
              </a:spcAft>
            </a:pPr>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2666865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6F15366-EA16-42E9-AB75-CC9026A1E640}" type="slidenum">
              <a:rPr lang="en-US"/>
              <a:pPr/>
              <a:t>37</a:t>
            </a:fld>
            <a:endParaRPr lang="en-US"/>
          </a:p>
        </p:txBody>
      </p:sp>
      <p:sp>
        <p:nvSpPr>
          <p:cNvPr id="311299" name="Rectangle 2"/>
          <p:cNvSpPr>
            <a:spLocks noGrp="1" noRot="1" noChangeAspect="1" noChangeArrowheads="1" noTextEdit="1"/>
          </p:cNvSpPr>
          <p:nvPr>
            <p:ph type="sldImg"/>
          </p:nvPr>
        </p:nvSpPr>
        <p:spPr>
          <a:xfrm>
            <a:off x="503238" y="858838"/>
            <a:ext cx="3898900" cy="2193925"/>
          </a:xfrm>
          <a:solidFill>
            <a:srgbClr val="FFFFFF"/>
          </a:solidFill>
          <a:ln/>
        </p:spPr>
      </p:sp>
      <p:sp>
        <p:nvSpPr>
          <p:cNvPr id="311300" name="Rectangle 3"/>
          <p:cNvSpPr>
            <a:spLocks noGrp="1" noChangeArrowheads="1"/>
          </p:cNvSpPr>
          <p:nvPr>
            <p:ph type="body" idx="1"/>
          </p:nvPr>
        </p:nvSpPr>
        <p:spPr>
          <a:xfrm>
            <a:off x="981769" y="3341747"/>
            <a:ext cx="5395421" cy="7254781"/>
          </a:xfrm>
          <a:solidFill>
            <a:srgbClr val="FFFFFF"/>
          </a:solidFill>
          <a:ln>
            <a:solidFill>
              <a:srgbClr val="000000"/>
            </a:solidFill>
          </a:ln>
        </p:spPr>
        <p:txBody>
          <a:bodyPr/>
          <a:lstStyle/>
          <a:p>
            <a:pPr defTabSz="513358">
              <a:spcBef>
                <a:spcPts val="674"/>
              </a:spcBef>
              <a:spcAft>
                <a:spcPts val="561"/>
              </a:spcAft>
              <a:defRPr/>
            </a:pPr>
            <a:r>
              <a:rPr lang="en-AU" dirty="0">
                <a:ea typeface="Calibri"/>
                <a:cs typeface="Arial" panose="020B0604020202020204" pitchFamily="34" charset="0"/>
              </a:rPr>
              <a:t>SLIDE EXPLANATION:</a:t>
            </a:r>
          </a:p>
          <a:p>
            <a:pPr defTabSz="513358">
              <a:spcBef>
                <a:spcPts val="674"/>
              </a:spcBef>
              <a:spcAft>
                <a:spcPts val="561"/>
              </a:spcAft>
              <a:defRPr/>
            </a:pPr>
            <a:r>
              <a:rPr lang="en-AU" dirty="0">
                <a:cs typeface="MS PGothic" pitchFamily="34" charset="-128"/>
              </a:rPr>
              <a:t>JBI, Cochrane and other review-based organizations require the development of a protocol before a review can be commenced. The benefits of submitting a protocol before beginning the review relate to the validity and merit of a research process that reduces risk of bias, promotes a systematic rather than ad hoc approach to the review process, facilitates communication with others and promotes consistency between review team members. These features further support the reliability and usefulness of reviews to health professionals.</a:t>
            </a:r>
          </a:p>
          <a:p>
            <a:pPr defTabSz="513358">
              <a:spcBef>
                <a:spcPts val="674"/>
              </a:spcBef>
              <a:spcAft>
                <a:spcPts val="561"/>
              </a:spcAft>
              <a:defRPr/>
            </a:pPr>
            <a:endParaRPr lang="en-AU" dirty="0">
              <a:cs typeface="MS PGothic" pitchFamily="34" charset="-128"/>
            </a:endParaRPr>
          </a:p>
          <a:p>
            <a:pPr defTabSz="513358">
              <a:spcBef>
                <a:spcPts val="674"/>
              </a:spcBef>
              <a:spcAft>
                <a:spcPts val="561"/>
              </a:spcAft>
              <a:defRPr/>
            </a:pPr>
            <a:r>
              <a:rPr lang="en-US" dirty="0">
                <a:cs typeface="MS PGothic" pitchFamily="34" charset="-128"/>
              </a:rPr>
              <a:t>The protocol forms the basis of the review and as such the JBI peer reviews all protocols submitted by reviewers to ensure they comply with international standards of scientific rigor.</a:t>
            </a:r>
            <a:r>
              <a:rPr lang="en-US" baseline="0" dirty="0">
                <a:cs typeface="MS PGothic" pitchFamily="34" charset="-128"/>
              </a:rPr>
              <a:t>  </a:t>
            </a:r>
            <a:endParaRPr lang="en-AU" dirty="0">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Manual 2014 Edition. The Joanna Briggs Institute. 2014</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algn="just">
              <a:spcBef>
                <a:spcPts val="674"/>
              </a:spcBef>
              <a:spcAft>
                <a:spcPts val="561"/>
              </a:spcAft>
            </a:pPr>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788626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9370AC9-BD6B-4CC9-8545-FF98F582B097}" type="slidenum">
              <a:rPr lang="en-US"/>
              <a:pPr/>
              <a:t>38</a:t>
            </a:fld>
            <a:endParaRPr lang="en-US"/>
          </a:p>
        </p:txBody>
      </p:sp>
      <p:sp>
        <p:nvSpPr>
          <p:cNvPr id="313347" name="Rectangle 2"/>
          <p:cNvSpPr>
            <a:spLocks noGrp="1" noRot="1" noChangeAspect="1" noChangeArrowheads="1" noTextEdit="1"/>
          </p:cNvSpPr>
          <p:nvPr>
            <p:ph type="sldImg"/>
          </p:nvPr>
        </p:nvSpPr>
        <p:spPr>
          <a:xfrm>
            <a:off x="503238" y="858838"/>
            <a:ext cx="3898900" cy="2193925"/>
          </a:xfrm>
          <a:solidFill>
            <a:srgbClr val="FFFFFF"/>
          </a:solidFill>
          <a:ln/>
        </p:spPr>
      </p:sp>
      <p:sp>
        <p:nvSpPr>
          <p:cNvPr id="313348" name="Rectangle 3"/>
          <p:cNvSpPr>
            <a:spLocks noGrp="1" noChangeArrowheads="1"/>
          </p:cNvSpPr>
          <p:nvPr>
            <p:ph type="body" idx="1"/>
          </p:nvPr>
        </p:nvSpPr>
        <p:spPr>
          <a:xfrm>
            <a:off x="981769" y="3341747"/>
            <a:ext cx="5395421" cy="7254781"/>
          </a:xfrm>
          <a:solidFill>
            <a:srgbClr val="FFFFFF"/>
          </a:solidFill>
          <a:ln>
            <a:solidFill>
              <a:srgbClr val="000000"/>
            </a:solidFill>
          </a:ln>
        </p:spPr>
        <p:txBody>
          <a:bodyPr/>
          <a:lstStyle/>
          <a:p>
            <a:pPr defTabSz="513358">
              <a:defRPr/>
            </a:pPr>
            <a:r>
              <a:rPr lang="en-AU" dirty="0">
                <a:ea typeface="Calibri"/>
                <a:cs typeface="Arial" panose="020B0604020202020204" pitchFamily="34" charset="0"/>
              </a:rPr>
              <a:t>SLIDE EXPLANATION:</a:t>
            </a:r>
            <a:endParaRPr lang="en-AU" dirty="0"/>
          </a:p>
          <a:p>
            <a:pPr defTabSz="513358">
              <a:defRPr/>
            </a:pPr>
            <a:r>
              <a:rPr lang="en-AU" dirty="0">
                <a:ea typeface="Calibri"/>
                <a:cs typeface="Arial" panose="020B0604020202020204" pitchFamily="34" charset="0"/>
              </a:rPr>
              <a:t>In regards to the structure</a:t>
            </a:r>
            <a:r>
              <a:rPr lang="en-AU" baseline="0" dirty="0">
                <a:ea typeface="Calibri"/>
                <a:cs typeface="Arial" panose="020B0604020202020204" pitchFamily="34" charset="0"/>
              </a:rPr>
              <a:t> of a protocol </a:t>
            </a:r>
            <a:r>
              <a:rPr lang="en-AU" dirty="0">
                <a:ea typeface="Calibri"/>
                <a:cs typeface="Arial" panose="020B0604020202020204" pitchFamily="34" charset="0"/>
              </a:rPr>
              <a:t>JBI </a:t>
            </a:r>
            <a:r>
              <a:rPr lang="en-AU" baseline="0" dirty="0">
                <a:ea typeface="Calibri"/>
                <a:cs typeface="Arial" panose="020B0604020202020204" pitchFamily="34" charset="0"/>
              </a:rPr>
              <a:t>recommends the following features:</a:t>
            </a:r>
          </a:p>
          <a:p>
            <a:pPr marL="192510" indent="-192510" defTabSz="513358">
              <a:buFont typeface="Arial" panose="020B0604020202020204" pitchFamily="34" charset="0"/>
              <a:buChar char="•"/>
              <a:defRPr/>
            </a:pPr>
            <a:r>
              <a:rPr lang="en-AU" dirty="0"/>
              <a:t>Title of systematic review protocol</a:t>
            </a:r>
          </a:p>
          <a:p>
            <a:pPr marL="192510" indent="-192510" defTabSz="513358">
              <a:buFont typeface="Arial" panose="020B0604020202020204" pitchFamily="34" charset="0"/>
              <a:buChar char="•"/>
              <a:defRPr/>
            </a:pPr>
            <a:r>
              <a:rPr lang="en-AU" dirty="0"/>
              <a:t>Abstract</a:t>
            </a:r>
          </a:p>
          <a:p>
            <a:pPr marL="192510" indent="-192510" defTabSz="513358">
              <a:buFont typeface="Arial" panose="020B0604020202020204" pitchFamily="34" charset="0"/>
              <a:buChar char="•"/>
              <a:defRPr/>
            </a:pPr>
            <a:r>
              <a:rPr lang="en-AU" dirty="0"/>
              <a:t>Introduction</a:t>
            </a:r>
          </a:p>
          <a:p>
            <a:pPr marL="192510" indent="-192510" defTabSz="513358">
              <a:buFont typeface="Arial" panose="020B0604020202020204" pitchFamily="34" charset="0"/>
              <a:buChar char="•"/>
              <a:defRPr/>
            </a:pPr>
            <a:r>
              <a:rPr lang="en-AU" dirty="0"/>
              <a:t>Review objective/question(s)</a:t>
            </a:r>
          </a:p>
          <a:p>
            <a:pPr marL="192510" indent="-192510" defTabSz="513358">
              <a:buFont typeface="Arial" panose="020B0604020202020204" pitchFamily="34" charset="0"/>
              <a:buChar char="•"/>
              <a:defRPr/>
            </a:pPr>
            <a:r>
              <a:rPr lang="en-AU" dirty="0"/>
              <a:t>Inclusion criteria –</a:t>
            </a:r>
            <a:r>
              <a:rPr lang="en-AU" baseline="0" dirty="0"/>
              <a:t> this will vary depending on the review type but may include for example</a:t>
            </a:r>
            <a:r>
              <a:rPr lang="en-AU" dirty="0"/>
              <a:t> </a:t>
            </a:r>
            <a:r>
              <a:rPr lang="en-AU" baseline="0" dirty="0"/>
              <a:t>t</a:t>
            </a:r>
            <a:r>
              <a:rPr lang="en-AU" dirty="0"/>
              <a:t>ypes of participants, intervention/</a:t>
            </a:r>
            <a:r>
              <a:rPr lang="en-AU" baseline="0" dirty="0"/>
              <a:t>exposure/interest, condition, comparator, p</a:t>
            </a:r>
            <a:r>
              <a:rPr lang="en-AU" dirty="0"/>
              <a:t>henomena of interest,</a:t>
            </a:r>
            <a:r>
              <a:rPr lang="en-AU" baseline="0" dirty="0"/>
              <a:t> c</a:t>
            </a:r>
            <a:r>
              <a:rPr lang="en-AU" dirty="0"/>
              <a:t>ontext,</a:t>
            </a:r>
            <a:r>
              <a:rPr lang="en-AU" baseline="0" dirty="0"/>
              <a:t> o</a:t>
            </a:r>
            <a:r>
              <a:rPr lang="en-AU" dirty="0"/>
              <a:t>utcomes, types of studies)</a:t>
            </a:r>
          </a:p>
          <a:p>
            <a:pPr marL="192510" indent="-192510" defTabSz="513358">
              <a:buFont typeface="Arial" panose="020B0604020202020204" pitchFamily="34" charset="0"/>
              <a:buChar char="•"/>
              <a:defRPr/>
            </a:pPr>
            <a:r>
              <a:rPr lang="en-AU" dirty="0"/>
              <a:t>Methods including:</a:t>
            </a:r>
          </a:p>
          <a:p>
            <a:pPr marL="705868" lvl="1" indent="-192510" defTabSz="513358">
              <a:buFont typeface="Arial" panose="020B0604020202020204" pitchFamily="34" charset="0"/>
              <a:buChar char="•"/>
              <a:defRPr/>
            </a:pPr>
            <a:r>
              <a:rPr lang="en-AU" dirty="0"/>
              <a:t>Search strategy </a:t>
            </a:r>
          </a:p>
          <a:p>
            <a:pPr marL="705868" lvl="1" indent="-192510" defTabSz="513358">
              <a:buFont typeface="Arial" panose="020B0604020202020204" pitchFamily="34" charset="0"/>
              <a:buChar char="•"/>
              <a:defRPr/>
            </a:pPr>
            <a:r>
              <a:rPr lang="en-AU" dirty="0"/>
              <a:t>Study selection</a:t>
            </a:r>
          </a:p>
          <a:p>
            <a:pPr marL="705868" lvl="1" indent="-192510" defTabSz="513358">
              <a:buFont typeface="Arial" panose="020B0604020202020204" pitchFamily="34" charset="0"/>
              <a:buChar char="•"/>
              <a:defRPr/>
            </a:pPr>
            <a:r>
              <a:rPr lang="en-AU" dirty="0"/>
              <a:t>Assessment of methodological quality</a:t>
            </a:r>
          </a:p>
          <a:p>
            <a:pPr marL="705868" lvl="1" indent="-192510" defTabSz="513358">
              <a:buFont typeface="Arial" panose="020B0604020202020204" pitchFamily="34" charset="0"/>
              <a:buChar char="•"/>
              <a:defRPr/>
            </a:pPr>
            <a:r>
              <a:rPr lang="en-AU" dirty="0"/>
              <a:t>Data extraction </a:t>
            </a:r>
          </a:p>
          <a:p>
            <a:pPr marL="705868" lvl="1" indent="-192510" defTabSz="513358">
              <a:buFont typeface="Arial" panose="020B0604020202020204" pitchFamily="34" charset="0"/>
              <a:buChar char="•"/>
              <a:defRPr/>
            </a:pPr>
            <a:r>
              <a:rPr lang="en-AU" dirty="0"/>
              <a:t>Data synthesis </a:t>
            </a:r>
          </a:p>
          <a:p>
            <a:pPr marL="705868" lvl="1" indent="-192510" defTabSz="513358">
              <a:buFont typeface="Arial" panose="020B0604020202020204" pitchFamily="34" charset="0"/>
              <a:buChar char="•"/>
              <a:defRPr/>
            </a:pPr>
            <a:r>
              <a:rPr lang="en-AU" dirty="0"/>
              <a:t>Assessing certainty in the findings</a:t>
            </a:r>
          </a:p>
          <a:p>
            <a:pPr marL="192510" indent="-192510" defTabSz="513358">
              <a:buFont typeface="Arial" panose="020B0604020202020204" pitchFamily="34" charset="0"/>
              <a:buChar char="•"/>
              <a:defRPr/>
            </a:pPr>
            <a:r>
              <a:rPr lang="en-AU" dirty="0"/>
              <a:t>Acknowledgements</a:t>
            </a:r>
          </a:p>
          <a:p>
            <a:pPr marL="192510" indent="-192510" defTabSz="513358">
              <a:buFont typeface="Arial" panose="020B0604020202020204" pitchFamily="34" charset="0"/>
              <a:buChar char="•"/>
              <a:defRPr/>
            </a:pPr>
            <a:r>
              <a:rPr lang="en-AU" dirty="0"/>
              <a:t>Conflict of interest </a:t>
            </a:r>
          </a:p>
          <a:p>
            <a:pPr marL="192510" indent="-192510" defTabSz="513358">
              <a:buFont typeface="Arial" panose="020B0604020202020204" pitchFamily="34" charset="0"/>
              <a:buChar char="•"/>
              <a:defRPr/>
            </a:pPr>
            <a:r>
              <a:rPr lang="en-AU" dirty="0">
                <a:ea typeface="Calibri"/>
                <a:cs typeface="Arial" panose="020B0604020202020204" pitchFamily="34" charset="0"/>
              </a:rPr>
              <a:t>References and;</a:t>
            </a:r>
          </a:p>
          <a:p>
            <a:pPr marL="192510" indent="-192510" defTabSz="513358">
              <a:buFont typeface="Arial" panose="020B0604020202020204" pitchFamily="34" charset="0"/>
              <a:buChar char="•"/>
              <a:defRPr/>
            </a:pPr>
            <a:r>
              <a:rPr lang="en-AU" dirty="0"/>
              <a:t>Appendices including:</a:t>
            </a:r>
          </a:p>
          <a:p>
            <a:pPr marL="705868" lvl="1" indent="-192510" defTabSz="513358">
              <a:buFont typeface="Arial" panose="020B0604020202020204" pitchFamily="34" charset="0"/>
              <a:buChar char="•"/>
              <a:defRPr/>
            </a:pPr>
            <a:r>
              <a:rPr lang="en-AU" dirty="0"/>
              <a:t>a search strategy for one database</a:t>
            </a:r>
          </a:p>
          <a:p>
            <a:pPr marL="705868" lvl="1" indent="-192510" defTabSz="513358">
              <a:buFont typeface="Arial" panose="020B0604020202020204" pitchFamily="34" charset="0"/>
              <a:buChar char="•"/>
              <a:defRPr/>
            </a:pPr>
            <a:r>
              <a:rPr lang="en-AU" dirty="0"/>
              <a:t>Critical appraisal and data extraction tools must be cited and </a:t>
            </a:r>
            <a:r>
              <a:rPr lang="en-AU" b="1" dirty="0"/>
              <a:t>NOT</a:t>
            </a:r>
            <a:r>
              <a:rPr lang="en-AU" dirty="0"/>
              <a:t> appended to the manuscript, unless they have been modified in any way</a:t>
            </a:r>
          </a:p>
          <a:p>
            <a:pPr defTabSz="513358">
              <a:defRPr/>
            </a:pPr>
            <a:endParaRPr lang="en-AU"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a:spcBef>
                <a:spcPts val="674"/>
              </a:spcBef>
              <a:spcAft>
                <a:spcPts val="561"/>
              </a:spcAft>
            </a:pPr>
            <a:endParaRPr lang="en-AU"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3008713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defTabSz="513358">
              <a:defRPr/>
            </a:pPr>
            <a:r>
              <a:rPr lang="en-AU" dirty="0">
                <a:ea typeface="Calibri"/>
                <a:cs typeface="Arial" panose="020B0604020202020204" pitchFamily="34" charset="0"/>
              </a:rPr>
              <a:t>SLIDE EXPLANATION:</a:t>
            </a:r>
          </a:p>
          <a:p>
            <a:pPr defTabSz="513358">
              <a:defRPr/>
            </a:pPr>
            <a:r>
              <a:rPr lang="en-AU" dirty="0"/>
              <a:t>As we have mentioned previously</a:t>
            </a:r>
            <a:r>
              <a:rPr lang="en-AU" baseline="0" dirty="0"/>
              <a:t> </a:t>
            </a:r>
            <a:r>
              <a:rPr lang="en-AU" dirty="0"/>
              <a:t>JBI endorses the </a:t>
            </a:r>
            <a:r>
              <a:rPr lang="en-AU" dirty="0" err="1"/>
              <a:t>PRISMA</a:t>
            </a:r>
            <a:r>
              <a:rPr lang="en-AU" dirty="0"/>
              <a:t> statement, which provides guidance on items for reporting in systematic reviews and meta-analysis. </a:t>
            </a:r>
            <a:r>
              <a:rPr lang="en-AU" dirty="0" err="1"/>
              <a:t>PRISMA</a:t>
            </a:r>
            <a:r>
              <a:rPr lang="en-AU" baseline="0" dirty="0"/>
              <a:t>-P was developed in 2015 to guide </a:t>
            </a:r>
            <a:r>
              <a:rPr lang="en-AU" dirty="0"/>
              <a:t>the development of protocols of systematic reviews. The final </a:t>
            </a:r>
            <a:r>
              <a:rPr lang="en-AU" dirty="0" err="1"/>
              <a:t>PRISMA</a:t>
            </a:r>
            <a:r>
              <a:rPr lang="en-AU" dirty="0"/>
              <a:t>-P checklist contains 17 numbered items that they recommend should be described, at minimum, in protocols of systematic reviews. Items are grouped under administrative information, introduction, and methods.</a:t>
            </a:r>
          </a:p>
          <a:p>
            <a:pPr defTabSz="513358">
              <a:defRPr/>
            </a:pPr>
            <a:endParaRPr lang="en-AU" dirty="0"/>
          </a:p>
          <a:p>
            <a:pPr>
              <a:spcBef>
                <a:spcPts val="674"/>
              </a:spcBef>
            </a:pPr>
            <a:r>
              <a:rPr lang="en-AU" dirty="0">
                <a:ea typeface="Calibri"/>
                <a:cs typeface="Arial" panose="020B0604020202020204" pitchFamily="34" charset="0"/>
              </a:rPr>
              <a:t>REFERENCES:</a:t>
            </a:r>
          </a:p>
          <a:p>
            <a:pPr eaLnBrk="1" hangingPunct="1"/>
            <a:r>
              <a:rPr lang="en-AU" dirty="0" err="1"/>
              <a:t>Shamseer</a:t>
            </a:r>
            <a:r>
              <a:rPr lang="en-AU" dirty="0"/>
              <a:t> L, Moher D, Clarke M, </a:t>
            </a:r>
            <a:r>
              <a:rPr lang="en-AU" dirty="0" err="1"/>
              <a:t>Ghersi</a:t>
            </a:r>
            <a:r>
              <a:rPr lang="en-AU" dirty="0"/>
              <a:t> D, </a:t>
            </a:r>
            <a:r>
              <a:rPr lang="en-AU" dirty="0" err="1"/>
              <a:t>Liberati</a:t>
            </a:r>
            <a:r>
              <a:rPr lang="en-AU" dirty="0"/>
              <a:t> A, </a:t>
            </a:r>
            <a:r>
              <a:rPr lang="en-AU" dirty="0" err="1"/>
              <a:t>Petticrew</a:t>
            </a:r>
            <a:r>
              <a:rPr lang="en-AU" dirty="0"/>
              <a:t> M, et al. Preferred reporting items for systematic review and meta-analysis protocols (</a:t>
            </a:r>
            <a:r>
              <a:rPr lang="en-AU" dirty="0" err="1"/>
              <a:t>PRISMA</a:t>
            </a:r>
            <a:r>
              <a:rPr lang="en-AU" dirty="0"/>
              <a:t>-P) 2015: elaboration and explanation BMJ;2015;349:g7647</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39</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689977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902A8BFB-6A9D-44BD-956A-E9E46F08EEB6}" type="slidenum">
              <a:rPr lang="en-US"/>
              <a:pPr/>
              <a:t>40</a:t>
            </a:fld>
            <a:endParaRPr lang="en-US"/>
          </a:p>
        </p:txBody>
      </p:sp>
      <p:sp>
        <p:nvSpPr>
          <p:cNvPr id="315395" name="Rectangle 2"/>
          <p:cNvSpPr>
            <a:spLocks noGrp="1" noRot="1" noChangeAspect="1" noChangeArrowheads="1" noTextEdit="1"/>
          </p:cNvSpPr>
          <p:nvPr>
            <p:ph type="sldImg"/>
          </p:nvPr>
        </p:nvSpPr>
        <p:spPr>
          <a:xfrm>
            <a:off x="503238" y="858838"/>
            <a:ext cx="3898900" cy="2193925"/>
          </a:xfrm>
          <a:solidFill>
            <a:srgbClr val="FFFFFF"/>
          </a:solidFill>
          <a:ln/>
        </p:spPr>
      </p:sp>
      <p:sp>
        <p:nvSpPr>
          <p:cNvPr id="315396" name="Rectangle 3"/>
          <p:cNvSpPr>
            <a:spLocks noGrp="1" noChangeArrowheads="1"/>
          </p:cNvSpPr>
          <p:nvPr>
            <p:ph type="body" idx="1"/>
          </p:nvPr>
        </p:nvSpPr>
        <p:spPr>
          <a:xfrm>
            <a:off x="981769" y="3341747"/>
            <a:ext cx="5395421" cy="7254781"/>
          </a:xfrm>
          <a:solidFill>
            <a:srgbClr val="FFFFFF"/>
          </a:solidFill>
          <a:ln>
            <a:solidFill>
              <a:srgbClr val="000000"/>
            </a:solidFill>
          </a:ln>
        </p:spPr>
        <p:txBody>
          <a:bodyPr/>
          <a:lstStyle/>
          <a:p>
            <a:pPr defTabSz="513358">
              <a:defRPr/>
            </a:pPr>
            <a:r>
              <a:rPr lang="en-AU" dirty="0">
                <a:ea typeface="Calibri"/>
                <a:cs typeface="Arial" panose="020B0604020202020204" pitchFamily="34" charset="0"/>
              </a:rPr>
              <a:t>SLIDE EXPLANATION:</a:t>
            </a:r>
          </a:p>
          <a:p>
            <a:pPr eaLnBrk="1" hangingPunct="1"/>
            <a:r>
              <a:rPr lang="en-AU" dirty="0">
                <a:cs typeface="MS PGothic" pitchFamily="34" charset="-128"/>
              </a:rPr>
              <a:t>The introduction should not assume prior knowledge on the part of readers, and may require several pages to clarify why the topic was chosen, what elements within the question are important and why they are important.  If there are particular inclusion criteria, or outcome measures the background should justify the choices, and explain why they are important.</a:t>
            </a:r>
          </a:p>
          <a:p>
            <a:pPr eaLnBrk="1" hangingPunct="1"/>
            <a:endParaRPr lang="en-AU" dirty="0">
              <a:cs typeface="MS PGothic" pitchFamily="34" charset="-128"/>
            </a:endParaRPr>
          </a:p>
          <a:p>
            <a:pPr eaLnBrk="1" hangingPunct="1"/>
            <a:r>
              <a:rPr lang="en-AU" dirty="0">
                <a:cs typeface="MS PGothic" pitchFamily="34" charset="-128"/>
              </a:rPr>
              <a:t>JBI places emphasis on a comprehensive, clear and meaningful introduction section to every systematic review. </a:t>
            </a:r>
            <a:r>
              <a:rPr lang="en-AU" dirty="0"/>
              <a:t>Given the international circulation of systematic reviews, it is important to state variations in local understandings of clinical practice (including ‘usual practice’), health service management and client or patient experiences. </a:t>
            </a:r>
            <a:r>
              <a:rPr lang="en-AU" dirty="0">
                <a:cs typeface="MS PGothic" pitchFamily="34" charset="-128"/>
              </a:rPr>
              <a:t>The introduction should avoid making statements about findings (for example: “Use of acupuncture is effective in increasing smoking cessation rates in hospitalized patients”). This is what the review will determine.  If this type of statement is made it should be clear that it is not the reviewer’s conclusion but that of a third party, (phrased such as “Smith indicates that acupuncture is effective in increasing smoking cessation rates in hospitalized patients”). </a:t>
            </a:r>
            <a:r>
              <a:rPr lang="en-AU" dirty="0"/>
              <a:t>If systematic reviews already exist on the topic, then the introduction should explain how this systematic review will be different (e.g. different population, type of outcomes measured). </a:t>
            </a:r>
            <a:r>
              <a:rPr lang="en-AU" dirty="0">
                <a:cs typeface="MS PGothic" pitchFamily="34" charset="-128"/>
              </a:rPr>
              <a:t>The introduction should be approximately 1000 words.</a:t>
            </a:r>
          </a:p>
          <a:p>
            <a:pPr>
              <a:spcBef>
                <a:spcPts val="674"/>
              </a:spcBef>
            </a:pPr>
            <a:endParaRPr lang="en-AU" dirty="0">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Manual 2014 Edition. The Joanna Briggs Institute. 2014.</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2494404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defTabSz="513358">
              <a:defRPr/>
            </a:pPr>
            <a:r>
              <a:rPr lang="en-AU">
                <a:ea typeface="Calibri"/>
                <a:cs typeface="Arial" panose="020B0604020202020204" pitchFamily="34" charset="0"/>
              </a:rPr>
              <a:t>SLIDE EXPLANATION:</a:t>
            </a:r>
          </a:p>
          <a:p>
            <a:r>
              <a:rPr lang="en-AU"/>
              <a:t>A statement should be included in every review protocol being submitted to JBI that either declares the absence of any conflict of interest, or describes a specified or potential conflict of interest. </a:t>
            </a:r>
          </a:p>
          <a:p>
            <a:endParaRPr lang="en-US">
              <a:cs typeface="MS PGothic" pitchFamily="34" charset="-128"/>
            </a:endParaRPr>
          </a:p>
          <a:p>
            <a:pPr>
              <a:spcBef>
                <a:spcPts val="674"/>
              </a:spcBef>
            </a:pPr>
            <a:r>
              <a:rPr lang="en-AU">
                <a:ea typeface="Calibri"/>
                <a:cs typeface="Arial" panose="020B0604020202020204" pitchFamily="34" charset="0"/>
              </a:rPr>
              <a:t>REFERENCES:</a:t>
            </a:r>
          </a:p>
          <a:p>
            <a:r>
              <a:rPr lang="en-AU"/>
              <a:t>The Joanna Briggs Institute. Joanna Briggs Institute Reviewers’ Manual 2014 Edition. The Joanna Briggs Institute. 2014.</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p>
          <a:p>
            <a:pPr marL="192510" indent="-192510">
              <a:buFont typeface="Arial" panose="020B0604020202020204" pitchFamily="34" charset="0"/>
              <a:buChar char="•"/>
            </a:pPr>
            <a:r>
              <a:rPr lang="en-US" baseline="0">
                <a:cs typeface="MS PGothic" pitchFamily="34" charset="-128"/>
              </a:rPr>
              <a:t>What actually is a conflict of interest in a systematic review and what can reviewers do about it? (E.g. being an author on an eligible study)</a:t>
            </a:r>
            <a:endParaRPr lang="en-US">
              <a:cs typeface="MS PGothic" pitchFamily="34" charset="-128"/>
            </a:endParaRPr>
          </a:p>
          <a:p>
            <a:endParaRPr lang="en-AU"/>
          </a:p>
        </p:txBody>
      </p:sp>
      <p:sp>
        <p:nvSpPr>
          <p:cNvPr id="4" name="Slide Number Placeholder 3"/>
          <p:cNvSpPr>
            <a:spLocks noGrp="1"/>
          </p:cNvSpPr>
          <p:nvPr>
            <p:ph type="sldNum" sz="quarter" idx="10"/>
          </p:nvPr>
        </p:nvSpPr>
        <p:spPr/>
        <p:txBody>
          <a:bodyPr/>
          <a:lstStyle/>
          <a:p>
            <a:fld id="{F48ED067-4CA3-4EF3-A45B-347AD90B742C}" type="slidenum">
              <a:rPr lang="en-AU" smtClean="0"/>
              <a:pPr/>
              <a:t>41</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423591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05BC780-05BA-4BED-864C-1CE039EF9842}" type="slidenum">
              <a:rPr lang="en-US"/>
              <a:pPr/>
              <a:t>4</a:t>
            </a:fld>
            <a:endParaRPr lang="en-US"/>
          </a:p>
        </p:txBody>
      </p:sp>
      <p:sp>
        <p:nvSpPr>
          <p:cNvPr id="21507" name="Rectangle 2"/>
          <p:cNvSpPr>
            <a:spLocks noGrp="1" noRot="1" noChangeAspect="1" noChangeArrowheads="1" noTextEdit="1"/>
          </p:cNvSpPr>
          <p:nvPr>
            <p:ph type="sldImg"/>
          </p:nvPr>
        </p:nvSpPr>
        <p:spPr>
          <a:xfrm>
            <a:off x="-138113" y="858838"/>
            <a:ext cx="7634288" cy="42957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normAutofit lnSpcReduction="10000"/>
          </a:bodyPr>
          <a:lstStyle/>
          <a:p>
            <a:pPr defTabSz="513358">
              <a:defRPr/>
            </a:pPr>
            <a:r>
              <a:rPr lang="en-AU" sz="1300" dirty="0">
                <a:ea typeface="Calibri"/>
                <a:cs typeface="Arial" panose="020B0604020202020204" pitchFamily="34" charset="0"/>
              </a:rPr>
              <a:t>SLIDE EXPLANATION:</a:t>
            </a:r>
          </a:p>
          <a:p>
            <a:pPr eaLnBrk="1" hangingPunct="1"/>
            <a:r>
              <a:rPr lang="en-US" sz="1300" dirty="0">
                <a:cs typeface="MS PGothic" pitchFamily="34" charset="-128"/>
              </a:rPr>
              <a:t>The overall aim of this module is for participants to develop a comprehensive understanding of the purposes and principles of evidence-based healthcare. This is achieved by guiding participants to:</a:t>
            </a:r>
          </a:p>
          <a:p>
            <a:pPr marL="385018" indent="-385018">
              <a:buFont typeface="Arial" panose="020B0604020202020204" pitchFamily="34" charset="0"/>
              <a:buChar char="•"/>
            </a:pPr>
            <a:r>
              <a:rPr lang="en-US" sz="1300" dirty="0">
                <a:cs typeface="MS PGothic" pitchFamily="34" charset="-128"/>
              </a:rPr>
              <a:t>Describe the origins and development of evidence-based healthcare;</a:t>
            </a:r>
          </a:p>
          <a:p>
            <a:pPr marL="385018" indent="-385018">
              <a:buFont typeface="Arial" panose="020B0604020202020204" pitchFamily="34" charset="0"/>
              <a:buChar char="•"/>
            </a:pPr>
            <a:r>
              <a:rPr lang="en-US" sz="1300" dirty="0">
                <a:cs typeface="MS PGothic" pitchFamily="34" charset="-128"/>
              </a:rPr>
              <a:t>Describe and discuss the systematic review process; </a:t>
            </a:r>
          </a:p>
          <a:p>
            <a:pPr marL="385018" indent="-385018">
              <a:buFont typeface="Arial" panose="020B0604020202020204" pitchFamily="34" charset="0"/>
              <a:buChar char="•"/>
            </a:pPr>
            <a:r>
              <a:rPr lang="en-US" sz="1300" dirty="0">
                <a:cs typeface="MS PGothic" pitchFamily="34" charset="-128"/>
              </a:rPr>
              <a:t>Become familiar with different types of review questions;</a:t>
            </a:r>
          </a:p>
          <a:p>
            <a:pPr marL="385018" indent="-385018">
              <a:buFont typeface="Arial" panose="020B0604020202020204" pitchFamily="34" charset="0"/>
              <a:buChar char="•"/>
            </a:pPr>
            <a:r>
              <a:rPr lang="en-US" sz="1300" dirty="0">
                <a:cs typeface="MS PGothic" pitchFamily="34" charset="-128"/>
              </a:rPr>
              <a:t>Develop a systematic review protocol with the JBI </a:t>
            </a:r>
            <a:r>
              <a:rPr lang="en-US" sz="1300" dirty="0" err="1">
                <a:cs typeface="MS PGothic" pitchFamily="34" charset="-128"/>
              </a:rPr>
              <a:t>SUMARI</a:t>
            </a:r>
            <a:r>
              <a:rPr lang="en-US" sz="1300" dirty="0">
                <a:cs typeface="MS PGothic" pitchFamily="34" charset="-128"/>
              </a:rPr>
              <a:t> software; and</a:t>
            </a:r>
          </a:p>
          <a:p>
            <a:pPr marL="385018" indent="-385018">
              <a:buFont typeface="Arial" panose="020B0604020202020204" pitchFamily="34" charset="0"/>
              <a:buChar char="•"/>
            </a:pPr>
            <a:r>
              <a:rPr lang="en-US" sz="1300" dirty="0">
                <a:cs typeface="MS PGothic" pitchFamily="34" charset="-128"/>
              </a:rPr>
              <a:t>Learn the key principles for searching the evidence.</a:t>
            </a:r>
          </a:p>
          <a:p>
            <a:pPr eaLnBrk="1" hangingPunct="1"/>
            <a:endParaRPr lang="en-US" sz="1300" dirty="0">
              <a:cs typeface="MS PGothic" pitchFamily="34" charset="-128"/>
            </a:endParaRPr>
          </a:p>
          <a:p>
            <a:pPr eaLnBrk="1" hangingPunct="1"/>
            <a:r>
              <a:rPr lang="en-US" sz="1300" dirty="0">
                <a:cs typeface="MS PGothic" pitchFamily="34" charset="-128"/>
              </a:rPr>
              <a:t>Participants who complete THIS module will be able to identify sources of evidence-related to health activities and interventions, and will be able to develop a systematic review protocol using JBI </a:t>
            </a:r>
            <a:r>
              <a:rPr lang="en-US" sz="1300" dirty="0" err="1">
                <a:cs typeface="MS PGothic" pitchFamily="34" charset="-128"/>
              </a:rPr>
              <a:t>SUMARI</a:t>
            </a:r>
            <a:r>
              <a:rPr lang="en-US" sz="1300" dirty="0">
                <a:cs typeface="MS PGothic" pitchFamily="34" charset="-128"/>
              </a:rPr>
              <a:t> software. They will </a:t>
            </a:r>
            <a:r>
              <a:rPr lang="en-AU" sz="1300" dirty="0">
                <a:cs typeface="MS PGothic" pitchFamily="34" charset="-128"/>
              </a:rPr>
              <a:t>recognize</a:t>
            </a:r>
            <a:r>
              <a:rPr lang="en-US" sz="1300" dirty="0">
                <a:cs typeface="MS PGothic" pitchFamily="34" charset="-128"/>
              </a:rPr>
              <a:t> the importance of evidence in professional practice and have a commitment to the evidence-based practice approach. </a:t>
            </a:r>
          </a:p>
          <a:p>
            <a:pPr eaLnBrk="1" hangingPunct="1"/>
            <a:endParaRPr lang="en-US" sz="1300" dirty="0">
              <a:cs typeface="MS PGothic" pitchFamily="34" charset="-128"/>
            </a:endParaRPr>
          </a:p>
          <a:p>
            <a:pPr>
              <a:spcBef>
                <a:spcPts val="674"/>
              </a:spcBef>
            </a:pPr>
            <a:r>
              <a:rPr lang="en-AU" sz="1300" dirty="0">
                <a:ea typeface="Calibri"/>
                <a:cs typeface="Arial" panose="020B0604020202020204" pitchFamily="34" charset="0"/>
              </a:rPr>
              <a:t>REFERENCES:</a:t>
            </a:r>
          </a:p>
          <a:p>
            <a:pPr eaLnBrk="1" hangingPunct="1"/>
            <a:endParaRPr lang="en-US" sz="1300" dirty="0">
              <a:cs typeface="MS PGothic" pitchFamily="34" charset="-128"/>
            </a:endParaRPr>
          </a:p>
          <a:p>
            <a:pPr eaLnBrk="1" hangingPunct="1"/>
            <a:r>
              <a:rPr lang="en-US" sz="1300" dirty="0">
                <a:cs typeface="MS PGothic" pitchFamily="34" charset="-128"/>
              </a:rPr>
              <a:t>EXAMPLES:</a:t>
            </a:r>
          </a:p>
          <a:p>
            <a:pPr eaLnBrk="1" hangingPunct="1"/>
            <a:endParaRPr lang="en-US" sz="1300" dirty="0">
              <a:cs typeface="MS PGothic" pitchFamily="34" charset="-128"/>
            </a:endParaRPr>
          </a:p>
          <a:p>
            <a:pPr eaLnBrk="1" hangingPunct="1"/>
            <a:r>
              <a:rPr lang="en-US" sz="1300" dirty="0">
                <a:cs typeface="MS PGothic" pitchFamily="34" charset="-128"/>
              </a:rPr>
              <a:t>DISCUSSION POINTS AND QUESTIONS FOR THE CLASS:</a:t>
            </a:r>
          </a:p>
          <a:p>
            <a:pPr eaLnBrk="1" hangingPunct="1"/>
            <a:endParaRPr lang="en-US" sz="1300" dirty="0">
              <a:cs typeface="MS PGothic" pitchFamily="34" charset="-128"/>
            </a:endParaRPr>
          </a:p>
          <a:p>
            <a:pPr defTabSz="513358">
              <a:defRPr/>
            </a:pPr>
            <a:endParaRPr lang="en-AU" sz="1300" dirty="0"/>
          </a:p>
          <a:p>
            <a:pPr lvl="0"/>
            <a:endParaRPr lang="en-AU" sz="1300" dirty="0"/>
          </a:p>
          <a:p>
            <a:pPr eaLnBrk="1" hangingPunct="1"/>
            <a:endParaRPr lang="en-US" sz="1300"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637706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77500" lnSpcReduction="20000"/>
          </a:bodyPr>
          <a:lstStyle/>
          <a:p>
            <a:pPr defTabSz="513358">
              <a:defRPr/>
            </a:pPr>
            <a:r>
              <a:rPr lang="en-AU" dirty="0">
                <a:ea typeface="Calibri"/>
                <a:cs typeface="Arial" panose="020B0604020202020204" pitchFamily="34" charset="0"/>
              </a:rPr>
              <a:t>SLIDE EXPLANATION:</a:t>
            </a:r>
          </a:p>
          <a:p>
            <a:r>
              <a:rPr lang="en-AU" dirty="0"/>
              <a:t>To submit a protocol to JBI Evidence Synthesis you must do it online through Editorial Manager (link on screen). If it is your first time you will need to register for an account by entering the requested information. On successful registration, you will be sent an email indicating your username and password. If you have received an email from the journal with an assigned username and password, or if you are a repeat user, do not register again. You do not have to re-register, even if your status changes (that is, author, reviewer or editor).</a:t>
            </a:r>
            <a:endParaRPr lang="en-AU" dirty="0">
              <a:cs typeface="Calibri"/>
            </a:endParaRPr>
          </a:p>
          <a:p>
            <a:pPr defTabSz="513358">
              <a:defRPr/>
            </a:pPr>
            <a:endParaRPr lang="en-AU" dirty="0">
              <a:ea typeface="Calibri"/>
              <a:cs typeface="Arial" panose="020B0604020202020204" pitchFamily="34" charset="0"/>
            </a:endParaRPr>
          </a:p>
          <a:p>
            <a:pPr defTabSz="513358">
              <a:defRPr/>
            </a:pPr>
            <a:r>
              <a:rPr lang="en-AU" dirty="0">
                <a:ea typeface="Calibri"/>
                <a:cs typeface="Arial" panose="020B0604020202020204" pitchFamily="34" charset="0"/>
              </a:rPr>
              <a:t>The site provides detailed</a:t>
            </a:r>
            <a:r>
              <a:rPr lang="en-AU" baseline="0" dirty="0">
                <a:ea typeface="Calibri"/>
                <a:cs typeface="Arial" panose="020B0604020202020204" pitchFamily="34" charset="0"/>
              </a:rPr>
              <a:t> </a:t>
            </a:r>
            <a:r>
              <a:rPr lang="en-AU" dirty="0"/>
              <a:t> instructions on the  journal’s submission requirements in the manuscript style and preparation guidelines.  The most common reasons submissions are returned for modification prior to being accepted into the editorial process include:</a:t>
            </a:r>
          </a:p>
          <a:p>
            <a:pPr marL="192510" indent="-192510">
              <a:buFont typeface="Arial" panose="020B0604020202020204" pitchFamily="34" charset="0"/>
              <a:buChar char="•"/>
            </a:pPr>
            <a:r>
              <a:rPr lang="en-AU" dirty="0"/>
              <a:t>Author names and affiliations have been included in the body of the manuscript</a:t>
            </a:r>
          </a:p>
          <a:p>
            <a:pPr marL="192510" indent="-192510">
              <a:buFont typeface="Arial" panose="020B0604020202020204" pitchFamily="34" charset="0"/>
              <a:buChar char="•"/>
            </a:pPr>
            <a:r>
              <a:rPr lang="en-AU" dirty="0"/>
              <a:t>The title page is incomplete, e.g. missing the corresponding author and their email address</a:t>
            </a:r>
          </a:p>
          <a:p>
            <a:pPr marL="192510" indent="-192510">
              <a:buFont typeface="Arial" panose="020B0604020202020204" pitchFamily="34" charset="0"/>
              <a:buChar char="•"/>
            </a:pPr>
            <a:r>
              <a:rPr lang="en-AU" dirty="0"/>
              <a:t>The manuscript has not been generated using JBI SUMARI  software</a:t>
            </a:r>
          </a:p>
          <a:p>
            <a:pPr marL="192510" indent="-192510">
              <a:buFont typeface="Arial" panose="020B0604020202020204" pitchFamily="34" charset="0"/>
              <a:buChar char="•"/>
            </a:pPr>
            <a:r>
              <a:rPr lang="en-AU" dirty="0"/>
              <a:t>Consecutive line numbers are missing from the manuscript</a:t>
            </a:r>
          </a:p>
          <a:p>
            <a:pPr marL="192510" indent="-192510">
              <a:buFont typeface="Arial" panose="020B0604020202020204" pitchFamily="34" charset="0"/>
              <a:buChar char="•"/>
            </a:pPr>
            <a:r>
              <a:rPr lang="en-AU" dirty="0"/>
              <a:t>In-text citations and references are incomplete or use the wrong style and format</a:t>
            </a:r>
          </a:p>
          <a:p>
            <a:pPr marL="192510" indent="-192510">
              <a:buFont typeface="Arial" panose="020B0604020202020204" pitchFamily="34" charset="0"/>
              <a:buChar char="•"/>
            </a:pPr>
            <a:r>
              <a:rPr lang="en-AU" dirty="0"/>
              <a:t>The manuscript is not written in a clear and understandable language and uses poor English spelling, grammar and syntax.</a:t>
            </a:r>
          </a:p>
          <a:p>
            <a:endParaRPr lang="en-US" dirty="0">
              <a:cs typeface="MS PGothic" pitchFamily="34" charset="-128"/>
            </a:endParaRPr>
          </a:p>
          <a:p>
            <a:pPr defTabSz="513358">
              <a:defRPr/>
            </a:pPr>
            <a:r>
              <a:rPr lang="en-US" dirty="0">
                <a:cs typeface="MS PGothic" pitchFamily="34" charset="-128"/>
              </a:rPr>
              <a:t>A</a:t>
            </a:r>
            <a:r>
              <a:rPr lang="en-AU" dirty="0" err="1"/>
              <a:t>uthors</a:t>
            </a:r>
            <a:r>
              <a:rPr lang="en-AU" dirty="0"/>
              <a:t> are able to track the progress of their manuscript through the system at all times.</a:t>
            </a:r>
            <a:r>
              <a:rPr lang="en-US" dirty="0"/>
              <a:t> </a:t>
            </a:r>
            <a:r>
              <a:rPr lang="en-AU" dirty="0"/>
              <a:t>New manuscripts will </a:t>
            </a:r>
            <a:r>
              <a:rPr lang="en-AU" b="1" dirty="0"/>
              <a:t>NOT</a:t>
            </a:r>
            <a:r>
              <a:rPr lang="en-AU" dirty="0"/>
              <a:t> be accepted into editorial process or sent out for peer review until </a:t>
            </a:r>
            <a:r>
              <a:rPr lang="en-AU" b="1" dirty="0"/>
              <a:t>ALL</a:t>
            </a:r>
            <a:r>
              <a:rPr lang="en-AU" dirty="0"/>
              <a:t> authors have completed the online</a:t>
            </a:r>
            <a:r>
              <a:rPr lang="en-AU" i="1" dirty="0"/>
              <a:t> </a:t>
            </a:r>
            <a:r>
              <a:rPr lang="en-AU" dirty="0"/>
              <a:t>Copyright/Disclosure Transfer Agreement, which is automatically sent to all co-authors via email during the manuscript submission process via Editorial Manager. </a:t>
            </a:r>
          </a:p>
          <a:p>
            <a:endParaRPr lang="en-US" dirty="0">
              <a:cs typeface="MS PGothic" pitchFamily="34" charset="-128"/>
            </a:endParaRPr>
          </a:p>
          <a:p>
            <a:r>
              <a:rPr lang="en-AU" dirty="0"/>
              <a:t>The JBI Evidence Synthesis encourages scholarship from around the globe and acknowledges that authors whose native language is not English may have difficulties writing manuscripts to the standard of English required by the journal. In this instance, authors are encouraged to engage the services of a scientific editor or copyeditor to improve the quality of the manuscript before submitting. Authors may also enlist the services of an Editorial Manager partner, </a:t>
            </a:r>
            <a:r>
              <a:rPr lang="en-AU" dirty="0" err="1"/>
              <a:t>Editage</a:t>
            </a:r>
            <a:r>
              <a:rPr lang="en-AU" dirty="0"/>
              <a:t>. </a:t>
            </a:r>
          </a:p>
          <a:p>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42</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941670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lnSpcReduction="10000"/>
          </a:bodyPr>
          <a:lstStyle/>
          <a:p>
            <a:pPr marL="0" lvl="1" defTabSz="513358">
              <a:defRPr/>
            </a:pPr>
            <a:r>
              <a:rPr lang="en-AU" dirty="0">
                <a:ea typeface="Calibri"/>
                <a:cs typeface="Arial" panose="020B0604020202020204" pitchFamily="34" charset="0"/>
              </a:rPr>
              <a:t>SLIDE EXPLANATION:</a:t>
            </a:r>
          </a:p>
          <a:p>
            <a:pPr marL="0" lvl="1" defTabSz="513358">
              <a:defRPr/>
            </a:pPr>
            <a:r>
              <a:rPr lang="en-AU" dirty="0">
                <a:cs typeface="MS PGothic" pitchFamily="34" charset="-128"/>
              </a:rPr>
              <a:t>Ideally </a:t>
            </a:r>
            <a:r>
              <a:rPr lang="en-AU" dirty="0">
                <a:cs typeface="+mn-cs"/>
              </a:rPr>
              <a:t>t</a:t>
            </a:r>
            <a:r>
              <a:rPr lang="en-AU" dirty="0"/>
              <a:t>he systematic review report should follow an approved protocol exactly however this is not always the case. Any deviations from the protocol need to be clearly detailed in the report, to maintain transparency. Deviations from protocol should be reported under the Methods heading (before search strategy). </a:t>
            </a:r>
          </a:p>
          <a:p>
            <a:pPr marL="0" lvl="1" defTabSz="513358">
              <a:defRPr/>
            </a:pPr>
            <a:endParaRPr lang="en-AU" dirty="0"/>
          </a:p>
          <a:p>
            <a:pPr marL="0" lvl="1" defTabSz="513358">
              <a:defRPr/>
            </a:pPr>
            <a:r>
              <a:rPr lang="en-AU" dirty="0"/>
              <a:t>Additionally, all JBI systematic reviews need to refer</a:t>
            </a:r>
            <a:r>
              <a:rPr lang="en-AU" baseline="0" dirty="0"/>
              <a:t> to and cite the protocol. A sentence such as</a:t>
            </a:r>
            <a:r>
              <a:rPr lang="en-AU" dirty="0"/>
              <a:t>: ‘</a:t>
            </a:r>
            <a:r>
              <a:rPr lang="en-AU" i="1" dirty="0"/>
              <a:t>The objectives, inclusion criteria and methods of analysis for this review were specified in advance and documented in a protocol</a:t>
            </a:r>
            <a:r>
              <a:rPr lang="en-AU" dirty="0"/>
              <a:t>’ is recommended. The reference to the appropriate citation (accepted or published in JBI Evidence Synthesis) should be provided, as</a:t>
            </a:r>
            <a:r>
              <a:rPr lang="en-AU" baseline="0" dirty="0"/>
              <a:t> well as</a:t>
            </a:r>
            <a:r>
              <a:rPr lang="en-AU" dirty="0"/>
              <a:t> a registration number in PROSPERO (where applicable). This sentence should appear as the final line of the introduction section of the review report. This complies with the recommendations for reporting of systematic reviews detailed in the PRISMA guidelines.</a:t>
            </a:r>
            <a:endParaRPr lang="en-AU" dirty="0">
              <a:cs typeface="Calibri"/>
            </a:endParaRPr>
          </a:p>
          <a:p>
            <a:pPr marL="0" lvl="1" defTabSz="513358">
              <a:defRPr/>
            </a:pPr>
            <a:endParaRPr lang="en-AU" dirty="0"/>
          </a:p>
          <a:p>
            <a:pPr>
              <a:spcBef>
                <a:spcPts val="674"/>
              </a:spcBef>
            </a:pPr>
            <a:r>
              <a:rPr lang="en-AU" dirty="0">
                <a:ea typeface="Calibri"/>
                <a:cs typeface="Arial" panose="020B0604020202020204" pitchFamily="34" charset="0"/>
              </a:rPr>
              <a:t>REFERENCES:</a:t>
            </a:r>
          </a:p>
          <a:p>
            <a:pPr defTabSz="513358">
              <a:defRPr/>
            </a:pPr>
            <a:r>
              <a:rPr lang="en-AU" dirty="0"/>
              <a:t>The Joanna Briggs Institute. Joanna Briggs Institute Reviewers’ Manual 2014 Edition. The Joanna Briggs Institute. 2014.</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a:p>
            <a:pPr marL="0" lvl="1" defTabSz="513358">
              <a:defRPr/>
            </a:pPr>
            <a:endParaRPr lang="en-AU" dirty="0"/>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43</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445605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C4404655-75D6-4E2B-9ABA-2FF1261C9C11}" type="slidenum">
              <a:rPr lang="en-US"/>
              <a:pPr/>
              <a:t>44</a:t>
            </a:fld>
            <a:endParaRPr lang="en-US"/>
          </a:p>
        </p:txBody>
      </p:sp>
      <p:sp>
        <p:nvSpPr>
          <p:cNvPr id="307203" name="Rectangle 2"/>
          <p:cNvSpPr>
            <a:spLocks noGrp="1" noRot="1" noChangeAspect="1" noChangeArrowheads="1" noTextEdit="1"/>
          </p:cNvSpPr>
          <p:nvPr>
            <p:ph type="sldImg"/>
          </p:nvPr>
        </p:nvSpPr>
        <p:spPr>
          <a:xfrm>
            <a:off x="-138113" y="858838"/>
            <a:ext cx="7634288" cy="4295775"/>
          </a:xfrm>
          <a:ln/>
        </p:spPr>
      </p:sp>
      <p:sp>
        <p:nvSpPr>
          <p:cNvPr id="307204" name="Rectangle 3"/>
          <p:cNvSpPr>
            <a:spLocks noGrp="1" noChangeArrowheads="1"/>
          </p:cNvSpPr>
          <p:nvPr>
            <p:ph type="body" idx="1"/>
          </p:nvPr>
        </p:nvSpPr>
        <p:spPr>
          <a:noFill/>
          <a:ln/>
        </p:spPr>
        <p:txBody>
          <a:bodyPr>
            <a:normAutofit fontScale="92500" lnSpcReduction="20000"/>
          </a:bodyPr>
          <a:lstStyle/>
          <a:p>
            <a:pPr defTabSz="513358">
              <a:defRPr/>
            </a:pPr>
            <a:r>
              <a:rPr lang="en-AU" dirty="0">
                <a:ea typeface="Calibri"/>
                <a:cs typeface="Arial" panose="020B0604020202020204" pitchFamily="34" charset="0"/>
              </a:rPr>
              <a:t>SLIDE EXPLANATION:</a:t>
            </a:r>
          </a:p>
          <a:p>
            <a:pPr defTabSz="513358">
              <a:defRPr/>
            </a:pPr>
            <a:r>
              <a:rPr lang="en-AU" dirty="0">
                <a:ea typeface="Calibri"/>
                <a:cs typeface="Arial" panose="020B0604020202020204" pitchFamily="34" charset="0"/>
              </a:rPr>
              <a:t>Participants now have the opportunity to </a:t>
            </a:r>
            <a:r>
              <a:rPr lang="en-US" dirty="0">
                <a:ea typeface="+mn-ea"/>
                <a:cs typeface="Arial" panose="020B0604020202020204" pitchFamily="34" charset="0"/>
              </a:rPr>
              <a:t>practice</a:t>
            </a:r>
            <a:r>
              <a:rPr lang="en-US" baseline="0" dirty="0">
                <a:ea typeface="+mn-ea"/>
                <a:cs typeface="Arial" panose="020B0604020202020204" pitchFamily="34" charset="0"/>
              </a:rPr>
              <a:t> the process of study selection</a:t>
            </a:r>
            <a:r>
              <a:rPr lang="en-US" dirty="0">
                <a:cs typeface="MS PGothic" pitchFamily="34" charset="-128"/>
              </a:rPr>
              <a:t>. More information on this</a:t>
            </a:r>
            <a:r>
              <a:rPr lang="en-US" baseline="0" dirty="0">
                <a:cs typeface="MS PGothic" pitchFamily="34" charset="-128"/>
              </a:rPr>
              <a:t> </a:t>
            </a:r>
            <a:r>
              <a:rPr lang="en-US" dirty="0">
                <a:cs typeface="MS PGothic" pitchFamily="34" charset="-128"/>
              </a:rPr>
              <a:t>exercise is detailed in the workbook.  Instruct participants to read the provided systematic review protocol </a:t>
            </a:r>
            <a:r>
              <a:rPr lang="en-AU" dirty="0">
                <a:cs typeface="MS PGothic" pitchFamily="34" charset="-128"/>
              </a:rPr>
              <a:t>by</a:t>
            </a:r>
            <a:r>
              <a:rPr lang="en-AU" baseline="0" dirty="0">
                <a:cs typeface="MS PGothic" pitchFamily="34" charset="-128"/>
              </a:rPr>
              <a:t> </a:t>
            </a:r>
            <a:r>
              <a:rPr lang="en-AU" dirty="0" err="1"/>
              <a:t>Vernaya</a:t>
            </a:r>
            <a:r>
              <a:rPr lang="en-AU" dirty="0"/>
              <a:t> and McAdam 2015</a:t>
            </a:r>
            <a:r>
              <a:rPr lang="en-US" altLang="ja-JP" dirty="0">
                <a:cs typeface="MS PGothic" pitchFamily="34" charset="-128"/>
              </a:rPr>
              <a:t>, specifically noting the criteria for considering studies for this review. Then</a:t>
            </a:r>
            <a:r>
              <a:rPr lang="en-US" altLang="ja-JP" baseline="0" dirty="0">
                <a:cs typeface="MS PGothic" pitchFamily="34" charset="-128"/>
              </a:rPr>
              <a:t> r</a:t>
            </a:r>
            <a:r>
              <a:rPr lang="en-US" altLang="ja-JP" dirty="0">
                <a:cs typeface="MS PGothic" pitchFamily="34" charset="-128"/>
              </a:rPr>
              <a:t>eview the list of study titles (and abstracts where available) and indicate which of these papers they would choose to retrieve. In pairs they should compare their results</a:t>
            </a:r>
            <a:r>
              <a:rPr lang="en-US" altLang="ja-JP" baseline="0" dirty="0">
                <a:cs typeface="MS PGothic" pitchFamily="34" charset="-128"/>
              </a:rPr>
              <a:t> and see if they can </a:t>
            </a:r>
            <a:r>
              <a:rPr lang="en-US" altLang="ja-JP" dirty="0">
                <a:cs typeface="MS PGothic" pitchFamily="34" charset="-128"/>
              </a:rPr>
              <a:t>come to an agreement about which studies will be retrieved. </a:t>
            </a:r>
          </a:p>
          <a:p>
            <a:pPr defTabSz="513358">
              <a:defRPr/>
            </a:pPr>
            <a:endParaRPr lang="en-US" altLang="ja-JP" dirty="0">
              <a:cs typeface="MS PGothic" pitchFamily="34" charset="-128"/>
            </a:endParaRPr>
          </a:p>
          <a:p>
            <a:pPr defTabSz="513358">
              <a:defRPr/>
            </a:pPr>
            <a:r>
              <a:rPr lang="en-AU" dirty="0">
                <a:cs typeface="MS PGothic" pitchFamily="34" charset="-128"/>
              </a:rPr>
              <a:t>Then login to JBI</a:t>
            </a:r>
            <a:r>
              <a:rPr lang="en-AU" baseline="0" dirty="0">
                <a:cs typeface="MS PGothic" pitchFamily="34" charset="-128"/>
              </a:rPr>
              <a:t> </a:t>
            </a:r>
            <a:r>
              <a:rPr lang="en-AU" dirty="0" err="1">
                <a:cs typeface="MS PGothic" pitchFamily="34" charset="-128"/>
              </a:rPr>
              <a:t>SUMARI</a:t>
            </a:r>
            <a:r>
              <a:rPr lang="en-AU" dirty="0">
                <a:cs typeface="MS PGothic" pitchFamily="34" charset="-128"/>
              </a:rPr>
              <a:t> and select include/exclude for each relevant paper using the instructions</a:t>
            </a:r>
            <a:r>
              <a:rPr lang="en-AU" baseline="0" dirty="0">
                <a:cs typeface="MS PGothic" pitchFamily="34" charset="-128"/>
              </a:rPr>
              <a:t> provided in the workbook.</a:t>
            </a:r>
            <a:endParaRPr lang="en-US" altLang="ja-JP" dirty="0">
              <a:cs typeface="MS PGothic" pitchFamily="34" charset="-128"/>
            </a:endParaRPr>
          </a:p>
          <a:p>
            <a:pPr defTabSz="513358">
              <a:defRPr/>
            </a:pPr>
            <a:endParaRPr lang="en-US" dirty="0">
              <a:cs typeface="MS PGothic" pitchFamily="34" charset="-128"/>
            </a:endParaRPr>
          </a:p>
          <a:p>
            <a:pPr eaLnBrk="1" hangingPunct="1"/>
            <a:r>
              <a:rPr lang="en-US" u="none" dirty="0">
                <a:cs typeface="MS PGothic" pitchFamily="34" charset="-128"/>
              </a:rPr>
              <a:t>Each group should feedback their results. It is helpful for participants to justify their choices for retrieval as they may contribute ideas that others haven</a:t>
            </a:r>
            <a:r>
              <a:rPr lang="ja-JP" altLang="en-US" u="none" dirty="0">
                <a:cs typeface="MS PGothic" pitchFamily="34" charset="-128"/>
              </a:rPr>
              <a:t>’</a:t>
            </a:r>
            <a:r>
              <a:rPr lang="en-US" altLang="ja-JP" u="none" dirty="0">
                <a:cs typeface="MS PGothic" pitchFamily="34" charset="-128"/>
              </a:rPr>
              <a:t>t considered.  Emphasize</a:t>
            </a:r>
            <a:r>
              <a:rPr lang="en-US" altLang="ja-JP" u="none" baseline="0" dirty="0">
                <a:cs typeface="MS PGothic" pitchFamily="34" charset="-128"/>
              </a:rPr>
              <a:t> </a:t>
            </a:r>
            <a:r>
              <a:rPr lang="en-US" altLang="ja-JP" u="none" dirty="0">
                <a:cs typeface="MS PGothic" pitchFamily="34" charset="-128"/>
              </a:rPr>
              <a:t>the importance of reviewing the abstract if at all possible, as it can provide a much more complete indication of the content of the paper than the title alone. </a:t>
            </a:r>
          </a:p>
          <a:p>
            <a:pPr defTabSz="513358">
              <a:defRPr/>
            </a:pPr>
            <a:endParaRPr lang="en-US" dirty="0">
              <a:cs typeface="MS PGothic" pitchFamily="34" charset="-128"/>
            </a:endParaRPr>
          </a:p>
          <a:p>
            <a:pPr defTabSz="513358">
              <a:defRPr/>
            </a:pPr>
            <a:r>
              <a:rPr lang="en-US" dirty="0">
                <a:cs typeface="MS PGothic" pitchFamily="34" charset="-128"/>
              </a:rPr>
              <a:t>Trainers: Allow 30 minutes</a:t>
            </a:r>
            <a:r>
              <a:rPr lang="en-US" baseline="0" dirty="0">
                <a:cs typeface="MS PGothic" pitchFamily="34" charset="-128"/>
              </a:rPr>
              <a:t> for this activity (including reporting back). Advise participants that the process of including/excluding papers in JBI </a:t>
            </a:r>
            <a:r>
              <a:rPr lang="en-US" baseline="0" dirty="0" err="1">
                <a:cs typeface="MS PGothic" pitchFamily="34" charset="-128"/>
              </a:rPr>
              <a:t>SUMARI</a:t>
            </a:r>
            <a:r>
              <a:rPr lang="en-US" baseline="0" dirty="0">
                <a:cs typeface="MS PGothic" pitchFamily="34" charset="-128"/>
              </a:rPr>
              <a:t> is for final inclusion/exclusion of studies, not full-text retrieval and review of papers that this activity is focused on. It is included here as an opportunity to test the software.</a:t>
            </a:r>
          </a:p>
          <a:p>
            <a:pPr defTabSz="513358">
              <a:defRPr/>
            </a:pPr>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pPr eaLnBrk="1" hangingPunct="1"/>
            <a:endParaRPr lang="en-US" dirty="0">
              <a:cs typeface="MS PGothic" pitchFamily="34" charset="-128"/>
            </a:endParaRPr>
          </a:p>
          <a:p>
            <a:pPr eaLnBrk="1" hangingPunct="1"/>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Tree>
    <p:extLst>
      <p:ext uri="{BB962C8B-B14F-4D97-AF65-F5344CB8AC3E}">
        <p14:creationId xmlns:p14="http://schemas.microsoft.com/office/powerpoint/2010/main" val="591093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xfrm>
            <a:off x="-138113" y="858838"/>
            <a:ext cx="7634288" cy="4295775"/>
          </a:xfrm>
          <a:ln/>
        </p:spPr>
      </p:sp>
      <p:sp>
        <p:nvSpPr>
          <p:cNvPr id="321539" name="Rectangle 3"/>
          <p:cNvSpPr>
            <a:spLocks noGrp="1" noChangeArrowheads="1"/>
          </p:cNvSpPr>
          <p:nvPr>
            <p:ph type="body" idx="1"/>
          </p:nvPr>
        </p:nvSpPr>
        <p:spPr>
          <a:noFill/>
          <a:ln/>
        </p:spPr>
        <p:txBody>
          <a:bodyPr/>
          <a:lstStyle/>
          <a:p>
            <a:pPr defTabSz="513358">
              <a:defRPr/>
            </a:pPr>
            <a:r>
              <a:rPr lang="en-AU" dirty="0">
                <a:ea typeface="Calibri"/>
                <a:cs typeface="Arial" panose="020B0604020202020204" pitchFamily="34" charset="0"/>
              </a:rPr>
              <a:t>SLIDE EXPLANATION:</a:t>
            </a:r>
          </a:p>
          <a:p>
            <a:r>
              <a:rPr lang="en-US" dirty="0">
                <a:cs typeface="MS PGothic" pitchFamily="34" charset="-128"/>
              </a:rPr>
              <a:t>Now its time to briefly summarize the main points covered today</a:t>
            </a:r>
            <a:r>
              <a:rPr lang="en-US" baseline="0" dirty="0">
                <a:cs typeface="MS PGothic" pitchFamily="34" charset="-128"/>
              </a:rPr>
              <a:t> in this module:</a:t>
            </a:r>
            <a:endParaRPr lang="en-US" dirty="0">
              <a:cs typeface="MS PGothic" pitchFamily="34" charset="-128"/>
            </a:endParaRPr>
          </a:p>
          <a:p>
            <a:pPr marL="192510" indent="-192510">
              <a:buFont typeface="Arial" panose="020B0604020202020204" pitchFamily="34" charset="0"/>
              <a:buChar char="•"/>
            </a:pPr>
            <a:r>
              <a:rPr lang="en-US" dirty="0"/>
              <a:t>JBI is an international collaboration of health scientists, health professionals and health researchers committed to ‘Best Practice’</a:t>
            </a:r>
            <a:endParaRPr lang="en-AU" dirty="0"/>
          </a:p>
          <a:p>
            <a:pPr marL="191958" indent="-191958">
              <a:buFont typeface="Arial" panose="020B0604020202020204" pitchFamily="34" charset="0"/>
              <a:buChar char="•"/>
            </a:pPr>
            <a:r>
              <a:rPr lang="en-AU" dirty="0"/>
              <a:t>In the fields of health and social care, the synthesis of the best available evidence to support decision making at the policy and practice level is increasing in importance</a:t>
            </a:r>
            <a:endParaRPr lang="en-AU" dirty="0">
              <a:cs typeface="Calibri"/>
            </a:endParaRPr>
          </a:p>
          <a:p>
            <a:pPr marL="192510" indent="-192510">
              <a:buFont typeface="Arial" panose="020B0604020202020204" pitchFamily="34" charset="0"/>
              <a:buChar char="•"/>
            </a:pPr>
            <a:r>
              <a:rPr lang="en-AU" dirty="0"/>
              <a:t>Evidence-based healthcare can be seen as ‘clinical decision making that considers the best available evidence; the context in which the care is delivered, client preference; and the professional judgment of the health professional’</a:t>
            </a:r>
          </a:p>
          <a:p>
            <a:pPr marL="192510" indent="-192510">
              <a:buFont typeface="Arial" panose="020B0604020202020204" pitchFamily="34" charset="0"/>
              <a:buChar char="•"/>
            </a:pPr>
            <a:r>
              <a:rPr lang="en-AU" dirty="0"/>
              <a:t>Systematic reviews aims to provide a comprehensive, unbiased synthesis of many relevant studies/papers in a single document. They </a:t>
            </a:r>
            <a:r>
              <a:rPr lang="en-US" dirty="0"/>
              <a:t>follow a structured process that requires explicit and exhaustive reporting of the methods used in synthesis</a:t>
            </a:r>
            <a:endParaRPr lang="en-AU" dirty="0"/>
          </a:p>
          <a:p>
            <a:pPr marL="192510" indent="-192510">
              <a:buFont typeface="Arial" panose="020B0604020202020204" pitchFamily="34" charset="0"/>
              <a:buChar char="•"/>
            </a:pPr>
            <a:r>
              <a:rPr lang="en-AU" dirty="0"/>
              <a:t>A protocol pre-defines the objectives and methods of the systematic review. It must be done prior to conducting the systematic review</a:t>
            </a:r>
            <a:endParaRPr lang="en-US" dirty="0">
              <a:cs typeface="MS PGothic" pitchFamily="34" charset="-128"/>
            </a:endParaRPr>
          </a:p>
          <a:p>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
        <p:nvSpPr>
          <p:cNvPr id="3" name="Slide Number Placeholder 2"/>
          <p:cNvSpPr>
            <a:spLocks noGrp="1"/>
          </p:cNvSpPr>
          <p:nvPr>
            <p:ph type="sldNum" sz="quarter" idx="11"/>
          </p:nvPr>
        </p:nvSpPr>
        <p:spPr/>
        <p:txBody>
          <a:bodyPr/>
          <a:lstStyle/>
          <a:p>
            <a:fld id="{F48ED067-4CA3-4EF3-A45B-347AD90B742C}" type="slidenum">
              <a:rPr lang="en-AU" smtClean="0"/>
              <a:pPr/>
              <a:t>45</a:t>
            </a:fld>
            <a:endParaRPr lang="en-AU"/>
          </a:p>
        </p:txBody>
      </p:sp>
    </p:spTree>
    <p:extLst>
      <p:ext uri="{BB962C8B-B14F-4D97-AF65-F5344CB8AC3E}">
        <p14:creationId xmlns:p14="http://schemas.microsoft.com/office/powerpoint/2010/main" val="2366064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a:bodyPr>
          <a:lstStyle/>
          <a:p>
            <a:pPr defTabSz="513358">
              <a:defRPr/>
            </a:pPr>
            <a:r>
              <a:rPr lang="en-AU">
                <a:ea typeface="Calibri"/>
                <a:cs typeface="Arial" panose="020B0604020202020204" pitchFamily="34" charset="0"/>
              </a:rPr>
              <a:t>SLIDE EXPLANATION:</a:t>
            </a:r>
          </a:p>
          <a:p>
            <a:pPr marL="192510" indent="-192510">
              <a:buFont typeface="Arial" panose="020B0604020202020204" pitchFamily="34" charset="0"/>
              <a:buChar char="•"/>
            </a:pPr>
            <a:r>
              <a:rPr lang="en-AU"/>
              <a:t>Development of a question has the most significant impact on the conduct of a systematic review as the subsequent inclusion criteria are drawn from the question and provide the operational framework for the review. There are a variety of frameworks to help reviewers structure their review question</a:t>
            </a:r>
          </a:p>
          <a:p>
            <a:pPr marL="192510" indent="-192510">
              <a:buFont typeface="Arial" panose="020B0604020202020204" pitchFamily="34" charset="0"/>
              <a:buChar char="•"/>
            </a:pPr>
            <a:r>
              <a:rPr lang="en-AU"/>
              <a:t>Searching attempts to find all eligible studies/papers to consider for inclusion. A JBI Review considers both published and unpublished studies/papers</a:t>
            </a:r>
          </a:p>
          <a:p>
            <a:pPr marL="192510" indent="-192510">
              <a:buFont typeface="Arial" panose="020B0604020202020204" pitchFamily="34" charset="0"/>
              <a:buChar char="•"/>
            </a:pPr>
            <a:r>
              <a:rPr lang="en-AU"/>
              <a:t>A comprehensive search strategy should consist of both keywords/free-text words and index terms</a:t>
            </a:r>
          </a:p>
          <a:p>
            <a:pPr marL="192510" indent="-192510">
              <a:buFont typeface="Arial" panose="020B0604020202020204" pitchFamily="34" charset="0"/>
              <a:buChar char="•"/>
            </a:pPr>
            <a:r>
              <a:rPr lang="en-US"/>
              <a:t>Study Selection addresses the question </a:t>
            </a:r>
            <a:r>
              <a:rPr lang="en-AU"/>
              <a:t>“</a:t>
            </a:r>
            <a:r>
              <a:rPr lang="en-US"/>
              <a:t>should the paper be retrieved?” and should be done by two people independently</a:t>
            </a:r>
            <a:endParaRPr lang="en-AU"/>
          </a:p>
          <a:p>
            <a:pPr marL="192510" indent="-192510">
              <a:buFont typeface="Arial" panose="020B0604020202020204" pitchFamily="34" charset="0"/>
              <a:buChar char="•"/>
            </a:pPr>
            <a:r>
              <a:rPr lang="en-AU"/>
              <a:t>All JBI Reviews must be undertaken using JBI SUMARI</a:t>
            </a:r>
          </a:p>
          <a:p>
            <a:endParaRPr lang="en-US">
              <a:cs typeface="MS PGothic" pitchFamily="34" charset="-128"/>
            </a:endParaRPr>
          </a:p>
          <a:p>
            <a:pPr>
              <a:spcBef>
                <a:spcPts val="674"/>
              </a:spcBef>
            </a:pPr>
            <a:r>
              <a:rPr lang="en-AU">
                <a:ea typeface="Calibri"/>
                <a:cs typeface="Arial" panose="020B0604020202020204" pitchFamily="34" charset="0"/>
              </a:rPr>
              <a:t>REFERENCES:</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endParaRPr lang="en-AU"/>
          </a:p>
        </p:txBody>
      </p:sp>
      <p:sp>
        <p:nvSpPr>
          <p:cNvPr id="4" name="Slide Number Placeholder 3"/>
          <p:cNvSpPr>
            <a:spLocks noGrp="1"/>
          </p:cNvSpPr>
          <p:nvPr>
            <p:ph type="sldNum" sz="quarter" idx="10"/>
          </p:nvPr>
        </p:nvSpPr>
        <p:spPr/>
        <p:txBody>
          <a:bodyPr/>
          <a:lstStyle/>
          <a:p>
            <a:fld id="{F48ED067-4CA3-4EF3-A45B-347AD90B742C}" type="slidenum">
              <a:rPr lang="en-AU" smtClean="0"/>
              <a:pPr/>
              <a:t>46</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4091102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xfrm>
            <a:off x="-138113" y="858838"/>
            <a:ext cx="7634288" cy="4295775"/>
          </a:xfrm>
          <a:ln/>
        </p:spPr>
      </p:sp>
      <p:sp>
        <p:nvSpPr>
          <p:cNvPr id="321539" name="Rectangle 3"/>
          <p:cNvSpPr>
            <a:spLocks noGrp="1" noChangeArrowheads="1"/>
          </p:cNvSpPr>
          <p:nvPr>
            <p:ph type="body" idx="1"/>
          </p:nvPr>
        </p:nvSpPr>
        <p:spPr>
          <a:noFill/>
          <a:ln/>
        </p:spPr>
        <p:txBody>
          <a:bodyPr>
            <a:normAutofit fontScale="77500" lnSpcReduction="20000"/>
          </a:bodyPr>
          <a:lstStyle/>
          <a:p>
            <a:pPr defTabSz="513358">
              <a:defRPr/>
            </a:pPr>
            <a:r>
              <a:rPr lang="en-AU" dirty="0">
                <a:ea typeface="Calibri"/>
                <a:cs typeface="Arial" panose="020B0604020202020204" pitchFamily="34" charset="0"/>
              </a:rPr>
              <a:t>SLIDE EXPLANATION:</a:t>
            </a:r>
          </a:p>
          <a:p>
            <a:pPr eaLnBrk="1" hangingPunct="1"/>
            <a:r>
              <a:rPr lang="en-US" dirty="0">
                <a:cs typeface="MS PGothic" pitchFamily="34" charset="-128"/>
              </a:rPr>
              <a:t>Remember there are lots of resources available to support you as you work your way through conducting your systematic review. They include:</a:t>
            </a:r>
          </a:p>
          <a:p>
            <a:pPr marL="192510" indent="-192510">
              <a:buFont typeface="Arial" panose="020B0604020202020204" pitchFamily="34" charset="0"/>
              <a:buChar char="•"/>
            </a:pPr>
            <a:r>
              <a:rPr lang="en-US" dirty="0">
                <a:cs typeface="MS PGothic" pitchFamily="34" charset="-128"/>
              </a:rPr>
              <a:t>The JBI Manual for Evidence Synthesis</a:t>
            </a:r>
            <a:r>
              <a:rPr lang="en-US" baseline="0" dirty="0">
                <a:cs typeface="MS PGothic" pitchFamily="34" charset="-128"/>
              </a:rPr>
              <a:t> </a:t>
            </a:r>
            <a:r>
              <a:rPr lang="en-US" dirty="0">
                <a:cs typeface="MS PGothic" pitchFamily="34" charset="-128"/>
              </a:rPr>
              <a:t>(free</a:t>
            </a:r>
            <a:r>
              <a:rPr lang="en-US" baseline="0" dirty="0">
                <a:cs typeface="MS PGothic" pitchFamily="34" charset="-128"/>
              </a:rPr>
              <a:t> on JBI wiki and through JBI SUMARI)</a:t>
            </a:r>
            <a:endParaRPr lang="en-US" dirty="0">
              <a:cs typeface="MS PGothic" pitchFamily="34" charset="-128"/>
            </a:endParaRPr>
          </a:p>
          <a:p>
            <a:pPr marL="191958" indent="-191958">
              <a:buFont typeface="Arial" panose="020B0604020202020204" pitchFamily="34" charset="0"/>
              <a:buChar char="•"/>
            </a:pPr>
            <a:r>
              <a:rPr lang="en-US" dirty="0">
                <a:cs typeface="Calibri"/>
              </a:rPr>
              <a:t>The Lippincott-JBI Book Series.</a:t>
            </a:r>
            <a:r>
              <a:rPr lang="en-US" baseline="0" dirty="0">
                <a:cs typeface="Calibri"/>
              </a:rPr>
              <a:t> </a:t>
            </a:r>
            <a:r>
              <a:rPr lang="en-AU" dirty="0"/>
              <a:t>This series is designed to provide a  "toolkit" on synthesizing evidence for healthcare care decision making and for translating evidence into action in both policy and practice (available via Wolters Kluwer or JBI - </a:t>
            </a:r>
            <a:r>
              <a:rPr lang="en-US" baseline="0" dirty="0">
                <a:cs typeface="Calibri"/>
              </a:rPr>
              <a:t>Individually approx. $20, cheaper in a set</a:t>
            </a:r>
            <a:r>
              <a:rPr lang="en-US" dirty="0">
                <a:cs typeface="Calibri"/>
              </a:rPr>
              <a:t>)</a:t>
            </a:r>
            <a:endParaRPr lang="en-AU" dirty="0">
              <a:cs typeface="Calibri"/>
            </a:endParaRPr>
          </a:p>
          <a:p>
            <a:pPr marL="191958" indent="-191958">
              <a:buFont typeface="Arial" panose="020B0604020202020204" pitchFamily="34" charset="0"/>
              <a:buChar char="•"/>
            </a:pPr>
            <a:r>
              <a:rPr lang="en-AU" dirty="0"/>
              <a:t>The JBI Synthesis Science Division provides advice related to method/methodology and software support. Email is jbisynthesis@adelaide.edu.au</a:t>
            </a:r>
            <a:endParaRPr lang="en-US" dirty="0">
              <a:cs typeface="MS PGothic" pitchFamily="34" charset="-128"/>
            </a:endParaRPr>
          </a:p>
          <a:p>
            <a:pPr marL="191958" indent="-191958">
              <a:buFont typeface="Arial" panose="020B0604020202020204" pitchFamily="34" charset="0"/>
              <a:buChar char="•"/>
            </a:pPr>
            <a:r>
              <a:rPr lang="en-US" dirty="0">
                <a:cs typeface="Calibri"/>
              </a:rPr>
              <a:t>Other systematic reviews already published in JBI Evidence Synthesis.  For example if you are having trouble with your search strategy, pick up another, published review, and see how the authors turned their question, via their PICO, into a successful search strategy and;</a:t>
            </a:r>
          </a:p>
          <a:p>
            <a:pPr marL="191958" lvl="1" indent="-191958" defTabSz="513358">
              <a:buFont typeface="Arial" panose="020B0604020202020204" pitchFamily="34" charset="0"/>
              <a:buChar char="•"/>
              <a:defRPr/>
            </a:pPr>
            <a:r>
              <a:rPr lang="en-AU" dirty="0"/>
              <a:t>Other review-based organizations develop their own manuals/guidance which may also be of assistance.</a:t>
            </a:r>
            <a:endParaRPr lang="en-AU" dirty="0">
              <a:cs typeface="Calibri"/>
            </a:endParaRPr>
          </a:p>
          <a:p>
            <a:pPr marL="0" lvl="1" defTabSz="513358">
              <a:defRPr/>
            </a:pPr>
            <a:endParaRPr lang="en-AU" dirty="0"/>
          </a:p>
          <a:p>
            <a:pPr marL="0" lvl="1" defTabSz="513358">
              <a:defRPr/>
            </a:pPr>
            <a:r>
              <a:rPr lang="en-AU" dirty="0"/>
              <a:t>JBI SUMARI KNOWLEDGE BASE</a:t>
            </a:r>
          </a:p>
          <a:p>
            <a:pPr marL="185766" lvl="1" indent="-185766" defTabSz="513358">
              <a:buFont typeface="Arial" panose="020B0604020202020204" pitchFamily="34" charset="0"/>
              <a:buChar char="•"/>
              <a:defRPr/>
            </a:pPr>
            <a:r>
              <a:rPr lang="en-AU" dirty="0"/>
              <a:t>The Knowledge Base is an up-coming repository of information specifically for JBI SUMARI. This should be the first stop, for anybody who requires help or support in their use of JBI SUMARI. </a:t>
            </a:r>
          </a:p>
          <a:p>
            <a:pPr marL="185766" lvl="1" indent="-185766" defTabSz="513358">
              <a:buFont typeface="Arial" panose="020B0604020202020204" pitchFamily="34" charset="0"/>
              <a:buChar char="•"/>
              <a:defRPr/>
            </a:pPr>
            <a:r>
              <a:rPr lang="en-AU" dirty="0"/>
              <a:t>The most important part of the Knowledge Base is the Q/A forum, where users can submit complaints, feedback or suggestions that other users or JBI staff can answer directly. </a:t>
            </a:r>
          </a:p>
          <a:p>
            <a:pPr marL="185766" lvl="1" indent="-185766" defTabSz="513358">
              <a:buFont typeface="Arial" panose="020B0604020202020204" pitchFamily="34" charset="0"/>
              <a:buChar char="•"/>
              <a:defRPr/>
            </a:pPr>
            <a:r>
              <a:rPr lang="en-AU" dirty="0"/>
              <a:t>The Knowledge Base also contains video and text-based tutorials for users to follow step-by-step in order to maximize their JBI SUMARI experience.</a:t>
            </a:r>
          </a:p>
          <a:p>
            <a:pPr marL="0" lvl="1" defTabSz="513358">
              <a:defRPr/>
            </a:pPr>
            <a:endParaRPr lang="en-AU" dirty="0"/>
          </a:p>
          <a:p>
            <a:endParaRPr lang="en-US" dirty="0">
              <a:cs typeface="MS PGothic" pitchFamily="34" charset="-128"/>
            </a:endParaRPr>
          </a:p>
          <a:p>
            <a:pPr>
              <a:spcBef>
                <a:spcPts val="674"/>
              </a:spcBef>
            </a:pPr>
            <a:r>
              <a:rPr lang="en-AU" dirty="0">
                <a:ea typeface="Calibri"/>
                <a:cs typeface="Arial" panose="020B0604020202020204" pitchFamily="34" charset="0"/>
              </a:rPr>
              <a:t>REFERENCES:</a:t>
            </a:r>
          </a:p>
          <a:p>
            <a:pPr eaLnBrk="1" hangingPunct="1"/>
            <a:r>
              <a:rPr lang="en-AU" sz="1300" dirty="0"/>
              <a:t>Munn, Z., Aromataris, E., Tufanaru, C., Stern, C., Porritt, K., Farrow, J., Lockwood, C., Stephenson, M., Moola, S., Lizarondo, L. and McArthur, A., 2018. The development of software to support multiple systematic review types: the Joanna Briggs Institute System for the Unified Management, Assessment and Review of Information (JBI SUMARI). International journal of evidence-based healthcare.</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US" dirty="0">
              <a:cs typeface="MS PGothic" pitchFamily="34" charset="-128"/>
            </a:endParaRPr>
          </a:p>
        </p:txBody>
      </p:sp>
      <p:sp>
        <p:nvSpPr>
          <p:cNvPr id="2" name="Date Placeholder 1"/>
          <p:cNvSpPr>
            <a:spLocks noGrp="1"/>
          </p:cNvSpPr>
          <p:nvPr>
            <p:ph type="dt" idx="10"/>
          </p:nvPr>
        </p:nvSpPr>
        <p:spPr/>
        <p:txBody>
          <a:bodyPr/>
          <a:lstStyle/>
          <a:p>
            <a:r>
              <a:rPr lang="en-US"/>
              <a:t>2020</a:t>
            </a:r>
            <a:endParaRPr lang="en-AU"/>
          </a:p>
        </p:txBody>
      </p:sp>
      <p:sp>
        <p:nvSpPr>
          <p:cNvPr id="3" name="Slide Number Placeholder 2"/>
          <p:cNvSpPr>
            <a:spLocks noGrp="1"/>
          </p:cNvSpPr>
          <p:nvPr>
            <p:ph type="sldNum" sz="quarter" idx="11"/>
          </p:nvPr>
        </p:nvSpPr>
        <p:spPr/>
        <p:txBody>
          <a:bodyPr/>
          <a:lstStyle/>
          <a:p>
            <a:fld id="{F48ED067-4CA3-4EF3-A45B-347AD90B742C}" type="slidenum">
              <a:rPr lang="en-AU" smtClean="0"/>
              <a:pPr/>
              <a:t>47</a:t>
            </a:fld>
            <a:endParaRPr lang="en-AU"/>
          </a:p>
        </p:txBody>
      </p:sp>
    </p:spTree>
    <p:extLst>
      <p:ext uri="{BB962C8B-B14F-4D97-AF65-F5344CB8AC3E}">
        <p14:creationId xmlns:p14="http://schemas.microsoft.com/office/powerpoint/2010/main" val="4232506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defTabSz="513358">
              <a:defRPr/>
            </a:pPr>
            <a:r>
              <a:rPr lang="en-AU">
                <a:ea typeface="Calibri"/>
                <a:cs typeface="Arial" panose="020B0604020202020204" pitchFamily="34" charset="0"/>
              </a:rPr>
              <a:t>SLIDE EXPLANATION:</a:t>
            </a:r>
          </a:p>
          <a:p>
            <a:pPr eaLnBrk="1" hangingPunct="1"/>
            <a:r>
              <a:rPr lang="en-US">
                <a:solidFill>
                  <a:srgbClr val="000000"/>
                </a:solidFill>
                <a:cs typeface="MS PGothic" pitchFamily="34" charset="-128"/>
              </a:rPr>
              <a:t>Participants will now undertake a short assessment on the contents covered</a:t>
            </a:r>
            <a:r>
              <a:rPr lang="en-US" baseline="0">
                <a:solidFill>
                  <a:srgbClr val="000000"/>
                </a:solidFill>
                <a:cs typeface="MS PGothic" pitchFamily="34" charset="-128"/>
              </a:rPr>
              <a:t> today. This will be in the form of a multiple choice questionnaire. The assessment contains 20 questions with 3-4 possible answers. Participants can refer to their materials during the assessment. Run through the answers as a group following the assessment. </a:t>
            </a:r>
            <a:endParaRPr lang="en-US">
              <a:cs typeface="MS PGothic" pitchFamily="34" charset="-128"/>
            </a:endParaRPr>
          </a:p>
          <a:p>
            <a:pPr eaLnBrk="1" hangingPunct="1"/>
            <a:r>
              <a:rPr lang="en-US">
                <a:cs typeface="MS PGothic" pitchFamily="34" charset="-128"/>
              </a:rPr>
              <a:t>Trainers</a:t>
            </a:r>
            <a:r>
              <a:rPr lang="en-US" baseline="0">
                <a:cs typeface="MS PGothic" pitchFamily="34" charset="-128"/>
              </a:rPr>
              <a:t>: Allow 20 minutes for this assessment.</a:t>
            </a:r>
          </a:p>
          <a:p>
            <a:pPr eaLnBrk="1" hangingPunct="1"/>
            <a:endParaRPr lang="en-US">
              <a:cs typeface="MS PGothic" pitchFamily="34" charset="-128"/>
            </a:endParaRPr>
          </a:p>
          <a:p>
            <a:pPr>
              <a:spcBef>
                <a:spcPts val="674"/>
              </a:spcBef>
            </a:pPr>
            <a:r>
              <a:rPr lang="en-AU">
                <a:ea typeface="Calibri"/>
                <a:cs typeface="Arial" panose="020B0604020202020204" pitchFamily="34" charset="0"/>
              </a:rPr>
              <a:t>REFERENCES:</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endParaRPr lang="en-US"/>
          </a:p>
        </p:txBody>
      </p:sp>
      <p:sp>
        <p:nvSpPr>
          <p:cNvPr id="4" name="Slide Number Placeholder 3"/>
          <p:cNvSpPr>
            <a:spLocks noGrp="1"/>
          </p:cNvSpPr>
          <p:nvPr>
            <p:ph type="sldNum" sz="quarter" idx="10"/>
          </p:nvPr>
        </p:nvSpPr>
        <p:spPr/>
        <p:txBody>
          <a:bodyPr/>
          <a:lstStyle/>
          <a:p>
            <a:fld id="{F48ED067-4CA3-4EF3-A45B-347AD90B742C}" type="slidenum">
              <a:rPr lang="en-AU" smtClean="0"/>
              <a:pPr/>
              <a:t>48</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3610392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r>
              <a:rPr lang="en-US"/>
              <a:t>2020</a:t>
            </a:r>
            <a:endParaRPr lang="en-AU"/>
          </a:p>
        </p:txBody>
      </p:sp>
      <p:sp>
        <p:nvSpPr>
          <p:cNvPr id="5" name="Slide Number Placeholder 4"/>
          <p:cNvSpPr>
            <a:spLocks noGrp="1"/>
          </p:cNvSpPr>
          <p:nvPr>
            <p:ph type="sldNum" sz="quarter" idx="11"/>
          </p:nvPr>
        </p:nvSpPr>
        <p:spPr/>
        <p:txBody>
          <a:bodyPr/>
          <a:lstStyle/>
          <a:p>
            <a:fld id="{F48ED067-4CA3-4EF3-A45B-347AD90B742C}" type="slidenum">
              <a:rPr lang="en-AU" smtClean="0"/>
              <a:pPr/>
              <a:t>49</a:t>
            </a:fld>
            <a:endParaRPr lang="en-AU"/>
          </a:p>
        </p:txBody>
      </p:sp>
    </p:spTree>
    <p:extLst>
      <p:ext uri="{BB962C8B-B14F-4D97-AF65-F5344CB8AC3E}">
        <p14:creationId xmlns:p14="http://schemas.microsoft.com/office/powerpoint/2010/main" val="2004505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r>
              <a:rPr lang="en-US"/>
              <a:t>2020</a:t>
            </a:r>
            <a:endParaRPr lang="en-AU"/>
          </a:p>
        </p:txBody>
      </p:sp>
      <p:sp>
        <p:nvSpPr>
          <p:cNvPr id="5" name="Slide Number Placeholder 4"/>
          <p:cNvSpPr>
            <a:spLocks noGrp="1"/>
          </p:cNvSpPr>
          <p:nvPr>
            <p:ph type="sldNum" sz="quarter" idx="11"/>
          </p:nvPr>
        </p:nvSpPr>
        <p:spPr/>
        <p:txBody>
          <a:bodyPr/>
          <a:lstStyle/>
          <a:p>
            <a:fld id="{F48ED067-4CA3-4EF3-A45B-347AD90B742C}" type="slidenum">
              <a:rPr lang="en-AU" smtClean="0"/>
              <a:pPr/>
              <a:t>50</a:t>
            </a:fld>
            <a:endParaRPr lang="en-AU"/>
          </a:p>
        </p:txBody>
      </p:sp>
    </p:spTree>
    <p:extLst>
      <p:ext uri="{BB962C8B-B14F-4D97-AF65-F5344CB8AC3E}">
        <p14:creationId xmlns:p14="http://schemas.microsoft.com/office/powerpoint/2010/main" val="3749567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48ED067-4CA3-4EF3-A45B-347AD90B742C}" type="slidenum">
              <a:rPr lang="en-AU" smtClean="0"/>
              <a:pPr/>
              <a:t>51</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84204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defTabSz="495376">
              <a:defRPr/>
            </a:pPr>
            <a:fld id="{E5B50FA7-3373-46E9-93B0-E5B8D803E4AB}" type="slidenum">
              <a:rPr lang="en-US">
                <a:solidFill>
                  <a:prstClr val="black"/>
                </a:solidFill>
                <a:latin typeface="Arial" panose="020B0604020202020204" pitchFamily="34" charset="0"/>
              </a:rPr>
              <a:pPr defTabSz="495376">
                <a:defRPr/>
              </a:pPr>
              <a:t>5</a:t>
            </a:fld>
            <a:endParaRPr lang="en-US">
              <a:solidFill>
                <a:prstClr val="black"/>
              </a:solidFill>
              <a:latin typeface="Arial" panose="020B0604020202020204" pitchFamily="34" charset="0"/>
            </a:endParaRPr>
          </a:p>
        </p:txBody>
      </p:sp>
      <p:sp>
        <p:nvSpPr>
          <p:cNvPr id="27651" name="Rectangle 2"/>
          <p:cNvSpPr>
            <a:spLocks noGrp="1" noRot="1" noChangeAspect="1" noChangeArrowheads="1" noTextEdit="1"/>
          </p:cNvSpPr>
          <p:nvPr>
            <p:ph type="sldImg"/>
          </p:nvPr>
        </p:nvSpPr>
        <p:spPr>
          <a:xfrm>
            <a:off x="-138113" y="858838"/>
            <a:ext cx="7634288" cy="4295775"/>
          </a:xfrm>
          <a:ln/>
        </p:spPr>
      </p:sp>
      <p:sp>
        <p:nvSpPr>
          <p:cNvPr id="27652" name="Rectangle 3"/>
          <p:cNvSpPr>
            <a:spLocks noGrp="1" noChangeArrowheads="1"/>
          </p:cNvSpPr>
          <p:nvPr>
            <p:ph type="body" idx="1"/>
          </p:nvPr>
        </p:nvSpPr>
        <p:spPr>
          <a:noFill/>
          <a:ln/>
        </p:spPr>
        <p:txBody>
          <a:bodyPr/>
          <a:lstStyle/>
          <a:p>
            <a:pPr defTabSz="513358">
              <a:defRPr/>
            </a:pPr>
            <a:r>
              <a:rPr lang="en-AU">
                <a:ea typeface="Calibri"/>
                <a:cs typeface="Arial" panose="020B0604020202020204" pitchFamily="34" charset="0"/>
              </a:rPr>
              <a:t>SLIDE EXPLANATION:</a:t>
            </a:r>
          </a:p>
          <a:p>
            <a:pPr defTabSz="513358">
              <a:defRPr/>
            </a:pPr>
            <a:r>
              <a:rPr lang="en-US">
                <a:cs typeface="MS PGothic" pitchFamily="34" charset="-128"/>
              </a:rPr>
              <a:t>This module is broken up into 10 sessions and is a combination of some didactic learning and some sessions that involve</a:t>
            </a:r>
            <a:r>
              <a:rPr lang="en-US" baseline="0">
                <a:cs typeface="MS PGothic" pitchFamily="34" charset="-128"/>
              </a:rPr>
              <a:t> group work or activities to complete. More information on these activities can be found in the Workbook provided.  We will stop for lunch and tea breaks, which are catered for. </a:t>
            </a:r>
          </a:p>
          <a:p>
            <a:pPr defTabSz="513358">
              <a:defRPr/>
            </a:pPr>
            <a:endParaRPr lang="en-US">
              <a:cs typeface="MS PGothic" pitchFamily="34" charset="-128"/>
            </a:endParaRPr>
          </a:p>
          <a:p>
            <a:pPr>
              <a:spcBef>
                <a:spcPts val="674"/>
              </a:spcBef>
            </a:pPr>
            <a:r>
              <a:rPr lang="en-AU">
                <a:ea typeface="Calibri"/>
                <a:cs typeface="Arial" panose="020B0604020202020204" pitchFamily="34" charset="0"/>
              </a:rPr>
              <a:t>REFERENCES:</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pPr eaLnBrk="1" hangingPunct="1"/>
            <a:endParaRPr lang="en-US">
              <a:cs typeface="MS PGothic" pitchFamily="34" charset="-128"/>
            </a:endParaRPr>
          </a:p>
        </p:txBody>
      </p:sp>
      <p:sp>
        <p:nvSpPr>
          <p:cNvPr id="2" name="Date Placeholder 1"/>
          <p:cNvSpPr>
            <a:spLocks noGrp="1"/>
          </p:cNvSpPr>
          <p:nvPr>
            <p:ph type="dt" idx="10"/>
          </p:nvPr>
        </p:nvSpPr>
        <p:spPr/>
        <p:txBody>
          <a:bodyPr/>
          <a:lstStyle/>
          <a:p>
            <a:pPr defTabSz="495376">
              <a:defRPr/>
            </a:pPr>
            <a:r>
              <a:rPr lang="en-US">
                <a:solidFill>
                  <a:prstClr val="black"/>
                </a:solidFill>
                <a:latin typeface="Arial" panose="020B0604020202020204" pitchFamily="34" charset="0"/>
              </a:rPr>
              <a:t>2020</a:t>
            </a:r>
            <a:endParaRPr lang="en-AU">
              <a:solidFill>
                <a:prstClr val="black"/>
              </a:solidFill>
              <a:latin typeface="Arial" panose="020B0604020202020204" pitchFamily="34" charset="0"/>
            </a:endParaRPr>
          </a:p>
        </p:txBody>
      </p:sp>
    </p:spTree>
    <p:extLst>
      <p:ext uri="{BB962C8B-B14F-4D97-AF65-F5344CB8AC3E}">
        <p14:creationId xmlns:p14="http://schemas.microsoft.com/office/powerpoint/2010/main" val="229569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lstStyle/>
          <a:p>
            <a:pPr defTabSz="513358">
              <a:defRPr/>
            </a:pPr>
            <a:r>
              <a:rPr lang="en-AU">
                <a:ea typeface="Calibri"/>
                <a:cs typeface="Arial" panose="020B0604020202020204" pitchFamily="34" charset="0"/>
              </a:rPr>
              <a:t>SLIDE EXPLANATION:</a:t>
            </a:r>
          </a:p>
          <a:p>
            <a:pPr eaLnBrk="1" hangingPunct="1"/>
            <a:r>
              <a:rPr lang="en-US">
                <a:cs typeface="MS PGothic" pitchFamily="34" charset="-128"/>
              </a:rPr>
              <a:t>This session will describe the origin of evidence-based healthcare and the various concepts of evidence. It is important to have a good understanding of the general principles and issues we will be dealing with across modules. There are a few terms which are used interchangeably - and can be given slightly different meanings or can comfortably be used to mean the same thing! For example terms such as Evidence-based and Evidence-informed.</a:t>
            </a:r>
            <a:r>
              <a:rPr lang="en-US" baseline="0">
                <a:cs typeface="MS PGothic" pitchFamily="34" charset="-128"/>
              </a:rPr>
              <a:t> </a:t>
            </a:r>
            <a:r>
              <a:rPr lang="en-US">
                <a:cs typeface="MS PGothic" pitchFamily="34" charset="-128"/>
              </a:rPr>
              <a:t>We will also walk you through the JBI Model of Evidence-based Healthcare.</a:t>
            </a:r>
          </a:p>
          <a:p>
            <a:pPr eaLnBrk="1" hangingPunct="1"/>
            <a:endParaRPr lang="en-US">
              <a:cs typeface="MS PGothic" pitchFamily="34" charset="-128"/>
            </a:endParaRPr>
          </a:p>
          <a:p>
            <a:pPr>
              <a:spcBef>
                <a:spcPts val="674"/>
              </a:spcBef>
            </a:pPr>
            <a:r>
              <a:rPr lang="en-AU">
                <a:ea typeface="Calibri"/>
                <a:cs typeface="Arial" panose="020B0604020202020204" pitchFamily="34" charset="0"/>
              </a:rPr>
              <a:t>REFERENCES:</a:t>
            </a:r>
          </a:p>
          <a:p>
            <a:pPr eaLnBrk="1" hangingPunct="1"/>
            <a:endParaRPr lang="en-US">
              <a:cs typeface="MS PGothic" pitchFamily="34" charset="-128"/>
            </a:endParaRPr>
          </a:p>
          <a:p>
            <a:pPr eaLnBrk="1" hangingPunct="1"/>
            <a:r>
              <a:rPr lang="en-US">
                <a:cs typeface="MS PGothic" pitchFamily="34" charset="-128"/>
              </a:rPr>
              <a:t>EXAMPLES:</a:t>
            </a:r>
          </a:p>
          <a:p>
            <a:pPr eaLnBrk="1" hangingPunct="1"/>
            <a:endParaRPr lang="en-US">
              <a:cs typeface="MS PGothic" pitchFamily="34" charset="-128"/>
            </a:endParaRPr>
          </a:p>
          <a:p>
            <a:pPr eaLnBrk="1" hangingPunct="1"/>
            <a:r>
              <a:rPr lang="en-US">
                <a:cs typeface="MS PGothic" pitchFamily="34" charset="-128"/>
              </a:rPr>
              <a:t>DISCUSSION</a:t>
            </a:r>
            <a:r>
              <a:rPr lang="en-US" baseline="0">
                <a:cs typeface="MS PGothic" pitchFamily="34" charset="-128"/>
              </a:rPr>
              <a:t> POINTS AND QUESTIONS FOR THE CLASS:</a:t>
            </a:r>
            <a:endParaRPr lang="en-US">
              <a:cs typeface="MS PGothic" pitchFamily="34" charset="-128"/>
            </a:endParaRPr>
          </a:p>
          <a:p>
            <a:pPr eaLnBrk="1" hangingPunct="1"/>
            <a:endParaRPr lang="en-US">
              <a:cs typeface="MS PGothic" pitchFamily="34" charset="-128"/>
            </a:endParaRPr>
          </a:p>
          <a:p>
            <a:endParaRPr lang="en-US"/>
          </a:p>
        </p:txBody>
      </p:sp>
      <p:sp>
        <p:nvSpPr>
          <p:cNvPr id="4" name="Slide Number Placeholder 3"/>
          <p:cNvSpPr>
            <a:spLocks noGrp="1"/>
          </p:cNvSpPr>
          <p:nvPr>
            <p:ph type="sldNum" sz="quarter" idx="10"/>
          </p:nvPr>
        </p:nvSpPr>
        <p:spPr/>
        <p:txBody>
          <a:bodyPr/>
          <a:lstStyle/>
          <a:p>
            <a:fld id="{F48ED067-4CA3-4EF3-A45B-347AD90B742C}" type="slidenum">
              <a:rPr lang="en-AU" smtClean="0"/>
              <a:pPr/>
              <a:t>6</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32668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92500" lnSpcReduction="20000"/>
          </a:bodyPr>
          <a:lstStyle/>
          <a:p>
            <a:pPr defTabSz="513358">
              <a:defRPr/>
            </a:pPr>
            <a:r>
              <a:rPr lang="en-AU" dirty="0">
                <a:ea typeface="Calibri"/>
                <a:cs typeface="Arial" panose="020B0604020202020204" pitchFamily="34" charset="0"/>
              </a:rPr>
              <a:t>SLIDE EXPLANATION:</a:t>
            </a:r>
          </a:p>
          <a:p>
            <a:pPr defTabSz="513358">
              <a:spcBef>
                <a:spcPts val="674"/>
              </a:spcBef>
              <a:defRPr/>
            </a:pPr>
            <a:r>
              <a:rPr lang="en-AU" dirty="0">
                <a:ea typeface="Calibri"/>
                <a:cs typeface="Arial" panose="020B0604020202020204" pitchFamily="34" charset="0"/>
              </a:rPr>
              <a:t>Archie Cochrane</a:t>
            </a:r>
            <a:r>
              <a:rPr lang="en-AU" baseline="0" dirty="0">
                <a:ea typeface="Calibri"/>
                <a:cs typeface="Arial" panose="020B0604020202020204" pitchFamily="34" charset="0"/>
              </a:rPr>
              <a:t> is an important figure in the history of the evidence-based movement. He was a Scottish doctor and researcher who </a:t>
            </a:r>
            <a:r>
              <a:rPr lang="en-AU" dirty="0"/>
              <a:t>is best known for his influential book, </a:t>
            </a:r>
            <a:r>
              <a:rPr lang="en-AU" i="1" dirty="0"/>
              <a:t>Effectiveness and Efficiency: Random Reflections on Health Services</a:t>
            </a:r>
            <a:r>
              <a:rPr lang="en-AU" dirty="0"/>
              <a:t> published in 1972.  In it he suggests that, because resources would always be limited, they should be used to provide those forms of healthcare which had been shown in properly designed evaluations to be effective. He emphasized the importance of using evidence from randomized controlled trials because these were likely to provide much more reliable information than other sources of evidence. He famously wrote</a:t>
            </a:r>
            <a:r>
              <a:rPr lang="en-AU" altLang="en-US" i="1" dirty="0"/>
              <a:t>‘ </a:t>
            </a:r>
            <a:r>
              <a:rPr lang="en-AU" altLang="en-US" i="0" dirty="0"/>
              <a:t>It is surely a great criticism of our profession that we have not organized a critical summary, by specialty or subspecialty, adapted periodically, of all relevant randomized controlled trials.’ </a:t>
            </a:r>
            <a:r>
              <a:rPr lang="en-AU" altLang="en-US" dirty="0"/>
              <a:t>This subsequently </a:t>
            </a:r>
            <a:r>
              <a:rPr lang="en-AU" dirty="0"/>
              <a:t>led to the establishment of an international collaboration to develop the Oxford Database of Perinatal Trials in the 1980s. In 1987, he referred to a systematic review of randomized controlled trials of care during pregnancy and childbirth as "a real milestone in the history of randomized trials and in the evaluation of care", and suggested that other specialties should copy the methods used which led to the opening of the first Cochrane centre (in Oxford, UK) in 1992 and the founding of 'The Cochrane Collaboration' in 1993.</a:t>
            </a:r>
          </a:p>
          <a:p>
            <a:pPr>
              <a:spcBef>
                <a:spcPts val="674"/>
              </a:spcBef>
            </a:pPr>
            <a:endParaRPr lang="en-AU" dirty="0">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pPr eaLnBrk="1" hangingPunct="1"/>
            <a:r>
              <a:rPr lang="en-AU" dirty="0"/>
              <a:t>Cochrane AL. 1931–1971: a critical review, with particular reference to the medical profession. Medicines for the Year 2000. London: Office of Health Economics. 1979:1–11.</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p>
          <a:p>
            <a:pPr eaLnBrk="1" hangingPunct="1"/>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7</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43033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92500" lnSpcReduction="10000"/>
          </a:bodyPr>
          <a:lstStyle/>
          <a:p>
            <a:pPr defTabSz="513358">
              <a:defRPr/>
            </a:pPr>
            <a:r>
              <a:rPr lang="en-AU" dirty="0">
                <a:ea typeface="Calibri"/>
                <a:cs typeface="Arial" panose="020B0604020202020204" pitchFamily="34" charset="0"/>
              </a:rPr>
              <a:t>SLIDE EXPLANATION:</a:t>
            </a:r>
          </a:p>
          <a:p>
            <a:pPr defTabSz="513358">
              <a:spcBef>
                <a:spcPts val="674"/>
              </a:spcBef>
              <a:defRPr/>
            </a:pPr>
            <a:r>
              <a:rPr lang="en-AU" dirty="0"/>
              <a:t>The next pioneer in this movement would have to be Professor David </a:t>
            </a:r>
            <a:r>
              <a:rPr lang="en-AU" dirty="0" err="1"/>
              <a:t>Sackett</a:t>
            </a:r>
            <a:r>
              <a:rPr lang="en-AU" dirty="0"/>
              <a:t>, an American-Canadian medical doctor. He is well known for his textbooks </a:t>
            </a:r>
            <a:r>
              <a:rPr lang="en-AU" i="1" dirty="0"/>
              <a:t>Clinical Epidemiology</a:t>
            </a:r>
            <a:r>
              <a:rPr lang="en-AU" dirty="0"/>
              <a:t> and </a:t>
            </a:r>
            <a:r>
              <a:rPr lang="en-AU" i="1" dirty="0"/>
              <a:t>Evidence-based Medicine</a:t>
            </a:r>
            <a:r>
              <a:rPr lang="en-AU" dirty="0"/>
              <a:t>. </a:t>
            </a:r>
            <a:r>
              <a:rPr lang="en-AU" dirty="0" err="1"/>
              <a:t>Sackett</a:t>
            </a:r>
            <a:r>
              <a:rPr lang="en-AU" dirty="0"/>
              <a:t> made seminal contributions to the science of healthcare, research methodology and the teaching and practice of medicine. He has been involved in some important randomized clinical trials demonstrating the life-saving benefits of aspirin for patients with threatened stroke and threatened heart attack, that surgically repairing the "hardened" arteries of patients with threatened stroke prevented both stroke and death, as well as the ability of nurse practitioners to provide effective, high-quality primary care. </a:t>
            </a:r>
            <a:r>
              <a:rPr lang="en-AU" dirty="0" err="1"/>
              <a:t>Sackett</a:t>
            </a:r>
            <a:r>
              <a:rPr lang="en-AU" dirty="0"/>
              <a:t> was the founding Chair of the first department of Clinical Epidemiology and Biostatistics in the world at McMaster University in Canada in 1967 and also founded the Oxford Centre for Evidence-based Medicine. One of the most common definitions of Evidence-based Practice is from </a:t>
            </a:r>
            <a:r>
              <a:rPr lang="en-AU" dirty="0" err="1"/>
              <a:t>Sackett</a:t>
            </a:r>
            <a:r>
              <a:rPr lang="en-AU" dirty="0"/>
              <a:t> who wrote that </a:t>
            </a:r>
            <a:r>
              <a:rPr lang="en-AU" dirty="0" err="1"/>
              <a:t>EBP</a:t>
            </a:r>
            <a:r>
              <a:rPr lang="en-AU" dirty="0"/>
              <a:t> is “the conscientious, explicit and judicious use of current best evidence in making decisions about the care of the individual patient. It means integrating individual clinical expertise with the best available external clinical evidence from systematic research.”</a:t>
            </a:r>
            <a:r>
              <a:rPr lang="en-AU" i="1" dirty="0"/>
              <a:t> (</a:t>
            </a:r>
            <a:r>
              <a:rPr lang="en-AU" i="1" dirty="0" err="1"/>
              <a:t>Sackett</a:t>
            </a:r>
            <a:r>
              <a:rPr lang="en-AU" i="1" dirty="0"/>
              <a:t> et al, 1996 p.72 )</a:t>
            </a:r>
            <a:endParaRPr lang="en-AU" dirty="0"/>
          </a:p>
          <a:p>
            <a:endParaRPr lang="en-AU" u="none" dirty="0">
              <a:solidFill>
                <a:schemeClr val="tx1"/>
              </a:solidFill>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r>
              <a:rPr lang="en-AU" dirty="0" err="1"/>
              <a:t>Sackett</a:t>
            </a:r>
            <a:r>
              <a:rPr lang="en-AU" dirty="0"/>
              <a:t> DL, Rosenberg WM, Muir Gray JA, Haynes </a:t>
            </a:r>
            <a:r>
              <a:rPr lang="en-AU" dirty="0" err="1"/>
              <a:t>RB</a:t>
            </a:r>
            <a:r>
              <a:rPr lang="en-AU" dirty="0"/>
              <a:t>, Richardson </a:t>
            </a:r>
            <a:r>
              <a:rPr lang="en-AU" dirty="0" err="1"/>
              <a:t>WS</a:t>
            </a:r>
            <a:r>
              <a:rPr lang="en-AU" dirty="0"/>
              <a:t>. Evidence based medicine: what it is and what it isn’t. </a:t>
            </a:r>
            <a:r>
              <a:rPr lang="en-AU" dirty="0" err="1"/>
              <a:t>BMJ</a:t>
            </a:r>
            <a:r>
              <a:rPr lang="en-AU" dirty="0"/>
              <a:t>. 1996; 312: 71-72.</a:t>
            </a:r>
          </a:p>
          <a:p>
            <a:pPr fontAlgn="base"/>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8</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287837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858838"/>
            <a:ext cx="7634288" cy="4295775"/>
          </a:xfrm>
        </p:spPr>
      </p:sp>
      <p:sp>
        <p:nvSpPr>
          <p:cNvPr id="3" name="Notes Placeholder 2"/>
          <p:cNvSpPr>
            <a:spLocks noGrp="1"/>
          </p:cNvSpPr>
          <p:nvPr>
            <p:ph type="body" idx="1"/>
          </p:nvPr>
        </p:nvSpPr>
        <p:spPr/>
        <p:txBody>
          <a:bodyPr>
            <a:normAutofit fontScale="85000" lnSpcReduction="20000"/>
          </a:bodyPr>
          <a:lstStyle/>
          <a:p>
            <a:pPr defTabSz="513358">
              <a:defRPr/>
            </a:pPr>
            <a:r>
              <a:rPr lang="en-AU" dirty="0">
                <a:ea typeface="Calibri"/>
                <a:cs typeface="Arial" panose="020B0604020202020204" pitchFamily="34" charset="0"/>
              </a:rPr>
              <a:t>SLIDE EXPLANATION:</a:t>
            </a:r>
          </a:p>
          <a:p>
            <a:pPr defTabSz="513358">
              <a:spcBef>
                <a:spcPts val="674"/>
              </a:spcBef>
              <a:defRPr/>
            </a:pPr>
            <a:r>
              <a:rPr lang="en-AU" baseline="0" dirty="0">
                <a:ea typeface="Calibri"/>
                <a:cs typeface="Calibri"/>
              </a:rPr>
              <a:t>Professor Alan Pearson also played a major role in the evidence-based movement. </a:t>
            </a:r>
            <a:r>
              <a:rPr lang="en-AU" baseline="0" dirty="0"/>
              <a:t>Professor Pearson was a British nurse who was concerned about the lack of evidence as a basis for nursing practice. The work of Archie Cochrane played a big influence on the work of Professor Pearson. His early work across a number of hospitals in Britain lead to his first major publication ‘</a:t>
            </a:r>
            <a:r>
              <a:rPr lang="en-AU" i="1" baseline="0" dirty="0"/>
              <a:t>The Clinical Nursing Unit</a:t>
            </a:r>
            <a:r>
              <a:rPr lang="en-AU" baseline="0" dirty="0"/>
              <a:t>’ in 1983. From there he went on to become a pioneer in the evidence-based movement.</a:t>
            </a:r>
            <a:r>
              <a:rPr lang="en-AU" dirty="0"/>
              <a:t> </a:t>
            </a:r>
            <a:r>
              <a:rPr lang="en-AU" baseline="0" dirty="0"/>
              <a:t> </a:t>
            </a:r>
            <a:r>
              <a:rPr lang="en-AU" baseline="0" dirty="0">
                <a:ea typeface="Calibri"/>
                <a:cs typeface="Calibri"/>
              </a:rPr>
              <a:t>One of the important contributions that Professor Pearson has made relates to what constitutes evidence. </a:t>
            </a:r>
            <a:r>
              <a:rPr lang="en-AU" dirty="0"/>
              <a:t>Traditionally, the evidence-based movement has focused largely on the results of RCT evidence to answer questions of effectiveness.  However, Pearson has advocated not only for effectiveness, but also for the  appropriateness, meaningfulness and feasibility of health practices and delivery methods. This can only be done by considering other forms of research evidence; the results of well-designed research studies grounded in any methodological position provide more credible evidence that anecdotes or personal opinion. However, when no research evidence exists, expert opinion can be seen to represent the ”best available” evidence.</a:t>
            </a:r>
            <a:r>
              <a:rPr lang="en-AU" baseline="0" dirty="0">
                <a:ea typeface="Calibri"/>
                <a:cs typeface="Calibri"/>
              </a:rPr>
              <a:t> As previously mentioned, Pearson is the founder of JBI. Professor Pearson notes </a:t>
            </a:r>
            <a:r>
              <a:rPr lang="en-AU" i="1" dirty="0"/>
              <a:t>‘Evidence-based practice is not exclusively about effectiveness; it is about basing practice on the best available evidence...</a:t>
            </a:r>
            <a:r>
              <a:rPr lang="en-AU" dirty="0"/>
              <a:t> </a:t>
            </a:r>
            <a:r>
              <a:rPr lang="en-AU" i="1" dirty="0"/>
              <a:t>the diverse origins of problems in health care require ...the utilization of a diverse range of research methodologies to generate appropriate evidence.’ </a:t>
            </a:r>
          </a:p>
          <a:p>
            <a:pPr defTabSz="513358">
              <a:spcBef>
                <a:spcPts val="674"/>
              </a:spcBef>
              <a:defRPr/>
            </a:pPr>
            <a:endParaRPr lang="en-AU" dirty="0">
              <a:ea typeface="Calibri"/>
              <a:cs typeface="Arial" panose="020B0604020202020204" pitchFamily="34" charset="0"/>
            </a:endParaRPr>
          </a:p>
          <a:p>
            <a:pPr>
              <a:spcBef>
                <a:spcPts val="674"/>
              </a:spcBef>
            </a:pPr>
            <a:r>
              <a:rPr lang="en-AU" dirty="0">
                <a:ea typeface="Calibri"/>
                <a:cs typeface="Arial" panose="020B0604020202020204" pitchFamily="34" charset="0"/>
              </a:rPr>
              <a:t>REFERENCES:</a:t>
            </a:r>
          </a:p>
          <a:p>
            <a:pPr defTabSz="513358">
              <a:defRPr/>
            </a:pPr>
            <a:r>
              <a:rPr lang="en-AU" dirty="0"/>
              <a:t>Pearson A. Balancing the evidence: incorporating the synthesis of qualitative data into systematic reviews. JBI Reports.2004;2(2): 45-64.</a:t>
            </a:r>
            <a:endParaRPr lang="en-US" dirty="0">
              <a:cs typeface="MS PGothic" pitchFamily="34" charset="-128"/>
            </a:endParaRPr>
          </a:p>
          <a:p>
            <a:pPr defTabSz="513358">
              <a:defRPr/>
            </a:pPr>
            <a:r>
              <a:rPr lang="en-US" dirty="0">
                <a:cs typeface="MS PGothic" pitchFamily="34" charset="-128"/>
              </a:rPr>
              <a:t>Jordan Z, Donnelly P</a:t>
            </a:r>
            <a:r>
              <a:rPr lang="en-US" baseline="0" dirty="0">
                <a:cs typeface="MS PGothic" pitchFamily="34" charset="-128"/>
              </a:rPr>
              <a:t> &amp;</a:t>
            </a:r>
            <a:r>
              <a:rPr lang="en-US" dirty="0">
                <a:cs typeface="MS PGothic" pitchFamily="34" charset="-128"/>
              </a:rPr>
              <a:t> Pittman E. 2006 A short history of a BIG idea: the Joanna Briggs Institute 1996-2006. </a:t>
            </a:r>
            <a:r>
              <a:rPr lang="en-US" dirty="0" err="1">
                <a:cs typeface="MS PGothic" pitchFamily="34" charset="-128"/>
              </a:rPr>
              <a:t>Ausmed</a:t>
            </a:r>
            <a:r>
              <a:rPr lang="en-US" dirty="0">
                <a:cs typeface="MS PGothic" pitchFamily="34" charset="-128"/>
              </a:rPr>
              <a:t> Publication.</a:t>
            </a:r>
          </a:p>
          <a:p>
            <a:pPr eaLnBrk="1" hangingPunct="1"/>
            <a:endParaRPr lang="en-US" dirty="0">
              <a:cs typeface="MS PGothic" pitchFamily="34" charset="-128"/>
            </a:endParaRPr>
          </a:p>
          <a:p>
            <a:pPr eaLnBrk="1" hangingPunct="1"/>
            <a:r>
              <a:rPr lang="en-US" dirty="0">
                <a:cs typeface="MS PGothic" pitchFamily="34" charset="-128"/>
              </a:rPr>
              <a:t>EXAMPLES:</a:t>
            </a:r>
          </a:p>
          <a:p>
            <a:pPr eaLnBrk="1" hangingPunct="1"/>
            <a:endParaRPr lang="en-US" dirty="0">
              <a:cs typeface="MS PGothic" pitchFamily="34" charset="-128"/>
            </a:endParaRPr>
          </a:p>
          <a:p>
            <a:pPr eaLnBrk="1" hangingPunct="1"/>
            <a:r>
              <a:rPr lang="en-US" dirty="0">
                <a:cs typeface="MS PGothic" pitchFamily="34" charset="-128"/>
              </a:rPr>
              <a:t>DISCUSSION</a:t>
            </a:r>
            <a:r>
              <a:rPr lang="en-US" baseline="0" dirty="0">
                <a:cs typeface="MS PGothic" pitchFamily="34" charset="-128"/>
              </a:rPr>
              <a:t> POINTS AND QUESTIONS FOR THE CLASS:</a:t>
            </a:r>
            <a:endParaRPr lang="en-US" dirty="0">
              <a:cs typeface="MS PGothic" pitchFamily="34" charset="-128"/>
            </a:endParaRPr>
          </a:p>
          <a:p>
            <a:endParaRPr lang="en-AU" dirty="0"/>
          </a:p>
        </p:txBody>
      </p:sp>
      <p:sp>
        <p:nvSpPr>
          <p:cNvPr id="4" name="Slide Number Placeholder 3"/>
          <p:cNvSpPr>
            <a:spLocks noGrp="1"/>
          </p:cNvSpPr>
          <p:nvPr>
            <p:ph type="sldNum" sz="quarter" idx="10"/>
          </p:nvPr>
        </p:nvSpPr>
        <p:spPr/>
        <p:txBody>
          <a:bodyPr/>
          <a:lstStyle/>
          <a:p>
            <a:fld id="{F48ED067-4CA3-4EF3-A45B-347AD90B742C}" type="slidenum">
              <a:rPr lang="en-AU" smtClean="0"/>
              <a:pPr/>
              <a:t>9</a:t>
            </a:fld>
            <a:endParaRPr lang="en-AU"/>
          </a:p>
        </p:txBody>
      </p:sp>
      <p:sp>
        <p:nvSpPr>
          <p:cNvPr id="5" name="Date Placeholder 4"/>
          <p:cNvSpPr>
            <a:spLocks noGrp="1"/>
          </p:cNvSpPr>
          <p:nvPr>
            <p:ph type="dt" idx="11"/>
          </p:nvPr>
        </p:nvSpPr>
        <p:spPr/>
        <p:txBody>
          <a:bodyPr/>
          <a:lstStyle/>
          <a:p>
            <a:r>
              <a:rPr lang="en-US"/>
              <a:t>2020</a:t>
            </a:r>
            <a:endParaRPr lang="en-AU"/>
          </a:p>
        </p:txBody>
      </p:sp>
    </p:spTree>
    <p:extLst>
      <p:ext uri="{BB962C8B-B14F-4D97-AF65-F5344CB8AC3E}">
        <p14:creationId xmlns:p14="http://schemas.microsoft.com/office/powerpoint/2010/main" val="109371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1B62-A8A8-3445-A9DF-FE5D522C0D6A}"/>
              </a:ext>
            </a:extLst>
          </p:cNvPr>
          <p:cNvSpPr>
            <a:spLocks noGrp="1"/>
          </p:cNvSpPr>
          <p:nvPr>
            <p:ph type="title"/>
          </p:nvPr>
        </p:nvSpPr>
        <p:spPr>
          <a:xfrm>
            <a:off x="864000" y="540000"/>
            <a:ext cx="10515600" cy="900000"/>
          </a:xfrm>
          <a:prstGeom prst="rect">
            <a:avLst/>
          </a:prstGeom>
        </p:spPr>
        <p:txBody>
          <a:bodyPr anchor="t" anchorCtr="0">
            <a:noAutofit/>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E8FC397-2C12-A542-9101-011E975F45FD}"/>
              </a:ext>
            </a:extLst>
          </p:cNvPr>
          <p:cNvSpPr>
            <a:spLocks noGrp="1"/>
          </p:cNvSpPr>
          <p:nvPr>
            <p:ph idx="1"/>
          </p:nvPr>
        </p:nvSpPr>
        <p:spPr/>
        <p:txBody>
          <a:bodyPr/>
          <a:lstStyle>
            <a:lvl1pPr>
              <a:spcBef>
                <a:spcPts val="1000"/>
              </a:spcBef>
              <a:defRPr/>
            </a:lvl1pPr>
            <a:lvl2pPr>
              <a:lnSpc>
                <a:spcPct val="100000"/>
              </a:lnSpc>
              <a:defRPr/>
            </a:lvl2pPr>
            <a:lvl3pPr>
              <a:buSzPct val="80000"/>
              <a:buFont typeface="Wingdings" pitchFamily="2" charset="2"/>
              <a:buChar char="§"/>
              <a:defRPr/>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7695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1B62-A8A8-3445-A9DF-FE5D522C0D6A}"/>
              </a:ext>
            </a:extLst>
          </p:cNvPr>
          <p:cNvSpPr>
            <a:spLocks noGrp="1"/>
          </p:cNvSpPr>
          <p:nvPr>
            <p:ph type="title"/>
          </p:nvPr>
        </p:nvSpPr>
        <p:spPr>
          <a:xfrm>
            <a:off x="838200" y="540000"/>
            <a:ext cx="10515600" cy="900000"/>
          </a:xfrm>
          <a:prstGeom prst="rect">
            <a:avLst/>
          </a:prstGeom>
        </p:spPr>
        <p:txBody>
          <a:bodyPr anchor="t" anchorCtr="0">
            <a:noAutofit/>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E8FC397-2C12-A542-9101-011E975F45FD}"/>
              </a:ext>
            </a:extLst>
          </p:cNvPr>
          <p:cNvSpPr>
            <a:spLocks noGrp="1"/>
          </p:cNvSpPr>
          <p:nvPr>
            <p:ph idx="1" hasCustomPrompt="1"/>
          </p:nvPr>
        </p:nvSpPr>
        <p:spPr/>
        <p:txBody>
          <a:bodyPr/>
          <a:lstStyle>
            <a:lvl1pPr marL="0" marR="0" indent="0" algn="l" defTabSz="914400" rtl="0" eaLnBrk="1" fontAlgn="auto" latinLnBrk="0" hangingPunct="0">
              <a:lnSpc>
                <a:spcPct val="110000"/>
              </a:lnSpc>
              <a:spcBef>
                <a:spcPts val="1000"/>
              </a:spcBef>
              <a:spcAft>
                <a:spcPts val="0"/>
              </a:spcAft>
              <a:buClr>
                <a:srgbClr val="D70000"/>
              </a:buClr>
              <a:buSzTx/>
              <a:buFont typeface="Arial" panose="020B0604020202020204" pitchFamily="34" charset="0"/>
              <a:buNone/>
              <a:tabLst/>
              <a:defRPr/>
            </a:lvl1pPr>
            <a:lvl2pPr>
              <a:lnSpc>
                <a:spcPct val="100000"/>
              </a:lnSpc>
              <a:buNone/>
              <a:defRPr/>
            </a:lvl2pPr>
            <a:lvl3pPr>
              <a:buSzPct val="80000"/>
              <a:buFont typeface="Wingdings" pitchFamily="2" charset="2"/>
              <a:buNone/>
              <a:defRPr/>
            </a:lvl3pPr>
            <a:lvl4pPr>
              <a:buNone/>
              <a:defRPr/>
            </a:lvl4pPr>
            <a:lvl5pPr>
              <a:buNone/>
              <a:defRPr/>
            </a:lvl5pPr>
          </a:lstStyle>
          <a:p>
            <a:pPr marL="228600" marR="0" lvl="0" indent="-228600" algn="l" defTabSz="914400" rtl="0" eaLnBrk="1" fontAlgn="auto" latinLnBrk="0" hangingPunct="1">
              <a:lnSpc>
                <a:spcPct val="110000"/>
              </a:lnSpc>
              <a:spcBef>
                <a:spcPts val="1000"/>
              </a:spcBef>
              <a:spcAft>
                <a:spcPts val="0"/>
              </a:spcAft>
              <a:buClr>
                <a:srgbClr val="D70000"/>
              </a:buClr>
              <a:buSzTx/>
              <a:buFont typeface="Arial" panose="020B0604020202020204" pitchFamily="34" charset="0"/>
              <a:buNone/>
              <a:tabLst/>
              <a:defRPr/>
            </a:pPr>
            <a:r>
              <a:rPr lang="en-GB" dirty="0"/>
              <a:t>Click to edit Master text </a:t>
            </a:r>
            <a:r>
              <a:rPr lang="en-GB" dirty="0" err="1"/>
              <a:t>stylesoxooxooxooxooxooxooxooxoo</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4370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1B62-A8A8-3445-A9DF-FE5D522C0D6A}"/>
              </a:ext>
            </a:extLst>
          </p:cNvPr>
          <p:cNvSpPr>
            <a:spLocks noGrp="1"/>
          </p:cNvSpPr>
          <p:nvPr>
            <p:ph type="title"/>
          </p:nvPr>
        </p:nvSpPr>
        <p:spPr>
          <a:xfrm>
            <a:off x="838200" y="539999"/>
            <a:ext cx="10515600" cy="927293"/>
          </a:xfrm>
          <a:prstGeom prst="rect">
            <a:avLst/>
          </a:prstGeom>
        </p:spPr>
        <p:txBody>
          <a:bodyPr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265584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19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85A622-CAE3-2E43-9A2D-09BF1FF0CA8F}"/>
              </a:ext>
            </a:extLst>
          </p:cNvPr>
          <p:cNvPicPr>
            <a:picLocks noChangeAspect="1"/>
          </p:cNvPicPr>
          <p:nvPr userDrawn="1"/>
        </p:nvPicPr>
        <p:blipFill rotWithShape="1">
          <a:blip r:embed="rId2"/>
          <a:srcRect t="42786" b="32089"/>
          <a:stretch/>
        </p:blipFill>
        <p:spPr>
          <a:xfrm rot="10800000">
            <a:off x="-20635" y="-1"/>
            <a:ext cx="12225851" cy="2041462"/>
          </a:xfrm>
          <a:prstGeom prst="rect">
            <a:avLst/>
          </a:prstGeom>
        </p:spPr>
      </p:pic>
      <p:sp>
        <p:nvSpPr>
          <p:cNvPr id="5" name="Rectangle 4"/>
          <p:cNvSpPr/>
          <p:nvPr userDrawn="1"/>
        </p:nvSpPr>
        <p:spPr>
          <a:xfrm>
            <a:off x="-33850" y="1"/>
            <a:ext cx="12225850" cy="2041463"/>
          </a:xfrm>
          <a:prstGeom prst="rect">
            <a:avLst/>
          </a:prstGeom>
          <a:gradFill flip="none" rotWithShape="1">
            <a:gsLst>
              <a:gs pos="0">
                <a:schemeClr val="tx2">
                  <a:lumMod val="50000"/>
                </a:schemeClr>
              </a:gs>
              <a:gs pos="44000">
                <a:srgbClr val="03164B">
                  <a:lumMod val="84000"/>
                  <a:lumOff val="16000"/>
                </a:srgbClr>
              </a:gs>
              <a:gs pos="99000">
                <a:schemeClr val="tx2">
                  <a:alpha val="0"/>
                  <a:lumMod val="89000"/>
                  <a:lumOff val="11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0" name="Title 1"/>
          <p:cNvSpPr>
            <a:spLocks noGrp="1"/>
          </p:cNvSpPr>
          <p:nvPr>
            <p:ph type="ctrTitle" hasCustomPrompt="1"/>
          </p:nvPr>
        </p:nvSpPr>
        <p:spPr>
          <a:xfrm>
            <a:off x="4120515" y="978116"/>
            <a:ext cx="7376160" cy="830997"/>
          </a:xfrm>
        </p:spPr>
        <p:txBody>
          <a:bodyPr rIns="0">
            <a:noAutofit/>
          </a:bodyPr>
          <a:lstStyle>
            <a:lvl1pPr algn="r">
              <a:defRPr sz="5400">
                <a:solidFill>
                  <a:schemeClr val="bg1"/>
                </a:solidFill>
              </a:defRPr>
            </a:lvl1pPr>
          </a:lstStyle>
          <a:p>
            <a:r>
              <a:rPr lang="en-US" dirty="0"/>
              <a:t>Session </a:t>
            </a:r>
          </a:p>
        </p:txBody>
      </p:sp>
      <p:sp>
        <p:nvSpPr>
          <p:cNvPr id="11" name="Subtitle 2"/>
          <p:cNvSpPr>
            <a:spLocks noGrp="1"/>
          </p:cNvSpPr>
          <p:nvPr>
            <p:ph type="subTitle" idx="1" hasCustomPrompt="1"/>
          </p:nvPr>
        </p:nvSpPr>
        <p:spPr>
          <a:xfrm>
            <a:off x="2962275" y="2359176"/>
            <a:ext cx="8534400" cy="1374624"/>
          </a:xfrm>
        </p:spPr>
        <p:txBody>
          <a:bodyPr rIns="0">
            <a:normAutofit/>
          </a:bodyPr>
          <a:lstStyle>
            <a:lvl1pPr marL="0" indent="0" algn="r">
              <a:buNone/>
              <a:defRPr sz="4000">
                <a:solidFill>
                  <a:srgbClr val="002060"/>
                </a:solidFill>
              </a:defRPr>
            </a:lvl1pPr>
          </a:lstStyle>
          <a:p>
            <a:r>
              <a:rPr lang="en-US" dirty="0">
                <a:cs typeface="MS PGothic" pitchFamily="34" charset="-128"/>
              </a:rPr>
              <a:t>Sub Heading</a:t>
            </a:r>
          </a:p>
        </p:txBody>
      </p:sp>
    </p:spTree>
    <p:extLst>
      <p:ext uri="{BB962C8B-B14F-4D97-AF65-F5344CB8AC3E}">
        <p14:creationId xmlns:p14="http://schemas.microsoft.com/office/powerpoint/2010/main" val="4243224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8A176-840B-304F-B0A6-964B026A90C4}"/>
              </a:ext>
            </a:extLst>
          </p:cNvPr>
          <p:cNvSpPr/>
          <p:nvPr userDrawn="1"/>
        </p:nvSpPr>
        <p:spPr>
          <a:xfrm>
            <a:off x="-7620" y="6468531"/>
            <a:ext cx="12207241" cy="389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umbrella, sitting, train&#10;&#10;Description automatically generated">
            <a:extLst>
              <a:ext uri="{FF2B5EF4-FFF2-40B4-BE49-F238E27FC236}">
                <a16:creationId xmlns:a16="http://schemas.microsoft.com/office/drawing/2014/main" id="{93624A83-E328-8B43-8834-09C0206260D1}"/>
              </a:ext>
            </a:extLst>
          </p:cNvPr>
          <p:cNvPicPr>
            <a:picLocks noChangeAspect="1"/>
          </p:cNvPicPr>
          <p:nvPr userDrawn="1"/>
        </p:nvPicPr>
        <p:blipFill rotWithShape="1">
          <a:blip r:embed="rId2">
            <a:alphaModFix amt="69000"/>
          </a:blip>
          <a:srcRect b="23341"/>
          <a:stretch/>
        </p:blipFill>
        <p:spPr>
          <a:xfrm>
            <a:off x="-16274" y="1094703"/>
            <a:ext cx="12224548" cy="5763295"/>
          </a:xfrm>
          <a:prstGeom prst="rect">
            <a:avLst/>
          </a:prstGeom>
        </p:spPr>
      </p:pic>
      <p:sp>
        <p:nvSpPr>
          <p:cNvPr id="2" name="Title 1"/>
          <p:cNvSpPr>
            <a:spLocks noGrp="1"/>
          </p:cNvSpPr>
          <p:nvPr userDrawn="1">
            <p:ph type="ctrTitle" hasCustomPrompt="1"/>
          </p:nvPr>
        </p:nvSpPr>
        <p:spPr>
          <a:xfrm>
            <a:off x="3317919" y="1274763"/>
            <a:ext cx="8178756" cy="1107996"/>
          </a:xfrm>
        </p:spPr>
        <p:txBody>
          <a:bodyPr wrap="square" lIns="0" tIns="0" rIns="0" bIns="0" anchor="b" anchorCtr="0">
            <a:spAutoFit/>
          </a:bodyPr>
          <a:lstStyle>
            <a:lvl1pPr algn="r">
              <a:defRPr sz="3600">
                <a:solidFill>
                  <a:srgbClr val="042071"/>
                </a:solidFill>
              </a:defRPr>
            </a:lvl1pPr>
          </a:lstStyle>
          <a:p>
            <a:r>
              <a:rPr lang="en-US" dirty="0"/>
              <a:t>CLICK TO EDIT MASTER </a:t>
            </a:r>
            <a:br>
              <a:rPr lang="en-US" dirty="0"/>
            </a:br>
            <a:r>
              <a:rPr lang="en-US" dirty="0"/>
              <a:t>TITLE STYLE</a:t>
            </a:r>
            <a:endParaRPr lang="en-AU" dirty="0"/>
          </a:p>
        </p:txBody>
      </p:sp>
      <p:sp>
        <p:nvSpPr>
          <p:cNvPr id="3" name="Subtitle 2"/>
          <p:cNvSpPr>
            <a:spLocks noGrp="1"/>
          </p:cNvSpPr>
          <p:nvPr userDrawn="1">
            <p:ph type="subTitle" idx="1"/>
          </p:nvPr>
        </p:nvSpPr>
        <p:spPr>
          <a:xfrm>
            <a:off x="3317919" y="2633776"/>
            <a:ext cx="8178756" cy="600164"/>
          </a:xfrm>
        </p:spPr>
        <p:txBody>
          <a:bodyPr lIns="0" tIns="0" rIns="0" bIns="0">
            <a:noAutofit/>
          </a:bodyPr>
          <a:lstStyle>
            <a:lvl1pPr marL="0" indent="0" algn="r">
              <a:buNone/>
              <a:defRPr sz="3600">
                <a:solidFill>
                  <a:srgbClr val="052B9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18" name="Freeform 17">
            <a:extLst>
              <a:ext uri="{FF2B5EF4-FFF2-40B4-BE49-F238E27FC236}">
                <a16:creationId xmlns:a16="http://schemas.microsoft.com/office/drawing/2014/main" id="{644E2D75-14C5-1742-85BC-1359DED7962C}"/>
              </a:ext>
            </a:extLst>
          </p:cNvPr>
          <p:cNvSpPr/>
          <p:nvPr userDrawn="1"/>
        </p:nvSpPr>
        <p:spPr>
          <a:xfrm>
            <a:off x="-15242" y="-20322"/>
            <a:ext cx="12207241" cy="6878321"/>
          </a:xfrm>
          <a:custGeom>
            <a:avLst/>
            <a:gdLst>
              <a:gd name="connsiteX0" fmla="*/ 0 w 12189825"/>
              <a:gd name="connsiteY0" fmla="*/ 0 h 6839737"/>
              <a:gd name="connsiteX1" fmla="*/ 2601687 w 12189825"/>
              <a:gd name="connsiteY1" fmla="*/ 0 h 6839737"/>
              <a:gd name="connsiteX2" fmla="*/ 2601687 w 12189825"/>
              <a:gd name="connsiteY2" fmla="*/ 5708470 h 6839737"/>
              <a:gd name="connsiteX3" fmla="*/ 12189825 w 12189825"/>
              <a:gd name="connsiteY3" fmla="*/ 5708470 h 6839737"/>
              <a:gd name="connsiteX4" fmla="*/ 12189825 w 12189825"/>
              <a:gd name="connsiteY4" fmla="*/ 6839737 h 6839737"/>
              <a:gd name="connsiteX5" fmla="*/ 2601687 w 12189825"/>
              <a:gd name="connsiteY5" fmla="*/ 6839737 h 6839737"/>
              <a:gd name="connsiteX6" fmla="*/ 1399904 w 12189825"/>
              <a:gd name="connsiteY6" fmla="*/ 6839737 h 6839737"/>
              <a:gd name="connsiteX7" fmla="*/ 0 w 12189825"/>
              <a:gd name="connsiteY7" fmla="*/ 6839737 h 683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825" h="6839737">
                <a:moveTo>
                  <a:pt x="0" y="0"/>
                </a:moveTo>
                <a:lnTo>
                  <a:pt x="2601687" y="0"/>
                </a:lnTo>
                <a:lnTo>
                  <a:pt x="2601687" y="5708470"/>
                </a:lnTo>
                <a:lnTo>
                  <a:pt x="12189825" y="5708470"/>
                </a:lnTo>
                <a:lnTo>
                  <a:pt x="12189825" y="6839737"/>
                </a:lnTo>
                <a:lnTo>
                  <a:pt x="2601687" y="6839737"/>
                </a:lnTo>
                <a:lnTo>
                  <a:pt x="1399904" y="6839737"/>
                </a:lnTo>
                <a:lnTo>
                  <a:pt x="0" y="6839737"/>
                </a:lnTo>
                <a:close/>
              </a:path>
            </a:pathLst>
          </a:custGeom>
          <a:gradFill flip="none" rotWithShape="1">
            <a:gsLst>
              <a:gs pos="0">
                <a:schemeClr val="tx2">
                  <a:lumMod val="50000"/>
                </a:schemeClr>
              </a:gs>
              <a:gs pos="51000">
                <a:schemeClr val="bg2">
                  <a:lumMod val="10000"/>
                </a:schemeClr>
              </a:gs>
              <a:gs pos="96000">
                <a:schemeClr val="tx2">
                  <a:lumMod val="50000"/>
                  <a:alpha val="3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B6301334-60EF-6E42-80C7-B5B7FCC73446}"/>
              </a:ext>
            </a:extLst>
          </p:cNvPr>
          <p:cNvPicPr>
            <a:picLocks noChangeAspect="1"/>
          </p:cNvPicPr>
          <p:nvPr userDrawn="1"/>
        </p:nvPicPr>
        <p:blipFill>
          <a:blip r:embed="rId3"/>
          <a:stretch>
            <a:fillRect/>
          </a:stretch>
        </p:blipFill>
        <p:spPr>
          <a:xfrm>
            <a:off x="387165" y="520148"/>
            <a:ext cx="1790623" cy="856215"/>
          </a:xfrm>
          <a:prstGeom prst="rect">
            <a:avLst/>
          </a:prstGeom>
        </p:spPr>
      </p:pic>
    </p:spTree>
    <p:extLst>
      <p:ext uri="{BB962C8B-B14F-4D97-AF65-F5344CB8AC3E}">
        <p14:creationId xmlns:p14="http://schemas.microsoft.com/office/powerpoint/2010/main" val="2138524105"/>
      </p:ext>
    </p:extLst>
  </p:cSld>
  <p:clrMapOvr>
    <a:masterClrMapping/>
  </p:clrMapOvr>
  <p:extLst>
    <p:ext uri="{DCECCB84-F9BA-43D5-87BE-67443E8EF086}">
      <p15:sldGuideLst xmlns:p15="http://schemas.microsoft.com/office/powerpoint/2012/main">
        <p15:guide id="1" orient="horz" pos="867">
          <p15:clr>
            <a:srgbClr val="FBAE40"/>
          </p15:clr>
        </p15:guide>
        <p15:guide id="2" pos="3840">
          <p15:clr>
            <a:srgbClr val="FBAE40"/>
          </p15:clr>
        </p15:guide>
        <p15:guide id="3" pos="7061">
          <p15:clr>
            <a:srgbClr val="FBAE40"/>
          </p15:clr>
        </p15:guide>
        <p15:guide id="4" orient="horz" pos="1185">
          <p15:clr>
            <a:srgbClr val="FBAE40"/>
          </p15:clr>
        </p15:guide>
        <p15:guide id="5" orient="horz" pos="3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6CC27F0-FFAC-7A41-A773-C22F4877C548}"/>
              </a:ext>
            </a:extLst>
          </p:cNvPr>
          <p:cNvPicPr>
            <a:picLocks noChangeAspect="1"/>
          </p:cNvPicPr>
          <p:nvPr userDrawn="1"/>
        </p:nvPicPr>
        <p:blipFill rotWithShape="1">
          <a:blip r:embed="rId2"/>
          <a:srcRect l="2264" t="7746" b="12351"/>
          <a:stretch/>
        </p:blipFill>
        <p:spPr>
          <a:xfrm>
            <a:off x="-14028" y="0"/>
            <a:ext cx="12201598" cy="6857999"/>
          </a:xfrm>
          <a:prstGeom prst="rect">
            <a:avLst/>
          </a:prstGeom>
        </p:spPr>
      </p:pic>
      <p:sp>
        <p:nvSpPr>
          <p:cNvPr id="10" name="Freeform 9">
            <a:extLst>
              <a:ext uri="{FF2B5EF4-FFF2-40B4-BE49-F238E27FC236}">
                <a16:creationId xmlns:a16="http://schemas.microsoft.com/office/drawing/2014/main" id="{7CADF11D-F723-B342-95BC-C952E8FCF7B0}"/>
              </a:ext>
            </a:extLst>
          </p:cNvPr>
          <p:cNvSpPr/>
          <p:nvPr userDrawn="1"/>
        </p:nvSpPr>
        <p:spPr>
          <a:xfrm>
            <a:off x="-15242" y="-20322"/>
            <a:ext cx="12207241" cy="6878321"/>
          </a:xfrm>
          <a:custGeom>
            <a:avLst/>
            <a:gdLst>
              <a:gd name="connsiteX0" fmla="*/ 0 w 12189825"/>
              <a:gd name="connsiteY0" fmla="*/ 0 h 6839737"/>
              <a:gd name="connsiteX1" fmla="*/ 2601687 w 12189825"/>
              <a:gd name="connsiteY1" fmla="*/ 0 h 6839737"/>
              <a:gd name="connsiteX2" fmla="*/ 2601687 w 12189825"/>
              <a:gd name="connsiteY2" fmla="*/ 5708470 h 6839737"/>
              <a:gd name="connsiteX3" fmla="*/ 12189825 w 12189825"/>
              <a:gd name="connsiteY3" fmla="*/ 5708470 h 6839737"/>
              <a:gd name="connsiteX4" fmla="*/ 12189825 w 12189825"/>
              <a:gd name="connsiteY4" fmla="*/ 6839737 h 6839737"/>
              <a:gd name="connsiteX5" fmla="*/ 2601687 w 12189825"/>
              <a:gd name="connsiteY5" fmla="*/ 6839737 h 6839737"/>
              <a:gd name="connsiteX6" fmla="*/ 1399904 w 12189825"/>
              <a:gd name="connsiteY6" fmla="*/ 6839737 h 6839737"/>
              <a:gd name="connsiteX7" fmla="*/ 0 w 12189825"/>
              <a:gd name="connsiteY7" fmla="*/ 6839737 h 683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825" h="6839737">
                <a:moveTo>
                  <a:pt x="0" y="0"/>
                </a:moveTo>
                <a:lnTo>
                  <a:pt x="2601687" y="0"/>
                </a:lnTo>
                <a:lnTo>
                  <a:pt x="2601687" y="5708470"/>
                </a:lnTo>
                <a:lnTo>
                  <a:pt x="12189825" y="5708470"/>
                </a:lnTo>
                <a:lnTo>
                  <a:pt x="12189825" y="6839737"/>
                </a:lnTo>
                <a:lnTo>
                  <a:pt x="2601687" y="6839737"/>
                </a:lnTo>
                <a:lnTo>
                  <a:pt x="1399904" y="6839737"/>
                </a:lnTo>
                <a:lnTo>
                  <a:pt x="0" y="6839737"/>
                </a:lnTo>
                <a:close/>
              </a:path>
            </a:pathLst>
          </a:custGeom>
          <a:gradFill flip="none" rotWithShape="1">
            <a:gsLst>
              <a:gs pos="0">
                <a:schemeClr val="tx2">
                  <a:lumMod val="50000"/>
                </a:schemeClr>
              </a:gs>
              <a:gs pos="51000">
                <a:schemeClr val="bg2">
                  <a:lumMod val="10000"/>
                </a:schemeClr>
              </a:gs>
              <a:gs pos="96000">
                <a:schemeClr val="tx2">
                  <a:lumMod val="50000"/>
                  <a:alpha val="3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5805054" y="728663"/>
            <a:ext cx="6386945" cy="1506117"/>
          </a:xfrm>
          <a:solidFill>
            <a:schemeClr val="bg1">
              <a:alpha val="60000"/>
            </a:schemeClr>
          </a:solidFill>
        </p:spPr>
        <p:txBody>
          <a:bodyPr wrap="square" lIns="360000" tIns="251999" rIns="648000" bIns="251999" anchor="ctr" anchorCtr="0">
            <a:spAutoFit/>
          </a:bodyPr>
          <a:lstStyle>
            <a:lvl1pPr algn="r">
              <a:defRPr sz="3600">
                <a:solidFill>
                  <a:srgbClr val="042071"/>
                </a:solidFill>
              </a:defRPr>
            </a:lvl1pPr>
          </a:lstStyle>
          <a:p>
            <a:r>
              <a:rPr lang="en-US" dirty="0"/>
              <a:t>CLICK TO EDIT MASTER </a:t>
            </a:r>
            <a:br>
              <a:rPr lang="en-US" dirty="0"/>
            </a:br>
            <a:r>
              <a:rPr lang="en-US" dirty="0"/>
              <a:t>TITLE STYLE</a:t>
            </a:r>
            <a:endParaRPr lang="en-AU" dirty="0"/>
          </a:p>
        </p:txBody>
      </p:sp>
      <p:pic>
        <p:nvPicPr>
          <p:cNvPr id="4" name="Picture 3" descr="A picture containing drawing&#10;&#10;Description automatically generated">
            <a:extLst>
              <a:ext uri="{FF2B5EF4-FFF2-40B4-BE49-F238E27FC236}">
                <a16:creationId xmlns:a16="http://schemas.microsoft.com/office/drawing/2014/main" id="{7F7482A6-501B-DF4C-A996-471C5123C322}"/>
              </a:ext>
            </a:extLst>
          </p:cNvPr>
          <p:cNvPicPr>
            <a:picLocks noChangeAspect="1"/>
          </p:cNvPicPr>
          <p:nvPr userDrawn="1"/>
        </p:nvPicPr>
        <p:blipFill>
          <a:blip r:embed="rId3"/>
          <a:stretch>
            <a:fillRect/>
          </a:stretch>
        </p:blipFill>
        <p:spPr>
          <a:xfrm>
            <a:off x="387165" y="520148"/>
            <a:ext cx="1790623" cy="856215"/>
          </a:xfrm>
          <a:prstGeom prst="rect">
            <a:avLst/>
          </a:prstGeom>
        </p:spPr>
      </p:pic>
    </p:spTree>
    <p:extLst>
      <p:ext uri="{BB962C8B-B14F-4D97-AF65-F5344CB8AC3E}">
        <p14:creationId xmlns:p14="http://schemas.microsoft.com/office/powerpoint/2010/main" val="3211609249"/>
      </p:ext>
    </p:extLst>
  </p:cSld>
  <p:clrMapOvr>
    <a:masterClrMapping/>
  </p:clrMapOvr>
  <p:extLst>
    <p:ext uri="{DCECCB84-F9BA-43D5-87BE-67443E8EF086}">
      <p15:sldGuideLst xmlns:p15="http://schemas.microsoft.com/office/powerpoint/2012/main">
        <p15:guide id="1" orient="horz" pos="867">
          <p15:clr>
            <a:srgbClr val="FBAE40"/>
          </p15:clr>
        </p15:guide>
        <p15:guide id="2" pos="3840">
          <p15:clr>
            <a:srgbClr val="FBAE40"/>
          </p15:clr>
        </p15:guide>
        <p15:guide id="3" pos="7265">
          <p15:clr>
            <a:srgbClr val="FBAE40"/>
          </p15:clr>
        </p15:guide>
        <p15:guide id="4" orient="horz" pos="1185">
          <p15:clr>
            <a:srgbClr val="FBAE40"/>
          </p15:clr>
        </p15:guide>
        <p15:guide id="5" orient="horz" pos="45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624A83-E328-8B43-8834-09C0206260D1}"/>
              </a:ext>
            </a:extLst>
          </p:cNvPr>
          <p:cNvPicPr>
            <a:picLocks noChangeAspect="1"/>
          </p:cNvPicPr>
          <p:nvPr userDrawn="1"/>
        </p:nvPicPr>
        <p:blipFill>
          <a:blip r:embed="rId2"/>
          <a:srcRect/>
          <a:stretch/>
        </p:blipFill>
        <p:spPr>
          <a:xfrm>
            <a:off x="0" y="0"/>
            <a:ext cx="12191999" cy="6858000"/>
          </a:xfrm>
          <a:prstGeom prst="rect">
            <a:avLst/>
          </a:prstGeom>
        </p:spPr>
      </p:pic>
      <p:sp>
        <p:nvSpPr>
          <p:cNvPr id="11" name="Freeform 10">
            <a:extLst>
              <a:ext uri="{FF2B5EF4-FFF2-40B4-BE49-F238E27FC236}">
                <a16:creationId xmlns:a16="http://schemas.microsoft.com/office/drawing/2014/main" id="{093E7BF1-BA2A-BD4C-B2E5-C5C1D066656F}"/>
              </a:ext>
            </a:extLst>
          </p:cNvPr>
          <p:cNvSpPr/>
          <p:nvPr userDrawn="1"/>
        </p:nvSpPr>
        <p:spPr>
          <a:xfrm>
            <a:off x="-15242" y="-20322"/>
            <a:ext cx="12207241" cy="6878321"/>
          </a:xfrm>
          <a:custGeom>
            <a:avLst/>
            <a:gdLst>
              <a:gd name="connsiteX0" fmla="*/ 0 w 12189825"/>
              <a:gd name="connsiteY0" fmla="*/ 0 h 6839737"/>
              <a:gd name="connsiteX1" fmla="*/ 2601687 w 12189825"/>
              <a:gd name="connsiteY1" fmla="*/ 0 h 6839737"/>
              <a:gd name="connsiteX2" fmla="*/ 2601687 w 12189825"/>
              <a:gd name="connsiteY2" fmla="*/ 5708470 h 6839737"/>
              <a:gd name="connsiteX3" fmla="*/ 12189825 w 12189825"/>
              <a:gd name="connsiteY3" fmla="*/ 5708470 h 6839737"/>
              <a:gd name="connsiteX4" fmla="*/ 12189825 w 12189825"/>
              <a:gd name="connsiteY4" fmla="*/ 6839737 h 6839737"/>
              <a:gd name="connsiteX5" fmla="*/ 2601687 w 12189825"/>
              <a:gd name="connsiteY5" fmla="*/ 6839737 h 6839737"/>
              <a:gd name="connsiteX6" fmla="*/ 1399904 w 12189825"/>
              <a:gd name="connsiteY6" fmla="*/ 6839737 h 6839737"/>
              <a:gd name="connsiteX7" fmla="*/ 0 w 12189825"/>
              <a:gd name="connsiteY7" fmla="*/ 6839737 h 683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825" h="6839737">
                <a:moveTo>
                  <a:pt x="0" y="0"/>
                </a:moveTo>
                <a:lnTo>
                  <a:pt x="2601687" y="0"/>
                </a:lnTo>
                <a:lnTo>
                  <a:pt x="2601687" y="5708470"/>
                </a:lnTo>
                <a:lnTo>
                  <a:pt x="12189825" y="5708470"/>
                </a:lnTo>
                <a:lnTo>
                  <a:pt x="12189825" y="6839737"/>
                </a:lnTo>
                <a:lnTo>
                  <a:pt x="2601687" y="6839737"/>
                </a:lnTo>
                <a:lnTo>
                  <a:pt x="1399904" y="6839737"/>
                </a:lnTo>
                <a:lnTo>
                  <a:pt x="0" y="6839737"/>
                </a:lnTo>
                <a:close/>
              </a:path>
            </a:pathLst>
          </a:custGeom>
          <a:gradFill flip="none" rotWithShape="1">
            <a:gsLst>
              <a:gs pos="0">
                <a:schemeClr val="tx2">
                  <a:lumMod val="50000"/>
                </a:schemeClr>
              </a:gs>
              <a:gs pos="51000">
                <a:schemeClr val="bg2">
                  <a:lumMod val="10000"/>
                </a:schemeClr>
              </a:gs>
              <a:gs pos="96000">
                <a:schemeClr val="tx2">
                  <a:lumMod val="50000"/>
                  <a:alpha val="3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5805054" y="1616286"/>
            <a:ext cx="6386945" cy="1724227"/>
          </a:xfrm>
          <a:solidFill>
            <a:schemeClr val="bg1">
              <a:alpha val="60000"/>
            </a:schemeClr>
          </a:solidFill>
        </p:spPr>
        <p:txBody>
          <a:bodyPr wrap="square" lIns="360000" tIns="360000" rIns="648000" bIns="360000" anchor="ctr" anchorCtr="0">
            <a:spAutoFit/>
          </a:bodyPr>
          <a:lstStyle>
            <a:lvl1pPr algn="r">
              <a:defRPr sz="3600">
                <a:solidFill>
                  <a:srgbClr val="042071"/>
                </a:solidFill>
              </a:defRPr>
            </a:lvl1pPr>
          </a:lstStyle>
          <a:p>
            <a:r>
              <a:rPr lang="en-US" dirty="0"/>
              <a:t>CLICK TO EDIT MASTER </a:t>
            </a:r>
            <a:br>
              <a:rPr lang="en-US" dirty="0"/>
            </a:br>
            <a:r>
              <a:rPr lang="en-US" dirty="0"/>
              <a:t>TITLE STYLE</a:t>
            </a:r>
            <a:endParaRPr lang="en-AU" dirty="0"/>
          </a:p>
        </p:txBody>
      </p:sp>
      <p:pic>
        <p:nvPicPr>
          <p:cNvPr id="4" name="Picture 3" descr="A picture containing drawing&#10;&#10;Description automatically generated">
            <a:extLst>
              <a:ext uri="{FF2B5EF4-FFF2-40B4-BE49-F238E27FC236}">
                <a16:creationId xmlns:a16="http://schemas.microsoft.com/office/drawing/2014/main" id="{7F7482A6-501B-DF4C-A996-471C5123C322}"/>
              </a:ext>
            </a:extLst>
          </p:cNvPr>
          <p:cNvPicPr>
            <a:picLocks noChangeAspect="1"/>
          </p:cNvPicPr>
          <p:nvPr userDrawn="1"/>
        </p:nvPicPr>
        <p:blipFill>
          <a:blip r:embed="rId3"/>
          <a:stretch>
            <a:fillRect/>
          </a:stretch>
        </p:blipFill>
        <p:spPr>
          <a:xfrm>
            <a:off x="185195" y="520148"/>
            <a:ext cx="2208493" cy="1056026"/>
          </a:xfrm>
          <a:prstGeom prst="rect">
            <a:avLst/>
          </a:prstGeom>
        </p:spPr>
      </p:pic>
    </p:spTree>
    <p:extLst>
      <p:ext uri="{BB962C8B-B14F-4D97-AF65-F5344CB8AC3E}">
        <p14:creationId xmlns:p14="http://schemas.microsoft.com/office/powerpoint/2010/main" val="64351661"/>
      </p:ext>
    </p:extLst>
  </p:cSld>
  <p:clrMapOvr>
    <a:masterClrMapping/>
  </p:clrMapOvr>
  <p:extLst>
    <p:ext uri="{DCECCB84-F9BA-43D5-87BE-67443E8EF086}">
      <p15:sldGuideLst xmlns:p15="http://schemas.microsoft.com/office/powerpoint/2012/main">
        <p15:guide id="1" orient="horz" pos="867">
          <p15:clr>
            <a:srgbClr val="FBAE40"/>
          </p15:clr>
        </p15:guide>
        <p15:guide id="2" pos="3840">
          <p15:clr>
            <a:srgbClr val="FBAE40"/>
          </p15:clr>
        </p15:guide>
        <p15:guide id="3" pos="7265" userDrawn="1">
          <p15:clr>
            <a:srgbClr val="FBAE40"/>
          </p15:clr>
        </p15:guide>
        <p15:guide id="4" orient="horz" pos="1185">
          <p15:clr>
            <a:srgbClr val="FBAE40"/>
          </p15:clr>
        </p15:guide>
        <p15:guide id="5" orient="horz" pos="45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976900-68D2-9242-AF18-9CCA886F3626}"/>
              </a:ext>
            </a:extLst>
          </p:cNvPr>
          <p:cNvSpPr>
            <a:spLocks noGrp="1"/>
          </p:cNvSpPr>
          <p:nvPr>
            <p:ph type="body" idx="1"/>
          </p:nvPr>
        </p:nvSpPr>
        <p:spPr>
          <a:xfrm>
            <a:off x="864000" y="1440000"/>
            <a:ext cx="10515600" cy="504949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 </a:t>
            </a:r>
            <a:r>
              <a:rPr lang="en-GB" dirty="0" err="1"/>
              <a:t>xoxoxoxoxo</a:t>
            </a:r>
            <a:endParaRPr lang="en-GB" dirty="0"/>
          </a:p>
          <a:p>
            <a:pPr lvl="2"/>
            <a:r>
              <a:rPr lang="en-GB" dirty="0"/>
              <a:t>Third level</a:t>
            </a:r>
          </a:p>
          <a:p>
            <a:pPr lvl="3"/>
            <a:r>
              <a:rPr lang="en-GB" dirty="0"/>
              <a:t>Fourth level</a:t>
            </a:r>
          </a:p>
          <a:p>
            <a:pPr lvl="4"/>
            <a:r>
              <a:rPr lang="en-GB" dirty="0"/>
              <a:t>Fifth level</a:t>
            </a:r>
            <a:endParaRPr lang="en-US" dirty="0"/>
          </a:p>
        </p:txBody>
      </p:sp>
      <p:sp>
        <p:nvSpPr>
          <p:cNvPr id="7" name="Title Placeholder 6">
            <a:extLst>
              <a:ext uri="{FF2B5EF4-FFF2-40B4-BE49-F238E27FC236}">
                <a16:creationId xmlns:a16="http://schemas.microsoft.com/office/drawing/2014/main" id="{F9B992C4-13D1-1A48-B91D-8AAA7C780AB6}"/>
              </a:ext>
            </a:extLst>
          </p:cNvPr>
          <p:cNvSpPr>
            <a:spLocks noGrp="1"/>
          </p:cNvSpPr>
          <p:nvPr>
            <p:ph type="title"/>
          </p:nvPr>
        </p:nvSpPr>
        <p:spPr>
          <a:xfrm>
            <a:off x="864000" y="540000"/>
            <a:ext cx="10515600" cy="900000"/>
          </a:xfrm>
          <a:prstGeom prst="rect">
            <a:avLst/>
          </a:prstGeom>
        </p:spPr>
        <p:txBody>
          <a:bodyPr vert="horz" lIns="91440" tIns="0" rIns="91440" bIns="45720" rtlCol="0" anchor="t" anchorCtr="0">
            <a:noAutofit/>
          </a:bodyPr>
          <a:lstStyle/>
          <a:p>
            <a:r>
              <a:rPr lang="en-GB" dirty="0"/>
              <a:t>Click to edit master title style</a:t>
            </a:r>
            <a:endParaRPr lang="en-US" dirty="0"/>
          </a:p>
        </p:txBody>
      </p:sp>
      <p:grpSp>
        <p:nvGrpSpPr>
          <p:cNvPr id="9" name="Group 8">
            <a:extLst>
              <a:ext uri="{FF2B5EF4-FFF2-40B4-BE49-F238E27FC236}">
                <a16:creationId xmlns:a16="http://schemas.microsoft.com/office/drawing/2014/main" id="{04EB137A-B9E6-8749-8BDB-E6A1245E6160}"/>
              </a:ext>
            </a:extLst>
          </p:cNvPr>
          <p:cNvGrpSpPr/>
          <p:nvPr userDrawn="1"/>
        </p:nvGrpSpPr>
        <p:grpSpPr>
          <a:xfrm>
            <a:off x="0" y="6534000"/>
            <a:ext cx="12192000" cy="324000"/>
            <a:chOff x="0" y="6534000"/>
            <a:chExt cx="12192000" cy="324000"/>
          </a:xfrm>
        </p:grpSpPr>
        <p:sp>
          <p:nvSpPr>
            <p:cNvPr id="10" name="Rectangle 9">
              <a:extLst>
                <a:ext uri="{FF2B5EF4-FFF2-40B4-BE49-F238E27FC236}">
                  <a16:creationId xmlns:a16="http://schemas.microsoft.com/office/drawing/2014/main" id="{26F8A64E-4A2D-584C-9DDD-E61D7FFF6DE6}"/>
                </a:ext>
              </a:extLst>
            </p:cNvPr>
            <p:cNvSpPr/>
            <p:nvPr userDrawn="1"/>
          </p:nvSpPr>
          <p:spPr>
            <a:xfrm>
              <a:off x="0" y="6534000"/>
              <a:ext cx="12192000" cy="3240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solidFill>
                  <a:srgbClr val="052B97"/>
                </a:solidFill>
                <a:latin typeface="Arial" panose="020B0604020202020204" pitchFamily="34" charset="0"/>
              </a:endParaRPr>
            </a:p>
          </p:txBody>
        </p:sp>
        <p:sp>
          <p:nvSpPr>
            <p:cNvPr id="11" name="TextBox 10">
              <a:extLst>
                <a:ext uri="{FF2B5EF4-FFF2-40B4-BE49-F238E27FC236}">
                  <a16:creationId xmlns:a16="http://schemas.microsoft.com/office/drawing/2014/main" id="{32DB3537-84B4-8449-83D8-335B1FDEE71E}"/>
                </a:ext>
              </a:extLst>
            </p:cNvPr>
            <p:cNvSpPr txBox="1"/>
            <p:nvPr userDrawn="1"/>
          </p:nvSpPr>
          <p:spPr>
            <a:xfrm>
              <a:off x="10557673" y="6550635"/>
              <a:ext cx="1490367" cy="246221"/>
            </a:xfrm>
            <a:prstGeom prst="rect">
              <a:avLst/>
            </a:prstGeom>
            <a:noFill/>
          </p:spPr>
          <p:txBody>
            <a:bodyPr wrap="square" rtlCol="0">
              <a:spAutoFit/>
            </a:bodyPr>
            <a:lstStyle/>
            <a:p>
              <a:pPr marL="0" indent="0" algn="r">
                <a:buSzPct val="60000"/>
                <a:buFont typeface="Lucida Grande"/>
                <a:buNone/>
              </a:pPr>
              <a:r>
                <a:rPr lang="en-US" sz="1000" b="1" spc="50" baseline="0" dirty="0" err="1">
                  <a:solidFill>
                    <a:schemeClr val="bg1"/>
                  </a:solidFill>
                  <a:latin typeface="Arial" panose="020B0604020202020204" pitchFamily="34" charset="0"/>
                  <a:cs typeface="Arial" panose="020B0604020202020204" pitchFamily="34" charset="0"/>
                </a:rPr>
                <a:t>jbi.global</a:t>
              </a:r>
              <a:endParaRPr lang="en-US" sz="1000" b="1" spc="50" baseline="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02182643"/>
      </p:ext>
    </p:extLst>
  </p:cSld>
  <p:clrMap bg1="lt1" tx1="dk1" bg2="lt2" tx2="dk2" accent1="accent1" accent2="accent2" accent3="accent3" accent4="accent4" accent5="accent5" accent6="accent6" hlink="hlink" folHlink="folHlink"/>
  <p:sldLayoutIdLst>
    <p:sldLayoutId id="2147483650" r:id="rId1"/>
    <p:sldLayoutId id="2147483672" r:id="rId2"/>
    <p:sldLayoutId id="2147483700" r:id="rId3"/>
    <p:sldLayoutId id="2147483655" r:id="rId4"/>
    <p:sldLayoutId id="2147483658" r:id="rId5"/>
    <p:sldLayoutId id="2147483656" r:id="rId6"/>
    <p:sldLayoutId id="2147483702" r:id="rId7"/>
    <p:sldLayoutId id="2147483657" r:id="rId8"/>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110000"/>
        </a:lnSpc>
        <a:spcBef>
          <a:spcPts val="1000"/>
        </a:spcBef>
        <a:buClr>
          <a:srgbClr val="D7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76000" indent="-228600" algn="l" defTabSz="914400" rtl="0" eaLnBrk="1" latinLnBrk="0" hangingPunct="1">
        <a:lnSpc>
          <a:spcPct val="100000"/>
        </a:lnSpc>
        <a:spcBef>
          <a:spcPts val="500"/>
        </a:spcBef>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0000"/>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orient="horz" pos="640" userDrawn="1">
          <p15:clr>
            <a:srgbClr val="F26B43"/>
          </p15:clr>
        </p15:guide>
        <p15:guide id="3" orient="horz" pos="981" userDrawn="1">
          <p15:clr>
            <a:srgbClr val="F26B43"/>
          </p15:clr>
        </p15:guide>
        <p15:guide id="4" pos="529" userDrawn="1">
          <p15:clr>
            <a:srgbClr val="F26B43"/>
          </p15:clr>
        </p15:guide>
        <p15:guide id="5" pos="72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hyperlink" Target="mailto:jbisumari@adelaide.edu.au" TargetMode="External"/><Relationship Id="rId3" Type="http://schemas.openxmlformats.org/officeDocument/2006/relationships/hyperlink" Target="https://bit.ly/2UGXt0i" TargetMode="External"/><Relationship Id="rId7" Type="http://schemas.openxmlformats.org/officeDocument/2006/relationships/hyperlink" Target="mailto:jbisynthesis@adelaide.edu.au"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bit.ly/2KjXK7v" TargetMode="External"/><Relationship Id="rId5" Type="http://schemas.openxmlformats.org/officeDocument/2006/relationships/hyperlink" Target="https://bit.ly/2UFtkyJ" TargetMode="External"/><Relationship Id="rId10" Type="http://schemas.openxmlformats.org/officeDocument/2006/relationships/hyperlink" Target="https://bit.ly/2KgSUrE" TargetMode="External"/><Relationship Id="rId4" Type="http://schemas.openxmlformats.org/officeDocument/2006/relationships/hyperlink" Target="https://bit.ly/39cqn19" TargetMode="External"/><Relationship Id="rId9" Type="http://schemas.openxmlformats.org/officeDocument/2006/relationships/hyperlink" Target="https://bit.ly/3fe8kIR"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629EC7-E325-A443-91A2-26E122BBE789}"/>
              </a:ext>
            </a:extLst>
          </p:cNvPr>
          <p:cNvSpPr>
            <a:spLocks noGrp="1"/>
          </p:cNvSpPr>
          <p:nvPr>
            <p:ph type="ctrTitle"/>
          </p:nvPr>
        </p:nvSpPr>
        <p:spPr>
          <a:xfrm>
            <a:off x="4966636" y="703808"/>
            <a:ext cx="7225363" cy="1921614"/>
          </a:xfrm>
        </p:spPr>
        <p:txBody>
          <a:bodyPr/>
          <a:lstStyle/>
          <a:p>
            <a:r>
              <a:rPr lang="en-US" sz="3400" dirty="0"/>
              <a:t>COMPREHENSIVE SYSTEMATIC REVIEW TRAINING PROGRAM</a:t>
            </a:r>
          </a:p>
        </p:txBody>
      </p:sp>
      <p:sp>
        <p:nvSpPr>
          <p:cNvPr id="2" name="Title 6">
            <a:extLst>
              <a:ext uri="{FF2B5EF4-FFF2-40B4-BE49-F238E27FC236}">
                <a16:creationId xmlns:a16="http://schemas.microsoft.com/office/drawing/2014/main" id="{BD50995D-1EC8-845A-9BBD-21B372EDCEBE}"/>
              </a:ext>
            </a:extLst>
          </p:cNvPr>
          <p:cNvSpPr txBox="1">
            <a:spLocks/>
          </p:cNvSpPr>
          <p:nvPr/>
        </p:nvSpPr>
        <p:spPr>
          <a:xfrm>
            <a:off x="2598821" y="5560928"/>
            <a:ext cx="9593178" cy="1284517"/>
          </a:xfrm>
          <a:prstGeom prst="rect">
            <a:avLst/>
          </a:prstGeom>
          <a:solidFill>
            <a:schemeClr val="bg1">
              <a:alpha val="60000"/>
            </a:schemeClr>
          </a:solidFill>
        </p:spPr>
        <p:txBody>
          <a:bodyPr vert="horz" wrap="square" lIns="360000" tIns="251999" rIns="648000" bIns="251999" rtlCol="0" anchor="ctr" anchorCtr="0">
            <a:spAutoFit/>
          </a:bodyPr>
          <a:lstStyle>
            <a:lvl1pPr algn="r" defTabSz="914400" rtl="0" eaLnBrk="1" latinLnBrk="0" hangingPunct="1">
              <a:lnSpc>
                <a:spcPct val="90000"/>
              </a:lnSpc>
              <a:spcBef>
                <a:spcPct val="0"/>
              </a:spcBef>
              <a:buNone/>
              <a:defRPr sz="3600" b="1" kern="1200">
                <a:solidFill>
                  <a:srgbClr val="042071"/>
                </a:solidFill>
                <a:latin typeface="Arial" panose="020B0604020202020204" pitchFamily="34" charset="0"/>
                <a:ea typeface="+mj-ea"/>
                <a:cs typeface="Arial" panose="020B0604020202020204" pitchFamily="34" charset="0"/>
              </a:defRPr>
            </a:lvl1pPr>
          </a:lstStyle>
          <a:p>
            <a:pPr algn="ctr"/>
            <a:r>
              <a:rPr lang="en-US" sz="2800" dirty="0"/>
              <a:t>    Minyahil Tadesse Boltena </a:t>
            </a:r>
          </a:p>
          <a:p>
            <a:r>
              <a:rPr lang="en-US" sz="2800" dirty="0"/>
              <a:t>(PhD Fellow in Evidence-Based Healthcare)</a:t>
            </a:r>
          </a:p>
        </p:txBody>
      </p:sp>
    </p:spTree>
    <p:extLst>
      <p:ext uri="{BB962C8B-B14F-4D97-AF65-F5344CB8AC3E}">
        <p14:creationId xmlns:p14="http://schemas.microsoft.com/office/powerpoint/2010/main" val="162825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ChangeArrowheads="1"/>
          </p:cNvSpPr>
          <p:nvPr>
            <p:ph type="title"/>
          </p:nvPr>
        </p:nvSpPr>
        <p:spPr>
          <a:xfrm>
            <a:off x="838200" y="540000"/>
            <a:ext cx="10515600" cy="655564"/>
          </a:xfrm>
        </p:spPr>
        <p:txBody>
          <a:bodyPr>
            <a:normAutofit/>
          </a:bodyPr>
          <a:lstStyle/>
          <a:p>
            <a:r>
              <a:rPr lang="en-US"/>
              <a:t>Terminology</a:t>
            </a:r>
          </a:p>
        </p:txBody>
      </p:sp>
      <p:sp>
        <p:nvSpPr>
          <p:cNvPr id="83971" name="Rectangle 1027"/>
          <p:cNvSpPr>
            <a:spLocks noGrp="1" noChangeArrowheads="1"/>
          </p:cNvSpPr>
          <p:nvPr>
            <p:ph idx="1"/>
          </p:nvPr>
        </p:nvSpPr>
        <p:spPr>
          <a:xfrm>
            <a:off x="838200" y="1440000"/>
            <a:ext cx="10515600" cy="4579657"/>
          </a:xfrm>
        </p:spPr>
        <p:txBody>
          <a:bodyPr>
            <a:noAutofit/>
          </a:bodyPr>
          <a:lstStyle/>
          <a:p>
            <a:r>
              <a:rPr lang="en-US" dirty="0"/>
              <a:t>Evidence-based Medicine</a:t>
            </a:r>
          </a:p>
          <a:p>
            <a:pPr lvl="1"/>
            <a:r>
              <a:rPr lang="en-US" dirty="0"/>
              <a:t>inception</a:t>
            </a:r>
          </a:p>
          <a:p>
            <a:pPr lvl="1"/>
            <a:r>
              <a:rPr lang="en-US" dirty="0"/>
              <a:t>As EBHC, but specific to medical practice</a:t>
            </a:r>
          </a:p>
          <a:p>
            <a:r>
              <a:rPr lang="en-US" dirty="0"/>
              <a:t>Evidence-based Nursing</a:t>
            </a:r>
          </a:p>
          <a:p>
            <a:r>
              <a:rPr lang="en-US" dirty="0"/>
              <a:t>Evidence-based Policy </a:t>
            </a:r>
          </a:p>
          <a:p>
            <a:r>
              <a:rPr lang="en-US" dirty="0"/>
              <a:t>Evidence-based….</a:t>
            </a:r>
          </a:p>
          <a:p>
            <a:r>
              <a:rPr lang="en-US" dirty="0"/>
              <a:t>Evidence-informed….</a:t>
            </a:r>
          </a:p>
          <a:p>
            <a:r>
              <a:rPr lang="en-US" dirty="0"/>
              <a:t>Evidence-based Healthcare</a:t>
            </a:r>
          </a:p>
        </p:txBody>
      </p:sp>
      <p:sp>
        <p:nvSpPr>
          <p:cNvPr id="2" name="Rectangular Callout 1">
            <a:extLst>
              <a:ext uri="{FF2B5EF4-FFF2-40B4-BE49-F238E27FC236}">
                <a16:creationId xmlns:a16="http://schemas.microsoft.com/office/drawing/2014/main" id="{97EDF51E-1DB8-B449-922C-B573B40FD0FD}"/>
              </a:ext>
            </a:extLst>
          </p:cNvPr>
          <p:cNvSpPr/>
          <p:nvPr/>
        </p:nvSpPr>
        <p:spPr>
          <a:xfrm>
            <a:off x="7518399" y="1009402"/>
            <a:ext cx="4148281" cy="3085078"/>
          </a:xfrm>
          <a:prstGeom prst="wedgeRectCallout">
            <a:avLst>
              <a:gd name="adj1" fmla="val -41628"/>
              <a:gd name="adj2" fmla="val 74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2" name="Text Box 4"/>
          <p:cNvSpPr txBox="1">
            <a:spLocks noChangeArrowheads="1"/>
          </p:cNvSpPr>
          <p:nvPr/>
        </p:nvSpPr>
        <p:spPr bwMode="auto">
          <a:xfrm>
            <a:off x="7556745" y="1308364"/>
            <a:ext cx="4071587" cy="2308324"/>
          </a:xfrm>
          <a:prstGeom prst="rect">
            <a:avLst/>
          </a:prstGeom>
          <a:noFill/>
          <a:ln w="9525">
            <a:noFill/>
            <a:miter lim="800000"/>
            <a:headEnd/>
            <a:tailEnd/>
          </a:ln>
        </p:spPr>
        <p:txBody>
          <a:bodyPr wrap="square" anchor="ctr">
            <a:prstTxWarp prst="textNoShape">
              <a:avLst/>
            </a:prstTxWarp>
            <a:spAutoFit/>
          </a:bodyPr>
          <a:lstStyle/>
          <a:p>
            <a:pPr algn="ctr"/>
            <a:r>
              <a:rPr lang="en-US" sz="3600" b="1" i="1" dirty="0">
                <a:solidFill>
                  <a:schemeClr val="bg1"/>
                </a:solidFill>
                <a:latin typeface="Arial" panose="020B0604020202020204" pitchFamily="34" charset="0"/>
              </a:rPr>
              <a:t>EBHC incorporates all health professions!</a:t>
            </a:r>
          </a:p>
        </p:txBody>
      </p:sp>
    </p:spTree>
    <p:extLst>
      <p:ext uri="{BB962C8B-B14F-4D97-AF65-F5344CB8AC3E}">
        <p14:creationId xmlns:p14="http://schemas.microsoft.com/office/powerpoint/2010/main" val="3027646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7"/>
          <p:cNvSpPr>
            <a:spLocks noGrp="1" noChangeArrowheads="1"/>
          </p:cNvSpPr>
          <p:nvPr>
            <p:ph type="title"/>
          </p:nvPr>
        </p:nvSpPr>
        <p:spPr>
          <a:xfrm>
            <a:off x="838200" y="540000"/>
            <a:ext cx="9324975" cy="1429203"/>
          </a:xfrm>
        </p:spPr>
        <p:txBody>
          <a:bodyPr>
            <a:normAutofit/>
          </a:bodyPr>
          <a:lstStyle/>
          <a:p>
            <a:r>
              <a:rPr lang="en-US" dirty="0"/>
              <a:t>Defining Evidence-based Practice</a:t>
            </a:r>
          </a:p>
        </p:txBody>
      </p:sp>
      <p:sp>
        <p:nvSpPr>
          <p:cNvPr id="86020" name="Rectangle 8"/>
          <p:cNvSpPr>
            <a:spLocks noGrp="1" noChangeArrowheads="1"/>
          </p:cNvSpPr>
          <p:nvPr>
            <p:ph idx="1"/>
          </p:nvPr>
        </p:nvSpPr>
        <p:spPr>
          <a:xfrm>
            <a:off x="838200" y="2007547"/>
            <a:ext cx="5797950" cy="4027036"/>
          </a:xfrm>
        </p:spPr>
        <p:txBody>
          <a:bodyPr vert="horz" lIns="91440" tIns="45720" rIns="91440" bIns="45720" rtlCol="0" anchor="t">
            <a:normAutofit/>
          </a:bodyPr>
          <a:lstStyle/>
          <a:p>
            <a:pPr marL="0" indent="0">
              <a:buNone/>
            </a:pPr>
            <a:r>
              <a:rPr lang="en-AU" altLang="ja-JP" sz="2000" dirty="0">
                <a:latin typeface="Arial"/>
                <a:ea typeface="游ゴシック"/>
                <a:cs typeface="Arial"/>
              </a:rPr>
              <a:t>D</a:t>
            </a:r>
            <a:r>
              <a:rPr lang="en-AU" sz="2000" dirty="0">
                <a:latin typeface="Arial"/>
                <a:cs typeface="Arial"/>
              </a:rPr>
              <a:t>ecision</a:t>
            </a:r>
            <a:r>
              <a:rPr lang="en-AU" altLang="ja-JP" sz="2000" dirty="0">
                <a:latin typeface="Arial"/>
                <a:ea typeface="游ゴシック"/>
                <a:cs typeface="Arial"/>
              </a:rPr>
              <a:t> </a:t>
            </a:r>
            <a:r>
              <a:rPr lang="en-AU" sz="2000" dirty="0">
                <a:latin typeface="Arial"/>
                <a:cs typeface="Arial"/>
              </a:rPr>
              <a:t>making that considers the feasibility, appropriateness, meaningfulness and effectiveness of practices. The best available evidence, the context in which care is delivered, the individual patient and the professional judgement and expertise of the health professional inform this process </a:t>
            </a:r>
            <a:endParaRPr lang="en-US" sz="2000" dirty="0"/>
          </a:p>
          <a:p>
            <a:pPr marL="0" indent="0">
              <a:buNone/>
            </a:pPr>
            <a:endParaRPr lang="en-US" sz="2000" i="1" dirty="0"/>
          </a:p>
          <a:p>
            <a:pPr marL="0" indent="0" algn="r">
              <a:buNone/>
            </a:pPr>
            <a:r>
              <a:rPr lang="en-US" sz="1600" dirty="0"/>
              <a:t>(Jordan, Lockwood, Munn &amp; Aromataris, 2019)</a:t>
            </a:r>
            <a:endParaRPr lang="en-AU" sz="1600" dirty="0"/>
          </a:p>
        </p:txBody>
      </p:sp>
      <p:grpSp>
        <p:nvGrpSpPr>
          <p:cNvPr id="25" name="Group 24">
            <a:extLst>
              <a:ext uri="{FF2B5EF4-FFF2-40B4-BE49-F238E27FC236}">
                <a16:creationId xmlns:a16="http://schemas.microsoft.com/office/drawing/2014/main" id="{77ED19B1-CD57-E342-AF9B-D7F022D2A0B7}"/>
              </a:ext>
            </a:extLst>
          </p:cNvPr>
          <p:cNvGrpSpPr/>
          <p:nvPr/>
        </p:nvGrpSpPr>
        <p:grpSpPr>
          <a:xfrm>
            <a:off x="6802857" y="1376523"/>
            <a:ext cx="4975272" cy="4697025"/>
            <a:chOff x="6418266" y="1166866"/>
            <a:chExt cx="5645270" cy="5329552"/>
          </a:xfrm>
        </p:grpSpPr>
        <p:sp>
          <p:nvSpPr>
            <p:cNvPr id="26" name="Oval 25">
              <a:extLst>
                <a:ext uri="{FF2B5EF4-FFF2-40B4-BE49-F238E27FC236}">
                  <a16:creationId xmlns:a16="http://schemas.microsoft.com/office/drawing/2014/main" id="{B73A4E74-F8E9-CA42-B1C6-92B4A252BE8A}"/>
                </a:ext>
              </a:extLst>
            </p:cNvPr>
            <p:cNvSpPr/>
            <p:nvPr/>
          </p:nvSpPr>
          <p:spPr>
            <a:xfrm>
              <a:off x="6418266" y="2209405"/>
              <a:ext cx="2979091" cy="2979091"/>
            </a:xfrm>
            <a:prstGeom prst="ellipse">
              <a:avLst/>
            </a:prstGeom>
            <a:gradFill>
              <a:gsLst>
                <a:gs pos="0">
                  <a:srgbClr val="A02617">
                    <a:lumMod val="60000"/>
                    <a:lumOff val="40000"/>
                  </a:srgbClr>
                </a:gs>
                <a:gs pos="100000">
                  <a:srgbClr val="A02617">
                    <a:lumMod val="60000"/>
                    <a:lumOff val="40000"/>
                    <a:alpha val="41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54E3ABF7-B5A5-B144-BEBD-B0AF87512731}"/>
                </a:ext>
              </a:extLst>
            </p:cNvPr>
            <p:cNvSpPr/>
            <p:nvPr/>
          </p:nvSpPr>
          <p:spPr>
            <a:xfrm>
              <a:off x="7643222" y="1166866"/>
              <a:ext cx="2979092" cy="2979091"/>
            </a:xfrm>
            <a:prstGeom prst="ellipse">
              <a:avLst/>
            </a:prstGeom>
            <a:gradFill>
              <a:gsLst>
                <a:gs pos="0">
                  <a:srgbClr val="5AA2AE"/>
                </a:gs>
                <a:gs pos="100000">
                  <a:srgbClr val="5AA2AE">
                    <a:alpha val="49000"/>
                  </a:srgbClr>
                </a:gs>
              </a:gsLst>
              <a:lin ang="120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9B31E81-CDE7-A34E-9887-39C8A4B58F15}"/>
                </a:ext>
              </a:extLst>
            </p:cNvPr>
            <p:cNvSpPr/>
            <p:nvPr/>
          </p:nvSpPr>
          <p:spPr>
            <a:xfrm>
              <a:off x="8972134" y="2209405"/>
              <a:ext cx="2979092" cy="2979091"/>
            </a:xfrm>
            <a:prstGeom prst="ellipse">
              <a:avLst/>
            </a:prstGeom>
            <a:gradFill>
              <a:gsLst>
                <a:gs pos="0">
                  <a:srgbClr val="4A66AC"/>
                </a:gs>
                <a:gs pos="100000">
                  <a:srgbClr val="297FD5">
                    <a:alpha val="49000"/>
                  </a:srgbClr>
                </a:gs>
              </a:gsLst>
              <a:lin ang="8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C34AC46D-25E0-7A44-8FF1-B45B02146D07}"/>
                </a:ext>
              </a:extLst>
            </p:cNvPr>
            <p:cNvSpPr/>
            <p:nvPr/>
          </p:nvSpPr>
          <p:spPr>
            <a:xfrm>
              <a:off x="7643222" y="3517327"/>
              <a:ext cx="2979092" cy="2979091"/>
            </a:xfrm>
            <a:prstGeom prst="ellipse">
              <a:avLst/>
            </a:prstGeom>
            <a:gradFill>
              <a:gsLst>
                <a:gs pos="0">
                  <a:srgbClr val="FD8900"/>
                </a:gs>
                <a:gs pos="100000">
                  <a:srgbClr val="FD8900">
                    <a:alpha val="46000"/>
                  </a:srgbClr>
                </a:gs>
              </a:gsLst>
              <a:lin ang="11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06AD4F57-72B9-C448-95F3-07B17B8294A1}"/>
                </a:ext>
              </a:extLst>
            </p:cNvPr>
            <p:cNvSpPr txBox="1"/>
            <p:nvPr/>
          </p:nvSpPr>
          <p:spPr>
            <a:xfrm>
              <a:off x="7784329" y="1297127"/>
              <a:ext cx="2743565" cy="938719"/>
            </a:xfrm>
            <a:prstGeom prst="rect">
              <a:avLst/>
            </a:prstGeom>
            <a:noFill/>
          </p:spPr>
          <p:txBody>
            <a:bodyPr wrap="square" rtlCol="0">
              <a:spAutoFit/>
            </a:bodyPr>
            <a:lstStyle/>
            <a:p>
              <a:pPr marL="0" marR="0" lvl="0" indent="0" algn="ctr" defTabSz="457154" eaLnBrk="1" fontAlgn="auto" latinLnBrk="0" hangingPunct="1">
                <a:lnSpc>
                  <a:spcPts val="2200"/>
                </a:lnSpc>
                <a:spcBef>
                  <a:spcPts val="0"/>
                </a:spcBef>
                <a:spcAft>
                  <a:spcPts val="0"/>
                </a:spcAft>
                <a:buClrTx/>
                <a:buSzPct val="60000"/>
                <a:buFontTx/>
                <a:buNone/>
                <a:tabLst/>
                <a:defRPr/>
              </a:pP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BEST </a:t>
              </a:r>
              <a:b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AVAILABLE </a:t>
              </a:r>
              <a:b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EVIDENCE</a:t>
              </a:r>
            </a:p>
          </p:txBody>
        </p:sp>
        <p:sp>
          <p:nvSpPr>
            <p:cNvPr id="31" name="TextBox 30">
              <a:extLst>
                <a:ext uri="{FF2B5EF4-FFF2-40B4-BE49-F238E27FC236}">
                  <a16:creationId xmlns:a16="http://schemas.microsoft.com/office/drawing/2014/main" id="{193777B2-4B35-7947-BE82-9D52C714AFC8}"/>
                </a:ext>
              </a:extLst>
            </p:cNvPr>
            <p:cNvSpPr txBox="1"/>
            <p:nvPr/>
          </p:nvSpPr>
          <p:spPr>
            <a:xfrm>
              <a:off x="6500789" y="3542628"/>
              <a:ext cx="1671352" cy="400110"/>
            </a:xfrm>
            <a:prstGeom prst="rect">
              <a:avLst/>
            </a:prstGeom>
            <a:noFill/>
          </p:spPr>
          <p:txBody>
            <a:bodyPr wrap="square" rtlCol="0">
              <a:spAutoFit/>
            </a:bodyPr>
            <a:lstStyle/>
            <a:p>
              <a:pPr marL="0" marR="0" lvl="0" indent="0" defTabSz="457154" eaLnBrk="1" fontAlgn="auto" latinLnBrk="0" hangingPunct="1">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CONTEXT</a:t>
              </a:r>
            </a:p>
          </p:txBody>
        </p:sp>
        <p:sp>
          <p:nvSpPr>
            <p:cNvPr id="32" name="TextBox 31">
              <a:extLst>
                <a:ext uri="{FF2B5EF4-FFF2-40B4-BE49-F238E27FC236}">
                  <a16:creationId xmlns:a16="http://schemas.microsoft.com/office/drawing/2014/main" id="{96412D16-CE2A-5F4F-A136-C9255AC34341}"/>
                </a:ext>
              </a:extLst>
            </p:cNvPr>
            <p:cNvSpPr txBox="1"/>
            <p:nvPr/>
          </p:nvSpPr>
          <p:spPr>
            <a:xfrm>
              <a:off x="10145527" y="3017430"/>
              <a:ext cx="1918009" cy="1077218"/>
            </a:xfrm>
            <a:prstGeom prst="rect">
              <a:avLst/>
            </a:prstGeom>
            <a:noFill/>
          </p:spPr>
          <p:txBody>
            <a:bodyPr wrap="square" rtlCol="0">
              <a:spAutoFit/>
            </a:bodyPr>
            <a:lstStyle/>
            <a:p>
              <a:pPr marL="0" marR="0" lvl="0" indent="0" algn="ctr" defTabSz="457154" eaLnBrk="1" fontAlgn="auto" latinLnBrk="0" hangingPunct="1">
                <a:lnSpc>
                  <a:spcPct val="100000"/>
                </a:lnSpc>
                <a:spcBef>
                  <a:spcPts val="0"/>
                </a:spcBef>
                <a:spcAft>
                  <a:spcPts val="0"/>
                </a:spcAft>
                <a:buClrTx/>
                <a:buSzPct val="60000"/>
                <a:buFontTx/>
                <a:buNone/>
                <a:tabLst/>
                <a:defRPr/>
              </a:pP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CLIENT</a:t>
              </a:r>
              <a:r>
                <a:rPr kumimoji="0" lang="en-AU" sz="2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PATIENT</a:t>
              </a:r>
              <a:r>
                <a:rPr kumimoji="0" lang="en-AU" sz="2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AU"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PREFERENCE</a:t>
              </a:r>
              <a:endPar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04A3835-B425-874C-833E-918522C5A976}"/>
                </a:ext>
              </a:extLst>
            </p:cNvPr>
            <p:cNvSpPr txBox="1"/>
            <p:nvPr/>
          </p:nvSpPr>
          <p:spPr>
            <a:xfrm>
              <a:off x="7658507" y="5266150"/>
              <a:ext cx="3004080" cy="731526"/>
            </a:xfrm>
            <a:prstGeom prst="rect">
              <a:avLst/>
            </a:prstGeom>
            <a:noFill/>
          </p:spPr>
          <p:txBody>
            <a:bodyPr wrap="square" rtlCol="0">
              <a:spAutoFit/>
            </a:bodyPr>
            <a:lstStyle/>
            <a:p>
              <a:pPr marL="0" marR="0" lvl="0" indent="0" algn="ctr" defTabSz="457154" eaLnBrk="1" fontAlgn="auto" latinLnBrk="0" hangingPunct="1">
                <a:lnSpc>
                  <a:spcPts val="2280"/>
                </a:lnSpc>
                <a:spcBef>
                  <a:spcPts val="0"/>
                </a:spcBef>
                <a:spcAft>
                  <a:spcPts val="0"/>
                </a:spcAft>
                <a:buClrTx/>
                <a:buSzPct val="60000"/>
                <a:buFontTx/>
                <a:buNone/>
                <a:tabLst/>
                <a:defRPr/>
              </a:pP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PROFESSIONAL</a:t>
              </a:r>
              <a:r>
                <a:rPr kumimoji="0" lang="en-AU" sz="2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br>
                <a:rPr kumimoji="0" lang="en-AU" sz="2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AU"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JUDGEMENT</a:t>
              </a:r>
              <a:r>
                <a:rPr kumimoji="0" lang="en-AU" sz="2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grpSp>
      <p:pic>
        <p:nvPicPr>
          <p:cNvPr id="34" name="Graphic 33">
            <a:extLst>
              <a:ext uri="{FF2B5EF4-FFF2-40B4-BE49-F238E27FC236}">
                <a16:creationId xmlns:a16="http://schemas.microsoft.com/office/drawing/2014/main" id="{A80CF4AF-E496-F240-8041-B36603BC5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50" y="1491324"/>
            <a:ext cx="1531190" cy="1323251"/>
          </a:xfrm>
          <a:prstGeom prst="rect">
            <a:avLst/>
          </a:prstGeom>
        </p:spPr>
      </p:pic>
      <p:pic>
        <p:nvPicPr>
          <p:cNvPr id="35" name="Graphic 34">
            <a:extLst>
              <a:ext uri="{FF2B5EF4-FFF2-40B4-BE49-F238E27FC236}">
                <a16:creationId xmlns:a16="http://schemas.microsoft.com/office/drawing/2014/main" id="{26007EC4-AA1C-FA4A-8477-50607BDD61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082224" y="3523661"/>
            <a:ext cx="1531190" cy="1323251"/>
          </a:xfrm>
          <a:prstGeom prst="rect">
            <a:avLst/>
          </a:prstGeom>
        </p:spPr>
      </p:pic>
    </p:spTree>
    <p:extLst>
      <p:ext uri="{BB962C8B-B14F-4D97-AF65-F5344CB8AC3E}">
        <p14:creationId xmlns:p14="http://schemas.microsoft.com/office/powerpoint/2010/main" val="25493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JBI </a:t>
            </a:r>
            <a:r>
              <a:rPr lang="en-AU">
                <a:solidFill>
                  <a:srgbClr val="C00000"/>
                </a:solidFill>
              </a:rPr>
              <a:t>FAME</a:t>
            </a:r>
            <a:r>
              <a:rPr lang="en-AU"/>
              <a:t> Approach for EBHC</a:t>
            </a:r>
            <a:endParaRPr lang="en-AU" dirty="0"/>
          </a:p>
        </p:txBody>
      </p:sp>
      <p:sp>
        <p:nvSpPr>
          <p:cNvPr id="3" name="Content Placeholder 2"/>
          <p:cNvSpPr>
            <a:spLocks noGrp="1"/>
          </p:cNvSpPr>
          <p:nvPr>
            <p:ph idx="1"/>
          </p:nvPr>
        </p:nvSpPr>
        <p:spPr/>
        <p:txBody>
          <a:bodyPr>
            <a:normAutofit/>
          </a:bodyPr>
          <a:lstStyle/>
          <a:p>
            <a:r>
              <a:rPr lang="en-US" altLang="en-US" dirty="0"/>
              <a:t>Health professionals require evidence to substantiate a wide range of activities and interventions. </a:t>
            </a:r>
          </a:p>
          <a:p>
            <a:r>
              <a:rPr lang="en-AU" dirty="0"/>
              <a:t>When making clinical decisions, health professionals are concerned with whether their approach is </a:t>
            </a:r>
            <a:r>
              <a:rPr lang="en-AU" b="1" u="sng" dirty="0">
                <a:solidFill>
                  <a:srgbClr val="C00000"/>
                </a:solidFill>
              </a:rPr>
              <a:t>F</a:t>
            </a:r>
            <a:r>
              <a:rPr lang="en-AU" dirty="0"/>
              <a:t>easible, </a:t>
            </a:r>
            <a:r>
              <a:rPr lang="en-AU" b="1" u="sng" dirty="0">
                <a:solidFill>
                  <a:srgbClr val="C00000"/>
                </a:solidFill>
              </a:rPr>
              <a:t>A</a:t>
            </a:r>
            <a:r>
              <a:rPr lang="en-AU" dirty="0"/>
              <a:t>ppropriate, </a:t>
            </a:r>
            <a:r>
              <a:rPr lang="en-AU" b="1" u="sng" dirty="0">
                <a:solidFill>
                  <a:srgbClr val="C00000"/>
                </a:solidFill>
              </a:rPr>
              <a:t>M</a:t>
            </a:r>
            <a:r>
              <a:rPr lang="en-AU" dirty="0"/>
              <a:t>eaningful and </a:t>
            </a:r>
            <a:r>
              <a:rPr lang="en-AU" b="1" u="sng" dirty="0">
                <a:solidFill>
                  <a:srgbClr val="C00000"/>
                </a:solidFill>
              </a:rPr>
              <a:t>E</a:t>
            </a:r>
            <a:r>
              <a:rPr lang="en-AU" dirty="0"/>
              <a:t>ffective. (</a:t>
            </a:r>
            <a:r>
              <a:rPr lang="en-AU" b="1" u="sng" dirty="0">
                <a:solidFill>
                  <a:srgbClr val="C00000"/>
                </a:solidFill>
              </a:rPr>
              <a:t>FAME</a:t>
            </a:r>
            <a:r>
              <a:rPr lang="en-AU" dirty="0"/>
              <a:t>)</a:t>
            </a:r>
          </a:p>
        </p:txBody>
      </p:sp>
    </p:spTree>
    <p:extLst>
      <p:ext uri="{BB962C8B-B14F-4D97-AF65-F5344CB8AC3E}">
        <p14:creationId xmlns:p14="http://schemas.microsoft.com/office/powerpoint/2010/main" val="2257844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0A186B-1ACD-B846-A01B-D5C079426303}"/>
              </a:ext>
            </a:extLst>
          </p:cNvPr>
          <p:cNvSpPr txBox="1">
            <a:spLocks/>
          </p:cNvSpPr>
          <p:nvPr/>
        </p:nvSpPr>
        <p:spPr>
          <a:xfrm>
            <a:off x="4040963" y="245266"/>
            <a:ext cx="392418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400" kern="1200" dirty="0" smtClean="0">
                <a:solidFill>
                  <a:schemeClr val="tx2"/>
                </a:solidFill>
                <a:latin typeface="Calibri"/>
                <a:ea typeface="+mj-ea"/>
                <a:cs typeface="+mj-cs"/>
              </a:defRPr>
            </a:lvl1pPr>
          </a:lstStyle>
          <a:p>
            <a:r>
              <a:rPr lang="en-AU" sz="6600" b="1" u="sng">
                <a:solidFill>
                  <a:srgbClr val="C00000"/>
                </a:solidFill>
                <a:latin typeface="Arial" panose="020B0604020202020204" pitchFamily="34" charset="0"/>
              </a:rPr>
              <a:t>F</a:t>
            </a:r>
            <a:r>
              <a:rPr lang="en-AU" sz="6600">
                <a:solidFill>
                  <a:srgbClr val="042071"/>
                </a:solidFill>
                <a:latin typeface="Arial" panose="020B0604020202020204" pitchFamily="34" charset="0"/>
              </a:rPr>
              <a:t>AME</a:t>
            </a:r>
          </a:p>
        </p:txBody>
      </p:sp>
      <p:grpSp>
        <p:nvGrpSpPr>
          <p:cNvPr id="17" name="Group 16">
            <a:extLst>
              <a:ext uri="{FF2B5EF4-FFF2-40B4-BE49-F238E27FC236}">
                <a16:creationId xmlns:a16="http://schemas.microsoft.com/office/drawing/2014/main" id="{9ED2A165-5AA1-EC49-B81E-19A60F3ADB9B}"/>
              </a:ext>
            </a:extLst>
          </p:cNvPr>
          <p:cNvGrpSpPr/>
          <p:nvPr/>
        </p:nvGrpSpPr>
        <p:grpSpPr>
          <a:xfrm>
            <a:off x="862778" y="1746252"/>
            <a:ext cx="10119047" cy="4098288"/>
            <a:chOff x="731642" y="1746252"/>
            <a:chExt cx="10119047" cy="4098288"/>
          </a:xfrm>
        </p:grpSpPr>
        <p:grpSp>
          <p:nvGrpSpPr>
            <p:cNvPr id="15" name="Group 14">
              <a:extLst>
                <a:ext uri="{FF2B5EF4-FFF2-40B4-BE49-F238E27FC236}">
                  <a16:creationId xmlns:a16="http://schemas.microsoft.com/office/drawing/2014/main" id="{6F7B9BF1-25C8-CC4F-95C8-5A2ACB62C2AF}"/>
                </a:ext>
              </a:extLst>
            </p:cNvPr>
            <p:cNvGrpSpPr/>
            <p:nvPr/>
          </p:nvGrpSpPr>
          <p:grpSpPr>
            <a:xfrm>
              <a:off x="731642" y="1746252"/>
              <a:ext cx="402782" cy="4098288"/>
              <a:chOff x="731642" y="1746252"/>
              <a:chExt cx="402782" cy="4098288"/>
            </a:xfrm>
          </p:grpSpPr>
          <p:sp>
            <p:nvSpPr>
              <p:cNvPr id="5" name="Rectangle 4">
                <a:extLst>
                  <a:ext uri="{FF2B5EF4-FFF2-40B4-BE49-F238E27FC236}">
                    <a16:creationId xmlns:a16="http://schemas.microsoft.com/office/drawing/2014/main" id="{DFE8EB0F-5DC2-9F47-96D7-2AB4CA51B6F5}"/>
                  </a:ext>
                </a:extLst>
              </p:cNvPr>
              <p:cNvSpPr/>
              <p:nvPr/>
            </p:nvSpPr>
            <p:spPr>
              <a:xfrm>
                <a:off x="731642" y="1746252"/>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 name="Rectangle 5">
                <a:extLst>
                  <a:ext uri="{FF2B5EF4-FFF2-40B4-BE49-F238E27FC236}">
                    <a16:creationId xmlns:a16="http://schemas.microsoft.com/office/drawing/2014/main" id="{FF6FCCA2-1571-484F-8507-861E44B53AA3}"/>
                  </a:ext>
                </a:extLst>
              </p:cNvPr>
              <p:cNvSpPr/>
              <p:nvPr/>
            </p:nvSpPr>
            <p:spPr>
              <a:xfrm rot="5400000">
                <a:off x="887391" y="1590504"/>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 </a:t>
                </a:r>
              </a:p>
            </p:txBody>
          </p:sp>
          <p:sp>
            <p:nvSpPr>
              <p:cNvPr id="7" name="Rectangle 6">
                <a:extLst>
                  <a:ext uri="{FF2B5EF4-FFF2-40B4-BE49-F238E27FC236}">
                    <a16:creationId xmlns:a16="http://schemas.microsoft.com/office/drawing/2014/main" id="{B64C863F-F8B6-574C-A1C0-EAB055BA8D29}"/>
                  </a:ext>
                </a:extLst>
              </p:cNvPr>
              <p:cNvSpPr/>
              <p:nvPr/>
            </p:nvSpPr>
            <p:spPr>
              <a:xfrm rot="5400000">
                <a:off x="887391" y="5597507"/>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nvGrpSpPr>
            <p:cNvPr id="16" name="Group 15">
              <a:extLst>
                <a:ext uri="{FF2B5EF4-FFF2-40B4-BE49-F238E27FC236}">
                  <a16:creationId xmlns:a16="http://schemas.microsoft.com/office/drawing/2014/main" id="{685A4D23-EA80-9B4D-8074-4606A9E51524}"/>
                </a:ext>
              </a:extLst>
            </p:cNvPr>
            <p:cNvGrpSpPr/>
            <p:nvPr/>
          </p:nvGrpSpPr>
          <p:grpSpPr>
            <a:xfrm>
              <a:off x="10447907" y="1746252"/>
              <a:ext cx="402782" cy="4098288"/>
              <a:chOff x="10447907" y="1746252"/>
              <a:chExt cx="402782" cy="4098288"/>
            </a:xfrm>
          </p:grpSpPr>
          <p:sp>
            <p:nvSpPr>
              <p:cNvPr id="10" name="Rectangle 9">
                <a:extLst>
                  <a:ext uri="{FF2B5EF4-FFF2-40B4-BE49-F238E27FC236}">
                    <a16:creationId xmlns:a16="http://schemas.microsoft.com/office/drawing/2014/main" id="{2E58E8F7-CE68-5143-B33F-6CCBC02FC154}"/>
                  </a:ext>
                </a:extLst>
              </p:cNvPr>
              <p:cNvSpPr/>
              <p:nvPr/>
            </p:nvSpPr>
            <p:spPr>
              <a:xfrm rot="10800000">
                <a:off x="10765629" y="1753039"/>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1" name="Rectangle 10">
                <a:extLst>
                  <a:ext uri="{FF2B5EF4-FFF2-40B4-BE49-F238E27FC236}">
                    <a16:creationId xmlns:a16="http://schemas.microsoft.com/office/drawing/2014/main" id="{69EAA2F1-D961-9442-8982-570854BB4EC9}"/>
                  </a:ext>
                </a:extLst>
              </p:cNvPr>
              <p:cNvSpPr/>
              <p:nvPr/>
            </p:nvSpPr>
            <p:spPr>
              <a:xfrm rot="16200000">
                <a:off x="10603656" y="5597506"/>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sp>
            <p:nvSpPr>
              <p:cNvPr id="12" name="Rectangle 11">
                <a:extLst>
                  <a:ext uri="{FF2B5EF4-FFF2-40B4-BE49-F238E27FC236}">
                    <a16:creationId xmlns:a16="http://schemas.microsoft.com/office/drawing/2014/main" id="{2A6E9C61-8E33-044E-8C27-E4D54064DD30}"/>
                  </a:ext>
                </a:extLst>
              </p:cNvPr>
              <p:cNvSpPr/>
              <p:nvPr/>
            </p:nvSpPr>
            <p:spPr>
              <a:xfrm rot="16200000">
                <a:off x="10603656" y="1590503"/>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sp>
        <p:nvSpPr>
          <p:cNvPr id="20" name="TextBox 19">
            <a:extLst>
              <a:ext uri="{FF2B5EF4-FFF2-40B4-BE49-F238E27FC236}">
                <a16:creationId xmlns:a16="http://schemas.microsoft.com/office/drawing/2014/main" id="{985072D0-184A-2D4B-80AC-DD60E2CD7CAC}"/>
              </a:ext>
            </a:extLst>
          </p:cNvPr>
          <p:cNvSpPr txBox="1"/>
          <p:nvPr/>
        </p:nvSpPr>
        <p:spPr>
          <a:xfrm>
            <a:off x="1713052" y="2103753"/>
            <a:ext cx="2327911" cy="584775"/>
          </a:xfrm>
          <a:prstGeom prst="rect">
            <a:avLst/>
          </a:prstGeom>
          <a:noFill/>
        </p:spPr>
        <p:txBody>
          <a:bodyPr wrap="square" rtlCol="0">
            <a:spAutoFit/>
          </a:bodyPr>
          <a:lstStyle/>
          <a:p>
            <a:r>
              <a:rPr lang="en-AU" sz="3200" b="1" u="sng" dirty="0">
                <a:solidFill>
                  <a:srgbClr val="C00000"/>
                </a:solidFill>
                <a:latin typeface="Arial" panose="020B0604020202020204" pitchFamily="34" charset="0"/>
                <a:cs typeface="Arial" panose="020B0604020202020204" pitchFamily="34" charset="0"/>
              </a:rPr>
              <a:t>F</a:t>
            </a:r>
            <a:r>
              <a:rPr lang="en-AU" sz="3200" b="1" dirty="0">
                <a:solidFill>
                  <a:schemeClr val="accent1">
                    <a:lumMod val="75000"/>
                  </a:schemeClr>
                </a:solidFill>
                <a:latin typeface="Arial" panose="020B0604020202020204" pitchFamily="34" charset="0"/>
                <a:cs typeface="Arial" panose="020B0604020202020204" pitchFamily="34" charset="0"/>
              </a:rPr>
              <a:t>easibility</a:t>
            </a:r>
            <a:endParaRPr lang="en-US" b="1" dirty="0">
              <a:solidFill>
                <a:schemeClr val="accent1">
                  <a:lumMod val="75000"/>
                </a:schemeClr>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1D459757-0DF0-FA45-AF83-3EA35D5B8B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378" y="2688528"/>
            <a:ext cx="793903" cy="686089"/>
          </a:xfrm>
          <a:prstGeom prst="rect">
            <a:avLst/>
          </a:prstGeom>
        </p:spPr>
      </p:pic>
      <p:pic>
        <p:nvPicPr>
          <p:cNvPr id="18" name="Graphic 17">
            <a:extLst>
              <a:ext uri="{FF2B5EF4-FFF2-40B4-BE49-F238E27FC236}">
                <a16:creationId xmlns:a16="http://schemas.microsoft.com/office/drawing/2014/main" id="{0F3AD9B6-0F52-4D43-9317-8DEFE2AFBE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003054" y="4166229"/>
            <a:ext cx="793903" cy="686089"/>
          </a:xfrm>
          <a:prstGeom prst="rect">
            <a:avLst/>
          </a:prstGeom>
        </p:spPr>
      </p:pic>
      <p:sp>
        <p:nvSpPr>
          <p:cNvPr id="3" name="Content Placeholder 2"/>
          <p:cNvSpPr>
            <a:spLocks noGrp="1"/>
          </p:cNvSpPr>
          <p:nvPr>
            <p:ph idx="1"/>
          </p:nvPr>
        </p:nvSpPr>
        <p:spPr>
          <a:xfrm>
            <a:off x="1713052" y="2927080"/>
            <a:ext cx="8865991" cy="2478298"/>
          </a:xfrm>
        </p:spPr>
        <p:txBody>
          <a:bodyPr/>
          <a:lstStyle/>
          <a:p>
            <a:pPr marL="0" indent="0">
              <a:buNone/>
            </a:pPr>
            <a:r>
              <a:rPr lang="en-AU" sz="2400" dirty="0"/>
              <a:t>Feasibility is the extent to which an activity is practical and practicable. Clinical feasibility is about whether or not an activity or intervention is physically, culturally or financially practical or possible within a given context.</a:t>
            </a:r>
          </a:p>
          <a:p>
            <a:pPr marL="0" indent="0">
              <a:buNone/>
            </a:pPr>
            <a:r>
              <a:rPr lang="en-US" sz="2000" dirty="0"/>
              <a:t>(Pearson et al, 2005)</a:t>
            </a:r>
          </a:p>
          <a:p>
            <a:endParaRPr lang="en-AU" dirty="0"/>
          </a:p>
        </p:txBody>
      </p:sp>
    </p:spTree>
    <p:extLst>
      <p:ext uri="{BB962C8B-B14F-4D97-AF65-F5344CB8AC3E}">
        <p14:creationId xmlns:p14="http://schemas.microsoft.com/office/powerpoint/2010/main" val="3809338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3052" y="2927080"/>
            <a:ext cx="8865991" cy="2478298"/>
          </a:xfrm>
        </p:spPr>
        <p:txBody>
          <a:bodyPr/>
          <a:lstStyle/>
          <a:p>
            <a:pPr marL="0" indent="0">
              <a:buNone/>
            </a:pPr>
            <a:r>
              <a:rPr lang="en-AU" sz="2400" dirty="0"/>
              <a:t>Appropriateness is the extent to which an intervention or activity fits with or is apt in a situation. Clinical appropriateness is about how an activity or intervention relates to the cultural or ethical context in which care is given.</a:t>
            </a:r>
          </a:p>
          <a:p>
            <a:pPr marL="0" indent="0">
              <a:buNone/>
            </a:pPr>
            <a:r>
              <a:rPr lang="en-US" sz="2000" dirty="0"/>
              <a:t>(Pearson et al, 2005)</a:t>
            </a:r>
          </a:p>
          <a:p>
            <a:endParaRPr lang="en-AU" dirty="0"/>
          </a:p>
        </p:txBody>
      </p:sp>
      <p:sp>
        <p:nvSpPr>
          <p:cNvPr id="4" name="Title 1">
            <a:extLst>
              <a:ext uri="{FF2B5EF4-FFF2-40B4-BE49-F238E27FC236}">
                <a16:creationId xmlns:a16="http://schemas.microsoft.com/office/drawing/2014/main" id="{110A186B-1ACD-B846-A01B-D5C079426303}"/>
              </a:ext>
            </a:extLst>
          </p:cNvPr>
          <p:cNvSpPr txBox="1">
            <a:spLocks/>
          </p:cNvSpPr>
          <p:nvPr/>
        </p:nvSpPr>
        <p:spPr>
          <a:xfrm>
            <a:off x="4040963" y="245266"/>
            <a:ext cx="392418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400" kern="1200" dirty="0" smtClean="0">
                <a:solidFill>
                  <a:schemeClr val="tx2"/>
                </a:solidFill>
                <a:latin typeface="Calibri"/>
                <a:ea typeface="+mj-ea"/>
                <a:cs typeface="+mj-cs"/>
              </a:defRPr>
            </a:lvl1pPr>
          </a:lstStyle>
          <a:p>
            <a:r>
              <a:rPr lang="en-AU" sz="6600" dirty="0">
                <a:solidFill>
                  <a:srgbClr val="042071"/>
                </a:solidFill>
                <a:latin typeface="Arial" panose="020B0604020202020204" pitchFamily="34" charset="0"/>
              </a:rPr>
              <a:t>F</a:t>
            </a:r>
            <a:r>
              <a:rPr lang="en-AU" sz="6600" b="1" u="sng" dirty="0">
                <a:solidFill>
                  <a:srgbClr val="C00000"/>
                </a:solidFill>
                <a:latin typeface="Arial" panose="020B0604020202020204" pitchFamily="34" charset="0"/>
              </a:rPr>
              <a:t>A</a:t>
            </a:r>
            <a:r>
              <a:rPr lang="en-AU" sz="6600" dirty="0">
                <a:solidFill>
                  <a:srgbClr val="042071"/>
                </a:solidFill>
                <a:latin typeface="Arial" panose="020B0604020202020204" pitchFamily="34" charset="0"/>
              </a:rPr>
              <a:t>ME</a:t>
            </a:r>
          </a:p>
        </p:txBody>
      </p:sp>
      <p:sp>
        <p:nvSpPr>
          <p:cNvPr id="20" name="TextBox 19">
            <a:extLst>
              <a:ext uri="{FF2B5EF4-FFF2-40B4-BE49-F238E27FC236}">
                <a16:creationId xmlns:a16="http://schemas.microsoft.com/office/drawing/2014/main" id="{985072D0-184A-2D4B-80AC-DD60E2CD7CAC}"/>
              </a:ext>
            </a:extLst>
          </p:cNvPr>
          <p:cNvSpPr txBox="1"/>
          <p:nvPr/>
        </p:nvSpPr>
        <p:spPr>
          <a:xfrm>
            <a:off x="1713052" y="2103753"/>
            <a:ext cx="4479404" cy="584775"/>
          </a:xfrm>
          <a:prstGeom prst="rect">
            <a:avLst/>
          </a:prstGeom>
          <a:noFill/>
        </p:spPr>
        <p:txBody>
          <a:bodyPr wrap="square" rtlCol="0">
            <a:spAutoFit/>
          </a:bodyPr>
          <a:lstStyle/>
          <a:p>
            <a:r>
              <a:rPr lang="en-AU" sz="3200" b="1" u="sng" dirty="0">
                <a:solidFill>
                  <a:srgbClr val="C00000"/>
                </a:solidFill>
                <a:latin typeface="Arial" panose="020B0604020202020204" pitchFamily="34" charset="0"/>
                <a:cs typeface="Arial" panose="020B0604020202020204" pitchFamily="34" charset="0"/>
              </a:rPr>
              <a:t>A</a:t>
            </a:r>
            <a:r>
              <a:rPr lang="en-AU" sz="3200" b="1" dirty="0">
                <a:solidFill>
                  <a:schemeClr val="accent1">
                    <a:lumMod val="75000"/>
                  </a:schemeClr>
                </a:solidFill>
                <a:latin typeface="Arial" panose="020B0604020202020204" pitchFamily="34" charset="0"/>
                <a:cs typeface="Arial" panose="020B0604020202020204" pitchFamily="34" charset="0"/>
              </a:rPr>
              <a:t>ppropriateness</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F67CDC81-B1E8-FE4A-8DED-4D2D310994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378" y="2641940"/>
            <a:ext cx="793903" cy="686089"/>
          </a:xfrm>
          <a:prstGeom prst="rect">
            <a:avLst/>
          </a:prstGeom>
        </p:spPr>
      </p:pic>
      <p:pic>
        <p:nvPicPr>
          <p:cNvPr id="18" name="Graphic 17">
            <a:extLst>
              <a:ext uri="{FF2B5EF4-FFF2-40B4-BE49-F238E27FC236}">
                <a16:creationId xmlns:a16="http://schemas.microsoft.com/office/drawing/2014/main" id="{D2627E16-87F1-5348-9B64-82E18F405B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795504" y="4227342"/>
            <a:ext cx="793903" cy="686089"/>
          </a:xfrm>
          <a:prstGeom prst="rect">
            <a:avLst/>
          </a:prstGeom>
        </p:spPr>
      </p:pic>
      <p:grpSp>
        <p:nvGrpSpPr>
          <p:cNvPr id="19" name="Group 18">
            <a:extLst>
              <a:ext uri="{FF2B5EF4-FFF2-40B4-BE49-F238E27FC236}">
                <a16:creationId xmlns:a16="http://schemas.microsoft.com/office/drawing/2014/main" id="{6412FCEA-D411-C84C-8330-54D9D73511FC}"/>
              </a:ext>
            </a:extLst>
          </p:cNvPr>
          <p:cNvGrpSpPr/>
          <p:nvPr/>
        </p:nvGrpSpPr>
        <p:grpSpPr>
          <a:xfrm>
            <a:off x="862778" y="1746252"/>
            <a:ext cx="10119047" cy="4098288"/>
            <a:chOff x="731642" y="1746252"/>
            <a:chExt cx="10119047" cy="4098288"/>
          </a:xfrm>
        </p:grpSpPr>
        <p:grpSp>
          <p:nvGrpSpPr>
            <p:cNvPr id="21" name="Group 20">
              <a:extLst>
                <a:ext uri="{FF2B5EF4-FFF2-40B4-BE49-F238E27FC236}">
                  <a16:creationId xmlns:a16="http://schemas.microsoft.com/office/drawing/2014/main" id="{06C0CD32-511D-634C-828B-95409231CA1D}"/>
                </a:ext>
              </a:extLst>
            </p:cNvPr>
            <p:cNvGrpSpPr/>
            <p:nvPr/>
          </p:nvGrpSpPr>
          <p:grpSpPr>
            <a:xfrm>
              <a:off x="731642" y="1746252"/>
              <a:ext cx="402782" cy="4098288"/>
              <a:chOff x="731642" y="1746252"/>
              <a:chExt cx="402782" cy="4098288"/>
            </a:xfrm>
          </p:grpSpPr>
          <p:sp>
            <p:nvSpPr>
              <p:cNvPr id="26" name="Rectangle 25">
                <a:extLst>
                  <a:ext uri="{FF2B5EF4-FFF2-40B4-BE49-F238E27FC236}">
                    <a16:creationId xmlns:a16="http://schemas.microsoft.com/office/drawing/2014/main" id="{54A4A34F-CF6A-014A-AF13-C905B0BFCF1D}"/>
                  </a:ext>
                </a:extLst>
              </p:cNvPr>
              <p:cNvSpPr/>
              <p:nvPr/>
            </p:nvSpPr>
            <p:spPr>
              <a:xfrm>
                <a:off x="731642" y="1746252"/>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7" name="Rectangle 26">
                <a:extLst>
                  <a:ext uri="{FF2B5EF4-FFF2-40B4-BE49-F238E27FC236}">
                    <a16:creationId xmlns:a16="http://schemas.microsoft.com/office/drawing/2014/main" id="{518B7539-B9BE-1648-90A8-C354079E9695}"/>
                  </a:ext>
                </a:extLst>
              </p:cNvPr>
              <p:cNvSpPr/>
              <p:nvPr/>
            </p:nvSpPr>
            <p:spPr>
              <a:xfrm rot="5400000">
                <a:off x="887391" y="1590504"/>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 </a:t>
                </a:r>
              </a:p>
            </p:txBody>
          </p:sp>
          <p:sp>
            <p:nvSpPr>
              <p:cNvPr id="28" name="Rectangle 27">
                <a:extLst>
                  <a:ext uri="{FF2B5EF4-FFF2-40B4-BE49-F238E27FC236}">
                    <a16:creationId xmlns:a16="http://schemas.microsoft.com/office/drawing/2014/main" id="{E8B8853F-1CB8-7B4B-9B72-9F7AC2D4BC44}"/>
                  </a:ext>
                </a:extLst>
              </p:cNvPr>
              <p:cNvSpPr/>
              <p:nvPr/>
            </p:nvSpPr>
            <p:spPr>
              <a:xfrm rot="5400000">
                <a:off x="887391" y="5597507"/>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nvGrpSpPr>
            <p:cNvPr id="22" name="Group 21">
              <a:extLst>
                <a:ext uri="{FF2B5EF4-FFF2-40B4-BE49-F238E27FC236}">
                  <a16:creationId xmlns:a16="http://schemas.microsoft.com/office/drawing/2014/main" id="{D04CBDC5-93E6-5F41-BAFB-6FBF9E454372}"/>
                </a:ext>
              </a:extLst>
            </p:cNvPr>
            <p:cNvGrpSpPr/>
            <p:nvPr/>
          </p:nvGrpSpPr>
          <p:grpSpPr>
            <a:xfrm>
              <a:off x="10447907" y="1746252"/>
              <a:ext cx="402782" cy="4098288"/>
              <a:chOff x="10447907" y="1746252"/>
              <a:chExt cx="402782" cy="4098288"/>
            </a:xfrm>
          </p:grpSpPr>
          <p:sp>
            <p:nvSpPr>
              <p:cNvPr id="23" name="Rectangle 22">
                <a:extLst>
                  <a:ext uri="{FF2B5EF4-FFF2-40B4-BE49-F238E27FC236}">
                    <a16:creationId xmlns:a16="http://schemas.microsoft.com/office/drawing/2014/main" id="{ACE68DF3-A056-CF45-B87D-8AE257DA5D5D}"/>
                  </a:ext>
                </a:extLst>
              </p:cNvPr>
              <p:cNvSpPr/>
              <p:nvPr/>
            </p:nvSpPr>
            <p:spPr>
              <a:xfrm rot="10800000">
                <a:off x="10765629" y="1753039"/>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4" name="Rectangle 23">
                <a:extLst>
                  <a:ext uri="{FF2B5EF4-FFF2-40B4-BE49-F238E27FC236}">
                    <a16:creationId xmlns:a16="http://schemas.microsoft.com/office/drawing/2014/main" id="{0E3CB8EC-9465-7C46-8C7B-653368CBB696}"/>
                  </a:ext>
                </a:extLst>
              </p:cNvPr>
              <p:cNvSpPr/>
              <p:nvPr/>
            </p:nvSpPr>
            <p:spPr>
              <a:xfrm rot="16200000">
                <a:off x="10603656" y="5597506"/>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sp>
            <p:nvSpPr>
              <p:cNvPr id="25" name="Rectangle 24">
                <a:extLst>
                  <a:ext uri="{FF2B5EF4-FFF2-40B4-BE49-F238E27FC236}">
                    <a16:creationId xmlns:a16="http://schemas.microsoft.com/office/drawing/2014/main" id="{F4FD63BE-A2D8-FE47-B2B7-CC5AD8E5DD53}"/>
                  </a:ext>
                </a:extLst>
              </p:cNvPr>
              <p:cNvSpPr/>
              <p:nvPr/>
            </p:nvSpPr>
            <p:spPr>
              <a:xfrm rot="16200000">
                <a:off x="10603656" y="1590503"/>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spTree>
    <p:extLst>
      <p:ext uri="{BB962C8B-B14F-4D97-AF65-F5344CB8AC3E}">
        <p14:creationId xmlns:p14="http://schemas.microsoft.com/office/powerpoint/2010/main" val="249392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3052" y="2927080"/>
            <a:ext cx="9079639" cy="2478298"/>
          </a:xfrm>
        </p:spPr>
        <p:txBody>
          <a:bodyPr>
            <a:noAutofit/>
          </a:bodyPr>
          <a:lstStyle/>
          <a:p>
            <a:pPr marL="0" indent="0">
              <a:buNone/>
            </a:pPr>
            <a:r>
              <a:rPr lang="en-AU" altLang="en-US" sz="2400" dirty="0"/>
              <a:t>Meaningfulness refers to the meanings patients associate with an  intervention or activity as a result of their experience of it.  Meaningfulness relates to the personal experience, opinions, values, thoughts, beliefs, and interpretations of patients or clients. </a:t>
            </a:r>
            <a:endParaRPr lang="en-US" sz="2400" dirty="0"/>
          </a:p>
          <a:p>
            <a:pPr marL="0" indent="0">
              <a:buNone/>
            </a:pPr>
            <a:r>
              <a:rPr lang="en-US" sz="2000" dirty="0"/>
              <a:t>(Pearson et al, 2005)</a:t>
            </a:r>
          </a:p>
          <a:p>
            <a:pPr marL="0" indent="0">
              <a:buNone/>
            </a:pPr>
            <a:endParaRPr lang="en-AU" sz="2400" dirty="0"/>
          </a:p>
          <a:p>
            <a:endParaRPr lang="en-AU" sz="2400" dirty="0"/>
          </a:p>
        </p:txBody>
      </p:sp>
      <p:sp>
        <p:nvSpPr>
          <p:cNvPr id="4" name="Title 1">
            <a:extLst>
              <a:ext uri="{FF2B5EF4-FFF2-40B4-BE49-F238E27FC236}">
                <a16:creationId xmlns:a16="http://schemas.microsoft.com/office/drawing/2014/main" id="{110A186B-1ACD-B846-A01B-D5C079426303}"/>
              </a:ext>
            </a:extLst>
          </p:cNvPr>
          <p:cNvSpPr txBox="1">
            <a:spLocks/>
          </p:cNvSpPr>
          <p:nvPr/>
        </p:nvSpPr>
        <p:spPr>
          <a:xfrm>
            <a:off x="4040963" y="245266"/>
            <a:ext cx="392418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400" kern="1200" dirty="0" smtClean="0">
                <a:solidFill>
                  <a:schemeClr val="tx2"/>
                </a:solidFill>
                <a:latin typeface="Calibri"/>
                <a:ea typeface="+mj-ea"/>
                <a:cs typeface="+mj-cs"/>
              </a:defRPr>
            </a:lvl1pPr>
          </a:lstStyle>
          <a:p>
            <a:r>
              <a:rPr lang="en-AU" sz="6600" dirty="0">
                <a:solidFill>
                  <a:srgbClr val="042071"/>
                </a:solidFill>
                <a:latin typeface="Arial" panose="020B0604020202020204" pitchFamily="34" charset="0"/>
              </a:rPr>
              <a:t>FA</a:t>
            </a:r>
            <a:r>
              <a:rPr lang="en-AU" sz="6600" b="1" u="sng" dirty="0">
                <a:solidFill>
                  <a:srgbClr val="C00000"/>
                </a:solidFill>
                <a:latin typeface="Arial" panose="020B0604020202020204" pitchFamily="34" charset="0"/>
              </a:rPr>
              <a:t>M</a:t>
            </a:r>
            <a:r>
              <a:rPr lang="en-AU" sz="6600" dirty="0">
                <a:solidFill>
                  <a:srgbClr val="042071"/>
                </a:solidFill>
                <a:latin typeface="Arial" panose="020B0604020202020204" pitchFamily="34" charset="0"/>
              </a:rPr>
              <a:t>E</a:t>
            </a:r>
          </a:p>
        </p:txBody>
      </p:sp>
      <p:sp>
        <p:nvSpPr>
          <p:cNvPr id="20" name="TextBox 19">
            <a:extLst>
              <a:ext uri="{FF2B5EF4-FFF2-40B4-BE49-F238E27FC236}">
                <a16:creationId xmlns:a16="http://schemas.microsoft.com/office/drawing/2014/main" id="{985072D0-184A-2D4B-80AC-DD60E2CD7CAC}"/>
              </a:ext>
            </a:extLst>
          </p:cNvPr>
          <p:cNvSpPr txBox="1"/>
          <p:nvPr/>
        </p:nvSpPr>
        <p:spPr>
          <a:xfrm>
            <a:off x="1713051" y="2103753"/>
            <a:ext cx="7685591" cy="584775"/>
          </a:xfrm>
          <a:prstGeom prst="rect">
            <a:avLst/>
          </a:prstGeom>
          <a:noFill/>
        </p:spPr>
        <p:txBody>
          <a:bodyPr wrap="square" rtlCol="0">
            <a:spAutoFit/>
          </a:bodyPr>
          <a:lstStyle/>
          <a:p>
            <a:r>
              <a:rPr lang="en-AU" altLang="en-US" sz="3200" b="1" u="sng" dirty="0">
                <a:solidFill>
                  <a:srgbClr val="C00000"/>
                </a:solidFill>
                <a:latin typeface="Arial" panose="020B0604020202020204" pitchFamily="34" charset="0"/>
                <a:cs typeface="Arial" panose="020B0604020202020204" pitchFamily="34" charset="0"/>
              </a:rPr>
              <a:t>M</a:t>
            </a:r>
            <a:r>
              <a:rPr lang="en-AU" altLang="en-US" sz="3200" b="1" dirty="0">
                <a:solidFill>
                  <a:schemeClr val="accent1">
                    <a:lumMod val="75000"/>
                  </a:schemeClr>
                </a:solidFill>
                <a:latin typeface="Arial" panose="020B0604020202020204" pitchFamily="34" charset="0"/>
                <a:cs typeface="Arial" panose="020B0604020202020204" pitchFamily="34" charset="0"/>
              </a:rPr>
              <a:t>eaningfulness</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29A0CE15-DE93-2E4F-99BB-016EA59D14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213" y="2688528"/>
            <a:ext cx="793903" cy="686089"/>
          </a:xfrm>
          <a:prstGeom prst="rect">
            <a:avLst/>
          </a:prstGeom>
        </p:spPr>
      </p:pic>
      <p:pic>
        <p:nvPicPr>
          <p:cNvPr id="18" name="Graphic 17">
            <a:extLst>
              <a:ext uri="{FF2B5EF4-FFF2-40B4-BE49-F238E27FC236}">
                <a16:creationId xmlns:a16="http://schemas.microsoft.com/office/drawing/2014/main" id="{43C575CB-7229-BB47-8803-1C972BE37B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016487" y="4538894"/>
            <a:ext cx="793903" cy="686089"/>
          </a:xfrm>
          <a:prstGeom prst="rect">
            <a:avLst/>
          </a:prstGeom>
        </p:spPr>
      </p:pic>
      <p:grpSp>
        <p:nvGrpSpPr>
          <p:cNvPr id="19" name="Group 18">
            <a:extLst>
              <a:ext uri="{FF2B5EF4-FFF2-40B4-BE49-F238E27FC236}">
                <a16:creationId xmlns:a16="http://schemas.microsoft.com/office/drawing/2014/main" id="{4E940289-9A30-764A-8E44-CA5E9746B3B4}"/>
              </a:ext>
            </a:extLst>
          </p:cNvPr>
          <p:cNvGrpSpPr/>
          <p:nvPr/>
        </p:nvGrpSpPr>
        <p:grpSpPr>
          <a:xfrm>
            <a:off x="862778" y="1746252"/>
            <a:ext cx="10119047" cy="4098288"/>
            <a:chOff x="731642" y="1746252"/>
            <a:chExt cx="10119047" cy="4098288"/>
          </a:xfrm>
        </p:grpSpPr>
        <p:grpSp>
          <p:nvGrpSpPr>
            <p:cNvPr id="21" name="Group 20">
              <a:extLst>
                <a:ext uri="{FF2B5EF4-FFF2-40B4-BE49-F238E27FC236}">
                  <a16:creationId xmlns:a16="http://schemas.microsoft.com/office/drawing/2014/main" id="{559D7E56-EBA6-A344-ABF0-DEB25DECD05B}"/>
                </a:ext>
              </a:extLst>
            </p:cNvPr>
            <p:cNvGrpSpPr/>
            <p:nvPr/>
          </p:nvGrpSpPr>
          <p:grpSpPr>
            <a:xfrm>
              <a:off x="731642" y="1746252"/>
              <a:ext cx="402782" cy="4098288"/>
              <a:chOff x="731642" y="1746252"/>
              <a:chExt cx="402782" cy="4098288"/>
            </a:xfrm>
          </p:grpSpPr>
          <p:sp>
            <p:nvSpPr>
              <p:cNvPr id="26" name="Rectangle 25">
                <a:extLst>
                  <a:ext uri="{FF2B5EF4-FFF2-40B4-BE49-F238E27FC236}">
                    <a16:creationId xmlns:a16="http://schemas.microsoft.com/office/drawing/2014/main" id="{2D3604BD-AAB2-B545-93A5-3CAC04B9F920}"/>
                  </a:ext>
                </a:extLst>
              </p:cNvPr>
              <p:cNvSpPr/>
              <p:nvPr/>
            </p:nvSpPr>
            <p:spPr>
              <a:xfrm>
                <a:off x="731642" y="1746252"/>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7" name="Rectangle 26">
                <a:extLst>
                  <a:ext uri="{FF2B5EF4-FFF2-40B4-BE49-F238E27FC236}">
                    <a16:creationId xmlns:a16="http://schemas.microsoft.com/office/drawing/2014/main" id="{A3CB3BE6-BD45-A84E-BE4B-DA115230559D}"/>
                  </a:ext>
                </a:extLst>
              </p:cNvPr>
              <p:cNvSpPr/>
              <p:nvPr/>
            </p:nvSpPr>
            <p:spPr>
              <a:xfrm rot="5400000">
                <a:off x="887391" y="1590504"/>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 </a:t>
                </a:r>
              </a:p>
            </p:txBody>
          </p:sp>
          <p:sp>
            <p:nvSpPr>
              <p:cNvPr id="28" name="Rectangle 27">
                <a:extLst>
                  <a:ext uri="{FF2B5EF4-FFF2-40B4-BE49-F238E27FC236}">
                    <a16:creationId xmlns:a16="http://schemas.microsoft.com/office/drawing/2014/main" id="{9C5D3577-E0F6-6C40-9BA4-04D44845A6D6}"/>
                  </a:ext>
                </a:extLst>
              </p:cNvPr>
              <p:cNvSpPr/>
              <p:nvPr/>
            </p:nvSpPr>
            <p:spPr>
              <a:xfrm rot="5400000">
                <a:off x="887391" y="5597507"/>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nvGrpSpPr>
            <p:cNvPr id="22" name="Group 21">
              <a:extLst>
                <a:ext uri="{FF2B5EF4-FFF2-40B4-BE49-F238E27FC236}">
                  <a16:creationId xmlns:a16="http://schemas.microsoft.com/office/drawing/2014/main" id="{8F7647E1-D4A9-534F-B37D-129A8CDC8E2F}"/>
                </a:ext>
              </a:extLst>
            </p:cNvPr>
            <p:cNvGrpSpPr/>
            <p:nvPr/>
          </p:nvGrpSpPr>
          <p:grpSpPr>
            <a:xfrm>
              <a:off x="10447907" y="1746252"/>
              <a:ext cx="402782" cy="4098288"/>
              <a:chOff x="10447907" y="1746252"/>
              <a:chExt cx="402782" cy="4098288"/>
            </a:xfrm>
          </p:grpSpPr>
          <p:sp>
            <p:nvSpPr>
              <p:cNvPr id="23" name="Rectangle 22">
                <a:extLst>
                  <a:ext uri="{FF2B5EF4-FFF2-40B4-BE49-F238E27FC236}">
                    <a16:creationId xmlns:a16="http://schemas.microsoft.com/office/drawing/2014/main" id="{2CE2F6A4-095A-C34E-BBED-BF0867CE27B8}"/>
                  </a:ext>
                </a:extLst>
              </p:cNvPr>
              <p:cNvSpPr/>
              <p:nvPr/>
            </p:nvSpPr>
            <p:spPr>
              <a:xfrm rot="10800000">
                <a:off x="10765629" y="1753039"/>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4" name="Rectangle 23">
                <a:extLst>
                  <a:ext uri="{FF2B5EF4-FFF2-40B4-BE49-F238E27FC236}">
                    <a16:creationId xmlns:a16="http://schemas.microsoft.com/office/drawing/2014/main" id="{23DF30D1-7366-3A4D-9C69-E5E6351019E0}"/>
                  </a:ext>
                </a:extLst>
              </p:cNvPr>
              <p:cNvSpPr/>
              <p:nvPr/>
            </p:nvSpPr>
            <p:spPr>
              <a:xfrm rot="16200000">
                <a:off x="10603656" y="5597506"/>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sp>
            <p:nvSpPr>
              <p:cNvPr id="25" name="Rectangle 24">
                <a:extLst>
                  <a:ext uri="{FF2B5EF4-FFF2-40B4-BE49-F238E27FC236}">
                    <a16:creationId xmlns:a16="http://schemas.microsoft.com/office/drawing/2014/main" id="{A48F043E-4E4D-F24B-8B78-0E5528E75A01}"/>
                  </a:ext>
                </a:extLst>
              </p:cNvPr>
              <p:cNvSpPr/>
              <p:nvPr/>
            </p:nvSpPr>
            <p:spPr>
              <a:xfrm rot="16200000">
                <a:off x="10603656" y="1590503"/>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spTree>
    <p:extLst>
      <p:ext uri="{BB962C8B-B14F-4D97-AF65-F5344CB8AC3E}">
        <p14:creationId xmlns:p14="http://schemas.microsoft.com/office/powerpoint/2010/main" val="334441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3052" y="2927080"/>
            <a:ext cx="8865991" cy="2478298"/>
          </a:xfrm>
        </p:spPr>
        <p:txBody>
          <a:bodyPr>
            <a:noAutofit/>
          </a:bodyPr>
          <a:lstStyle/>
          <a:p>
            <a:pPr marL="0" indent="0">
              <a:buNone/>
            </a:pPr>
            <a:r>
              <a:rPr lang="en-AU" sz="2400" dirty="0"/>
              <a:t>Effectiveness is the extent to which an intervention, when used appropriately, achieves the intended effect. Clinical effectiveness is about the relationship between an intervention and clinical or health outcomes.</a:t>
            </a:r>
          </a:p>
          <a:p>
            <a:pPr marL="0" indent="0">
              <a:buNone/>
            </a:pPr>
            <a:r>
              <a:rPr lang="en-US" sz="2000" dirty="0"/>
              <a:t>(Pearson et al, 2005)</a:t>
            </a:r>
          </a:p>
          <a:p>
            <a:pPr marL="0" indent="0">
              <a:buNone/>
            </a:pPr>
            <a:endParaRPr lang="en-AU" sz="2400" dirty="0"/>
          </a:p>
          <a:p>
            <a:endParaRPr lang="en-AU" sz="2400" dirty="0"/>
          </a:p>
        </p:txBody>
      </p:sp>
      <p:sp>
        <p:nvSpPr>
          <p:cNvPr id="4" name="Title 1">
            <a:extLst>
              <a:ext uri="{FF2B5EF4-FFF2-40B4-BE49-F238E27FC236}">
                <a16:creationId xmlns:a16="http://schemas.microsoft.com/office/drawing/2014/main" id="{110A186B-1ACD-B846-A01B-D5C079426303}"/>
              </a:ext>
            </a:extLst>
          </p:cNvPr>
          <p:cNvSpPr txBox="1">
            <a:spLocks/>
          </p:cNvSpPr>
          <p:nvPr/>
        </p:nvSpPr>
        <p:spPr>
          <a:xfrm>
            <a:off x="4040963" y="245266"/>
            <a:ext cx="392418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400" kern="1200" dirty="0" smtClean="0">
                <a:solidFill>
                  <a:schemeClr val="tx2"/>
                </a:solidFill>
                <a:latin typeface="Calibri"/>
                <a:ea typeface="+mj-ea"/>
                <a:cs typeface="+mj-cs"/>
              </a:defRPr>
            </a:lvl1pPr>
          </a:lstStyle>
          <a:p>
            <a:r>
              <a:rPr lang="en-AU" sz="6600" dirty="0">
                <a:solidFill>
                  <a:srgbClr val="042071"/>
                </a:solidFill>
                <a:latin typeface="Arial" panose="020B0604020202020204" pitchFamily="34" charset="0"/>
              </a:rPr>
              <a:t>FAM</a:t>
            </a:r>
            <a:r>
              <a:rPr lang="en-AU" sz="6600" b="1" u="sng" dirty="0">
                <a:solidFill>
                  <a:srgbClr val="C00000"/>
                </a:solidFill>
                <a:latin typeface="Arial" panose="020B0604020202020204" pitchFamily="34" charset="0"/>
              </a:rPr>
              <a:t>E</a:t>
            </a:r>
          </a:p>
        </p:txBody>
      </p:sp>
      <p:sp>
        <p:nvSpPr>
          <p:cNvPr id="20" name="TextBox 19">
            <a:extLst>
              <a:ext uri="{FF2B5EF4-FFF2-40B4-BE49-F238E27FC236}">
                <a16:creationId xmlns:a16="http://schemas.microsoft.com/office/drawing/2014/main" id="{985072D0-184A-2D4B-80AC-DD60E2CD7CAC}"/>
              </a:ext>
            </a:extLst>
          </p:cNvPr>
          <p:cNvSpPr txBox="1"/>
          <p:nvPr/>
        </p:nvSpPr>
        <p:spPr>
          <a:xfrm>
            <a:off x="1713051" y="2103753"/>
            <a:ext cx="7685591" cy="584775"/>
          </a:xfrm>
          <a:prstGeom prst="rect">
            <a:avLst/>
          </a:prstGeom>
          <a:noFill/>
        </p:spPr>
        <p:txBody>
          <a:bodyPr wrap="square" rtlCol="0">
            <a:spAutoFit/>
          </a:bodyPr>
          <a:lstStyle/>
          <a:p>
            <a:r>
              <a:rPr lang="en-AU" sz="3200" b="1" u="sng" dirty="0">
                <a:solidFill>
                  <a:srgbClr val="C00000"/>
                </a:solidFill>
                <a:latin typeface="Arial" panose="020B0604020202020204" pitchFamily="34" charset="0"/>
                <a:cs typeface="Arial" panose="020B0604020202020204" pitchFamily="34" charset="0"/>
              </a:rPr>
              <a:t>E</a:t>
            </a:r>
            <a:r>
              <a:rPr lang="en-AU" sz="3200" b="1" dirty="0">
                <a:solidFill>
                  <a:schemeClr val="accent1">
                    <a:lumMod val="75000"/>
                  </a:schemeClr>
                </a:solidFill>
                <a:latin typeface="Arial" panose="020B0604020202020204" pitchFamily="34" charset="0"/>
                <a:cs typeface="Arial" panose="020B0604020202020204" pitchFamily="34" charset="0"/>
              </a:rPr>
              <a:t>ffectiveness</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F1AF558D-DA4A-0A4B-AA40-8B7297DA8A99}"/>
              </a:ext>
            </a:extLst>
          </p:cNvPr>
          <p:cNvGrpSpPr/>
          <p:nvPr/>
        </p:nvGrpSpPr>
        <p:grpSpPr>
          <a:xfrm>
            <a:off x="862778" y="1746252"/>
            <a:ext cx="10119047" cy="4098288"/>
            <a:chOff x="731642" y="1746252"/>
            <a:chExt cx="10119047" cy="4098288"/>
          </a:xfrm>
        </p:grpSpPr>
        <p:grpSp>
          <p:nvGrpSpPr>
            <p:cNvPr id="18" name="Group 17">
              <a:extLst>
                <a:ext uri="{FF2B5EF4-FFF2-40B4-BE49-F238E27FC236}">
                  <a16:creationId xmlns:a16="http://schemas.microsoft.com/office/drawing/2014/main" id="{DB19884B-2456-7742-97BD-797B45B57CD9}"/>
                </a:ext>
              </a:extLst>
            </p:cNvPr>
            <p:cNvGrpSpPr/>
            <p:nvPr/>
          </p:nvGrpSpPr>
          <p:grpSpPr>
            <a:xfrm>
              <a:off x="731642" y="1746252"/>
              <a:ext cx="402782" cy="4098288"/>
              <a:chOff x="731642" y="1746252"/>
              <a:chExt cx="402782" cy="4098288"/>
            </a:xfrm>
          </p:grpSpPr>
          <p:sp>
            <p:nvSpPr>
              <p:cNvPr id="24" name="Rectangle 23">
                <a:extLst>
                  <a:ext uri="{FF2B5EF4-FFF2-40B4-BE49-F238E27FC236}">
                    <a16:creationId xmlns:a16="http://schemas.microsoft.com/office/drawing/2014/main" id="{D78A8D77-2EF9-B24A-9B84-41D28AA64DDD}"/>
                  </a:ext>
                </a:extLst>
              </p:cNvPr>
              <p:cNvSpPr/>
              <p:nvPr/>
            </p:nvSpPr>
            <p:spPr>
              <a:xfrm>
                <a:off x="731642" y="1746252"/>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5" name="Rectangle 24">
                <a:extLst>
                  <a:ext uri="{FF2B5EF4-FFF2-40B4-BE49-F238E27FC236}">
                    <a16:creationId xmlns:a16="http://schemas.microsoft.com/office/drawing/2014/main" id="{1E4DBB33-8416-6047-910D-7328E24D07B5}"/>
                  </a:ext>
                </a:extLst>
              </p:cNvPr>
              <p:cNvSpPr/>
              <p:nvPr/>
            </p:nvSpPr>
            <p:spPr>
              <a:xfrm rot="5400000">
                <a:off x="887391" y="1590504"/>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 </a:t>
                </a:r>
              </a:p>
            </p:txBody>
          </p:sp>
          <p:sp>
            <p:nvSpPr>
              <p:cNvPr id="26" name="Rectangle 25">
                <a:extLst>
                  <a:ext uri="{FF2B5EF4-FFF2-40B4-BE49-F238E27FC236}">
                    <a16:creationId xmlns:a16="http://schemas.microsoft.com/office/drawing/2014/main" id="{E925C07D-2B95-4D41-8046-384C8F80D7E3}"/>
                  </a:ext>
                </a:extLst>
              </p:cNvPr>
              <p:cNvSpPr/>
              <p:nvPr/>
            </p:nvSpPr>
            <p:spPr>
              <a:xfrm rot="5400000">
                <a:off x="887391" y="5597507"/>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nvGrpSpPr>
            <p:cNvPr id="19" name="Group 18">
              <a:extLst>
                <a:ext uri="{FF2B5EF4-FFF2-40B4-BE49-F238E27FC236}">
                  <a16:creationId xmlns:a16="http://schemas.microsoft.com/office/drawing/2014/main" id="{B2C5A0D7-6CD2-D045-868F-60CBC101A121}"/>
                </a:ext>
              </a:extLst>
            </p:cNvPr>
            <p:cNvGrpSpPr/>
            <p:nvPr/>
          </p:nvGrpSpPr>
          <p:grpSpPr>
            <a:xfrm>
              <a:off x="10447907" y="1746252"/>
              <a:ext cx="402782" cy="4098288"/>
              <a:chOff x="10447907" y="1746252"/>
              <a:chExt cx="402782" cy="4098288"/>
            </a:xfrm>
          </p:grpSpPr>
          <p:sp>
            <p:nvSpPr>
              <p:cNvPr id="21" name="Rectangle 20">
                <a:extLst>
                  <a:ext uri="{FF2B5EF4-FFF2-40B4-BE49-F238E27FC236}">
                    <a16:creationId xmlns:a16="http://schemas.microsoft.com/office/drawing/2014/main" id="{D13E6C74-234B-524E-B829-EFFFD1C09878}"/>
                  </a:ext>
                </a:extLst>
              </p:cNvPr>
              <p:cNvSpPr/>
              <p:nvPr/>
            </p:nvSpPr>
            <p:spPr>
              <a:xfrm rot="10800000">
                <a:off x="10765629" y="1753039"/>
                <a:ext cx="85060" cy="40915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2" name="Rectangle 21">
                <a:extLst>
                  <a:ext uri="{FF2B5EF4-FFF2-40B4-BE49-F238E27FC236}">
                    <a16:creationId xmlns:a16="http://schemas.microsoft.com/office/drawing/2014/main" id="{AD8E407E-F837-3944-8EA6-5E99E664EE03}"/>
                  </a:ext>
                </a:extLst>
              </p:cNvPr>
              <p:cNvSpPr/>
              <p:nvPr/>
            </p:nvSpPr>
            <p:spPr>
              <a:xfrm rot="16200000">
                <a:off x="10603656" y="5597506"/>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sp>
            <p:nvSpPr>
              <p:cNvPr id="23" name="Rectangle 22">
                <a:extLst>
                  <a:ext uri="{FF2B5EF4-FFF2-40B4-BE49-F238E27FC236}">
                    <a16:creationId xmlns:a16="http://schemas.microsoft.com/office/drawing/2014/main" id="{CB4245AB-8209-AB45-93BC-428CBB8AC0BC}"/>
                  </a:ext>
                </a:extLst>
              </p:cNvPr>
              <p:cNvSpPr/>
              <p:nvPr/>
            </p:nvSpPr>
            <p:spPr>
              <a:xfrm rot="16200000">
                <a:off x="10603656" y="1590503"/>
                <a:ext cx="91284" cy="4027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t> </a:t>
                </a:r>
              </a:p>
            </p:txBody>
          </p:sp>
        </p:grpSp>
      </p:grpSp>
      <p:pic>
        <p:nvPicPr>
          <p:cNvPr id="27" name="Graphic 26">
            <a:extLst>
              <a:ext uri="{FF2B5EF4-FFF2-40B4-BE49-F238E27FC236}">
                <a16:creationId xmlns:a16="http://schemas.microsoft.com/office/drawing/2014/main" id="{5A579D5C-1DCD-4349-AB9A-CA35003257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378" y="2641940"/>
            <a:ext cx="793903" cy="686089"/>
          </a:xfrm>
          <a:prstGeom prst="rect">
            <a:avLst/>
          </a:prstGeom>
        </p:spPr>
      </p:pic>
      <p:pic>
        <p:nvPicPr>
          <p:cNvPr id="28" name="Graphic 27">
            <a:extLst>
              <a:ext uri="{FF2B5EF4-FFF2-40B4-BE49-F238E27FC236}">
                <a16:creationId xmlns:a16="http://schemas.microsoft.com/office/drawing/2014/main" id="{7E685E95-C970-DA4C-8485-C4F6DF6681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003054" y="4166229"/>
            <a:ext cx="793903" cy="686089"/>
          </a:xfrm>
          <a:prstGeom prst="rect">
            <a:avLst/>
          </a:prstGeom>
        </p:spPr>
      </p:pic>
    </p:spTree>
    <p:extLst>
      <p:ext uri="{BB962C8B-B14F-4D97-AF65-F5344CB8AC3E}">
        <p14:creationId xmlns:p14="http://schemas.microsoft.com/office/powerpoint/2010/main" val="851079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Session 2</a:t>
            </a:r>
          </a:p>
        </p:txBody>
      </p:sp>
      <p:sp>
        <p:nvSpPr>
          <p:cNvPr id="3" name="Subtitle 2"/>
          <p:cNvSpPr>
            <a:spLocks noGrp="1"/>
          </p:cNvSpPr>
          <p:nvPr>
            <p:ph type="subTitle" idx="1"/>
          </p:nvPr>
        </p:nvSpPr>
        <p:spPr>
          <a:xfrm>
            <a:off x="2167618" y="2359176"/>
            <a:ext cx="9329057" cy="1374624"/>
          </a:xfrm>
        </p:spPr>
        <p:txBody>
          <a:bodyPr>
            <a:normAutofit/>
          </a:bodyPr>
          <a:lstStyle/>
          <a:p>
            <a:r>
              <a:rPr lang="en-US" dirty="0"/>
              <a:t>Introduction to Systematic Reviews</a:t>
            </a:r>
          </a:p>
        </p:txBody>
      </p:sp>
    </p:spTree>
    <p:extLst>
      <p:ext uri="{BB962C8B-B14F-4D97-AF65-F5344CB8AC3E}">
        <p14:creationId xmlns:p14="http://schemas.microsoft.com/office/powerpoint/2010/main" val="3372277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Systematic Review</a:t>
            </a:r>
          </a:p>
        </p:txBody>
      </p:sp>
      <p:sp>
        <p:nvSpPr>
          <p:cNvPr id="3" name="Content Placeholder 2"/>
          <p:cNvSpPr>
            <a:spLocks noGrp="1"/>
          </p:cNvSpPr>
          <p:nvPr>
            <p:ph idx="1"/>
          </p:nvPr>
        </p:nvSpPr>
        <p:spPr/>
        <p:txBody>
          <a:bodyPr>
            <a:normAutofit/>
          </a:bodyPr>
          <a:lstStyle/>
          <a:p>
            <a:pPr marL="0" indent="0">
              <a:buNone/>
            </a:pPr>
            <a:r>
              <a:rPr lang="en-AU" dirty="0"/>
              <a:t>Systematic reviews aim to provide a </a:t>
            </a:r>
            <a:r>
              <a:rPr lang="en-AU" b="1" dirty="0">
                <a:solidFill>
                  <a:schemeClr val="accent1"/>
                </a:solidFill>
              </a:rPr>
              <a:t>comprehensive, unbiased</a:t>
            </a:r>
            <a:r>
              <a:rPr lang="en-AU" dirty="0"/>
              <a:t> synthesis of many relevant studies in a single document using rigorous and transparent methods 	</a:t>
            </a:r>
          </a:p>
          <a:p>
            <a:pPr marL="0" indent="0">
              <a:buNone/>
            </a:pPr>
            <a:r>
              <a:rPr lang="en-AU" dirty="0"/>
              <a:t>						</a:t>
            </a:r>
          </a:p>
          <a:p>
            <a:pPr marL="0" indent="0">
              <a:buNone/>
            </a:pPr>
            <a:r>
              <a:rPr lang="en-AU" sz="1800" dirty="0"/>
              <a:t>(Aromataris &amp; Pearson, 2014)</a:t>
            </a:r>
          </a:p>
          <a:p>
            <a:endParaRPr lang="en-AU" dirty="0"/>
          </a:p>
        </p:txBody>
      </p:sp>
      <p:pic>
        <p:nvPicPr>
          <p:cNvPr id="5" name="Graphic 4">
            <a:extLst>
              <a:ext uri="{FF2B5EF4-FFF2-40B4-BE49-F238E27FC236}">
                <a16:creationId xmlns:a16="http://schemas.microsoft.com/office/drawing/2014/main" id="{55BDD03D-2C0B-1340-AC83-4759B85E5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428" y="1292166"/>
            <a:ext cx="793903" cy="686089"/>
          </a:xfrm>
          <a:prstGeom prst="rect">
            <a:avLst/>
          </a:prstGeom>
        </p:spPr>
      </p:pic>
      <p:pic>
        <p:nvPicPr>
          <p:cNvPr id="6" name="Graphic 5">
            <a:extLst>
              <a:ext uri="{FF2B5EF4-FFF2-40B4-BE49-F238E27FC236}">
                <a16:creationId xmlns:a16="http://schemas.microsoft.com/office/drawing/2014/main" id="{C7632280-BCAC-DA46-AE81-15A51BD3E0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479304" y="2516512"/>
            <a:ext cx="793903" cy="686089"/>
          </a:xfrm>
          <a:prstGeom prst="rect">
            <a:avLst/>
          </a:prstGeom>
        </p:spPr>
      </p:pic>
    </p:spTree>
    <p:extLst>
      <p:ext uri="{BB962C8B-B14F-4D97-AF65-F5344CB8AC3E}">
        <p14:creationId xmlns:p14="http://schemas.microsoft.com/office/powerpoint/2010/main" val="1272756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a:bodyPr>
          <a:lstStyle/>
          <a:p>
            <a:r>
              <a:rPr lang="en-US"/>
              <a:t>Systematic Review</a:t>
            </a:r>
          </a:p>
        </p:txBody>
      </p:sp>
      <p:sp>
        <p:nvSpPr>
          <p:cNvPr id="106499" name="Rectangle 3"/>
          <p:cNvSpPr>
            <a:spLocks noGrp="1" noChangeArrowheads="1"/>
          </p:cNvSpPr>
          <p:nvPr>
            <p:ph idx="1"/>
          </p:nvPr>
        </p:nvSpPr>
        <p:spPr/>
        <p:txBody>
          <a:bodyPr>
            <a:normAutofit/>
          </a:bodyPr>
          <a:lstStyle/>
          <a:p>
            <a:r>
              <a:rPr lang="en-AU" dirty="0"/>
              <a:t>Quality depends on the methods used to minimize the risk of error and bias</a:t>
            </a:r>
          </a:p>
          <a:p>
            <a:r>
              <a:rPr lang="en-AU" dirty="0"/>
              <a:t>Explicit and exhaustive reporting of methods is necessary </a:t>
            </a:r>
          </a:p>
          <a:p>
            <a:r>
              <a:rPr lang="en-AU" dirty="0"/>
              <a:t>Such rigor distinguishes them from traditional literature reviews</a:t>
            </a:r>
          </a:p>
          <a:p>
            <a:r>
              <a:rPr lang="en-AU" dirty="0"/>
              <a:t>As a scientific enterprise, a systematic review will influence healthcare decisions and should be conducted with the same rigor expected of all research</a:t>
            </a:r>
          </a:p>
          <a:p>
            <a:pPr lvl="1"/>
            <a:endParaRPr lang="en-US" altLang="ja-JP" dirty="0"/>
          </a:p>
        </p:txBody>
      </p:sp>
    </p:spTree>
    <p:extLst>
      <p:ext uri="{BB962C8B-B14F-4D97-AF65-F5344CB8AC3E}">
        <p14:creationId xmlns:p14="http://schemas.microsoft.com/office/powerpoint/2010/main" val="3621913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666266-AF3A-494F-B21E-9AB78E2EE9BC}"/>
              </a:ext>
            </a:extLst>
          </p:cNvPr>
          <p:cNvSpPr>
            <a:spLocks noGrp="1"/>
          </p:cNvSpPr>
          <p:nvPr>
            <p:ph type="ctrTitle"/>
          </p:nvPr>
        </p:nvSpPr>
        <p:spPr>
          <a:xfrm>
            <a:off x="3317919" y="1274763"/>
            <a:ext cx="8178756" cy="731837"/>
          </a:xfrm>
        </p:spPr>
        <p:txBody>
          <a:bodyPr/>
          <a:lstStyle/>
          <a:p>
            <a:r>
              <a:rPr lang="en-US" dirty="0"/>
              <a:t>MODULE 1</a:t>
            </a:r>
          </a:p>
        </p:txBody>
      </p:sp>
      <p:sp>
        <p:nvSpPr>
          <p:cNvPr id="7" name="Subtitle 2">
            <a:extLst>
              <a:ext uri="{FF2B5EF4-FFF2-40B4-BE49-F238E27FC236}">
                <a16:creationId xmlns:a16="http://schemas.microsoft.com/office/drawing/2014/main" id="{257DEF25-6978-6F4B-B020-0F447A9B6FBB}"/>
              </a:ext>
            </a:extLst>
          </p:cNvPr>
          <p:cNvSpPr>
            <a:spLocks noGrp="1"/>
          </p:cNvSpPr>
          <p:nvPr>
            <p:ph type="subTitle" idx="1"/>
          </p:nvPr>
        </p:nvSpPr>
        <p:spPr>
          <a:xfrm>
            <a:off x="3317919" y="2202020"/>
            <a:ext cx="8178756" cy="1938179"/>
          </a:xfrm>
        </p:spPr>
        <p:txBody>
          <a:bodyPr>
            <a:noAutofit/>
          </a:bodyPr>
          <a:lstStyle/>
          <a:p>
            <a:r>
              <a:rPr lang="en-US" dirty="0"/>
              <a:t>Introduction to evidence-based healthcare and the systematic </a:t>
            </a:r>
            <a:br>
              <a:rPr lang="en-US" dirty="0"/>
            </a:br>
            <a:r>
              <a:rPr lang="en-US" dirty="0"/>
              <a:t>review of evidence</a:t>
            </a:r>
            <a:br>
              <a:rPr lang="en-US" dirty="0"/>
            </a:br>
            <a:endParaRPr lang="en-US" dirty="0"/>
          </a:p>
          <a:p>
            <a:endParaRPr lang="en-US" dirty="0"/>
          </a:p>
          <a:p>
            <a:endParaRPr lang="en-US" dirty="0"/>
          </a:p>
        </p:txBody>
      </p:sp>
    </p:spTree>
    <p:extLst>
      <p:ext uri="{BB962C8B-B14F-4D97-AF65-F5344CB8AC3E}">
        <p14:creationId xmlns:p14="http://schemas.microsoft.com/office/powerpoint/2010/main" val="74165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Why do a Systematic Review?</a:t>
            </a:r>
            <a:endParaRPr lang="en-AU"/>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t>The aims of a systematic review may be to</a:t>
            </a:r>
            <a:r>
              <a:rPr lang="en-US" altLang="ja-JP" b="1" dirty="0"/>
              <a:t>:</a:t>
            </a:r>
          </a:p>
          <a:p>
            <a:pPr marL="698400" indent="-457200">
              <a:buFont typeface="+mj-lt"/>
              <a:buAutoNum type="arabicPeriod"/>
            </a:pPr>
            <a:r>
              <a:rPr lang="en-US" altLang="ja-JP" dirty="0"/>
              <a:t>uncover the international evidence </a:t>
            </a:r>
          </a:p>
          <a:p>
            <a:pPr marL="698400" indent="-457200">
              <a:buFont typeface="+mj-lt"/>
              <a:buAutoNum type="arabicPeriod"/>
            </a:pPr>
            <a:r>
              <a:rPr lang="en-US" altLang="ja-JP" dirty="0">
                <a:latin typeface="Arial"/>
                <a:ea typeface="游ゴシック"/>
                <a:cs typeface="Arial"/>
              </a:rPr>
              <a:t>confirm current practice/address any variation</a:t>
            </a:r>
          </a:p>
          <a:p>
            <a:pPr marL="698400" indent="-457200">
              <a:buFont typeface="+mj-lt"/>
              <a:buAutoNum type="arabicPeriod"/>
            </a:pPr>
            <a:r>
              <a:rPr lang="en-US" altLang="ja-JP" dirty="0"/>
              <a:t>identify areas for future research</a:t>
            </a:r>
          </a:p>
          <a:p>
            <a:pPr marL="698400" indent="-457200">
              <a:buFont typeface="+mj-lt"/>
              <a:buAutoNum type="arabicPeriod"/>
            </a:pPr>
            <a:r>
              <a:rPr lang="en-US" altLang="ja-JP" dirty="0"/>
              <a:t>investigate conflicting results</a:t>
            </a:r>
          </a:p>
          <a:p>
            <a:pPr marL="698400" indent="-457200">
              <a:buFont typeface="+mj-lt"/>
              <a:buAutoNum type="arabicPeriod"/>
            </a:pPr>
            <a:r>
              <a:rPr lang="en-US" altLang="ja-JP" dirty="0">
                <a:latin typeface="Arial"/>
                <a:ea typeface="游ゴシック"/>
                <a:cs typeface="Arial"/>
              </a:rPr>
              <a:t>produce statements to guide decision making </a:t>
            </a:r>
            <a:endParaRPr lang="en-US" altLang="ja-JP" dirty="0">
              <a:ea typeface="游ゴシック"/>
            </a:endParaRPr>
          </a:p>
          <a:p>
            <a:endParaRPr lang="en-AU" dirty="0"/>
          </a:p>
        </p:txBody>
      </p:sp>
    </p:spTree>
    <p:extLst>
      <p:ext uri="{BB962C8B-B14F-4D97-AF65-F5344CB8AC3E}">
        <p14:creationId xmlns:p14="http://schemas.microsoft.com/office/powerpoint/2010/main" val="396830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4000" dirty="0"/>
              <a:t>Literature Review vs Systematic Review</a:t>
            </a:r>
          </a:p>
        </p:txBody>
      </p:sp>
      <p:sp>
        <p:nvSpPr>
          <p:cNvPr id="3" name="Content Placeholder 2"/>
          <p:cNvSpPr>
            <a:spLocks noGrp="1"/>
          </p:cNvSpPr>
          <p:nvPr>
            <p:ph idx="1"/>
          </p:nvPr>
        </p:nvSpPr>
        <p:spPr>
          <a:xfrm>
            <a:off x="838200" y="1440000"/>
            <a:ext cx="5257800" cy="4579657"/>
          </a:xfrm>
        </p:spPr>
        <p:txBody>
          <a:bodyPr>
            <a:noAutofit/>
          </a:bodyPr>
          <a:lstStyle/>
          <a:p>
            <a:pPr marL="0" indent="0">
              <a:buNone/>
            </a:pPr>
            <a:r>
              <a:rPr lang="en-AU" sz="2400" b="1" dirty="0">
                <a:solidFill>
                  <a:srgbClr val="0070C0"/>
                </a:solidFill>
              </a:rPr>
              <a:t>Literature Review </a:t>
            </a:r>
          </a:p>
          <a:p>
            <a:r>
              <a:rPr lang="en-AU" sz="2400" dirty="0"/>
              <a:t>Choices made for inclusion of studies can be subjective</a:t>
            </a:r>
          </a:p>
          <a:p>
            <a:r>
              <a:rPr lang="en-AU" sz="2400" dirty="0"/>
              <a:t>Conducted according to no stated methodology</a:t>
            </a:r>
          </a:p>
          <a:p>
            <a:r>
              <a:rPr lang="en-AU" sz="2400" dirty="0"/>
              <a:t>Leads to risk of bias/systematic error</a:t>
            </a:r>
          </a:p>
          <a:p>
            <a:r>
              <a:rPr lang="en-AU" sz="2400" dirty="0"/>
              <a:t>Limited searching</a:t>
            </a:r>
          </a:p>
          <a:p>
            <a:r>
              <a:rPr lang="en-AU" sz="2400" dirty="0"/>
              <a:t>Unreproducible and not transparent </a:t>
            </a:r>
          </a:p>
          <a:p>
            <a:endParaRPr lang="en-AU" sz="2400" dirty="0"/>
          </a:p>
        </p:txBody>
      </p:sp>
      <p:sp>
        <p:nvSpPr>
          <p:cNvPr id="4" name="Content Placeholder 3"/>
          <p:cNvSpPr>
            <a:spLocks noGrp="1"/>
          </p:cNvSpPr>
          <p:nvPr>
            <p:ph sz="half" idx="4294967295"/>
          </p:nvPr>
        </p:nvSpPr>
        <p:spPr>
          <a:xfrm>
            <a:off x="6489700" y="1440000"/>
            <a:ext cx="5415429" cy="5289550"/>
          </a:xfrm>
        </p:spPr>
        <p:txBody>
          <a:bodyPr>
            <a:normAutofit/>
          </a:bodyPr>
          <a:lstStyle/>
          <a:p>
            <a:pPr marL="0" indent="0">
              <a:buNone/>
            </a:pPr>
            <a:r>
              <a:rPr lang="en-AU" sz="2400" b="1" dirty="0">
                <a:solidFill>
                  <a:srgbClr val="0070C0"/>
                </a:solidFill>
              </a:rPr>
              <a:t>Systematic Review</a:t>
            </a:r>
          </a:p>
          <a:p>
            <a:r>
              <a:rPr lang="en-AU" sz="2400" dirty="0"/>
              <a:t>Informed by an a priori protocol</a:t>
            </a:r>
          </a:p>
          <a:p>
            <a:r>
              <a:rPr lang="en-AU" sz="2400" dirty="0"/>
              <a:t>Structured research process</a:t>
            </a:r>
          </a:p>
          <a:p>
            <a:r>
              <a:rPr lang="en-AU" sz="2400" dirty="0"/>
              <a:t>Steps are taken to reduce bias</a:t>
            </a:r>
          </a:p>
          <a:p>
            <a:r>
              <a:rPr lang="en-AU" sz="2400" dirty="0"/>
              <a:t>Systematic and often exhaustive searching for information</a:t>
            </a:r>
          </a:p>
          <a:p>
            <a:r>
              <a:rPr lang="en-AU" sz="2400" dirty="0"/>
              <a:t>Transparent and reproducible methods </a:t>
            </a:r>
          </a:p>
          <a:p>
            <a:r>
              <a:rPr lang="en-AU" sz="2400" dirty="0"/>
              <a:t>A formal type of research in their own right</a:t>
            </a:r>
          </a:p>
        </p:txBody>
      </p:sp>
      <p:sp>
        <p:nvSpPr>
          <p:cNvPr id="5" name="TextBox 4"/>
          <p:cNvSpPr txBox="1"/>
          <p:nvPr/>
        </p:nvSpPr>
        <p:spPr>
          <a:xfrm>
            <a:off x="3539902" y="1082744"/>
            <a:ext cx="894196" cy="1015663"/>
          </a:xfrm>
          <a:prstGeom prst="rect">
            <a:avLst/>
          </a:prstGeom>
          <a:noFill/>
        </p:spPr>
        <p:txBody>
          <a:bodyPr wrap="square" rtlCol="0">
            <a:spAutoFit/>
          </a:bodyPr>
          <a:lstStyle/>
          <a:p>
            <a:pPr>
              <a:buSzPct val="60000"/>
            </a:pPr>
            <a:r>
              <a:rPr lang="en-AU" sz="6000" b="1" dirty="0">
                <a:solidFill>
                  <a:srgbClr val="FF0000"/>
                </a:solidFill>
                <a:latin typeface="Arial" panose="020B0604020202020204" pitchFamily="34" charset="0"/>
              </a:rPr>
              <a:t>X</a:t>
            </a:r>
          </a:p>
        </p:txBody>
      </p:sp>
      <p:pic>
        <p:nvPicPr>
          <p:cNvPr id="1026" name="Picture 2" descr="Image result for GREEN 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866" y="1324183"/>
            <a:ext cx="632469" cy="63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498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1000"/>
                                        <p:tgtEl>
                                          <p:spTgt spid="4">
                                            <p:txEl>
                                              <p:pRg st="0" end="0"/>
                                            </p:txEl>
                                          </p:spTgt>
                                        </p:tgtEl>
                                      </p:cBhvr>
                                    </p:animEffect>
                                    <p:anim calcmode="lin" valueType="num">
                                      <p:cBhvr>
                                        <p:cTn id="5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Effect transition="in" filter="fade">
                                      <p:cBhvr>
                                        <p:cTn id="61" dur="1000"/>
                                        <p:tgtEl>
                                          <p:spTgt spid="4">
                                            <p:txEl>
                                              <p:pRg st="1" end="1"/>
                                            </p:txEl>
                                          </p:spTgt>
                                        </p:tgtEl>
                                      </p:cBhvr>
                                    </p:animEffect>
                                    <p:anim calcmode="lin" valueType="num">
                                      <p:cBhvr>
                                        <p:cTn id="6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4">
                                            <p:txEl>
                                              <p:pRg st="2" end="2"/>
                                            </p:txEl>
                                          </p:spTgt>
                                        </p:tgtEl>
                                        <p:attrNameLst>
                                          <p:attrName>style.visibility</p:attrName>
                                        </p:attrNameLst>
                                      </p:cBhvr>
                                      <p:to>
                                        <p:strVal val="visible"/>
                                      </p:to>
                                    </p:set>
                                    <p:animEffect transition="in" filter="fade">
                                      <p:cBhvr>
                                        <p:cTn id="68" dur="1000"/>
                                        <p:tgtEl>
                                          <p:spTgt spid="4">
                                            <p:txEl>
                                              <p:pRg st="2" end="2"/>
                                            </p:txEl>
                                          </p:spTgt>
                                        </p:tgtEl>
                                      </p:cBhvr>
                                    </p:animEffect>
                                    <p:anim calcmode="lin" valueType="num">
                                      <p:cBhvr>
                                        <p:cTn id="6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animEffect transition="in" filter="fade">
                                      <p:cBhvr>
                                        <p:cTn id="75" dur="1000"/>
                                        <p:tgtEl>
                                          <p:spTgt spid="4">
                                            <p:txEl>
                                              <p:pRg st="3" end="3"/>
                                            </p:txEl>
                                          </p:spTgt>
                                        </p:tgtEl>
                                      </p:cBhvr>
                                    </p:animEffect>
                                    <p:anim calcmode="lin" valueType="num">
                                      <p:cBhvr>
                                        <p:cTn id="7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
                                            <p:txEl>
                                              <p:pRg st="4" end="4"/>
                                            </p:txEl>
                                          </p:spTgt>
                                        </p:tgtEl>
                                        <p:attrNameLst>
                                          <p:attrName>style.visibility</p:attrName>
                                        </p:attrNameLst>
                                      </p:cBhvr>
                                      <p:to>
                                        <p:strVal val="visible"/>
                                      </p:to>
                                    </p:set>
                                    <p:animEffect transition="in" filter="fade">
                                      <p:cBhvr>
                                        <p:cTn id="82" dur="1000"/>
                                        <p:tgtEl>
                                          <p:spTgt spid="4">
                                            <p:txEl>
                                              <p:pRg st="4" end="4"/>
                                            </p:txEl>
                                          </p:spTgt>
                                        </p:tgtEl>
                                      </p:cBhvr>
                                    </p:animEffect>
                                    <p:anim calcmode="lin" valueType="num">
                                      <p:cBhvr>
                                        <p:cTn id="8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4">
                                            <p:txEl>
                                              <p:pRg st="5" end="5"/>
                                            </p:txEl>
                                          </p:spTgt>
                                        </p:tgtEl>
                                        <p:attrNameLst>
                                          <p:attrName>style.visibility</p:attrName>
                                        </p:attrNameLst>
                                      </p:cBhvr>
                                      <p:to>
                                        <p:strVal val="visible"/>
                                      </p:to>
                                    </p:set>
                                    <p:animEffect transition="in" filter="fade">
                                      <p:cBhvr>
                                        <p:cTn id="89" dur="1000"/>
                                        <p:tgtEl>
                                          <p:spTgt spid="4">
                                            <p:txEl>
                                              <p:pRg st="5" end="5"/>
                                            </p:txEl>
                                          </p:spTgt>
                                        </p:tgtEl>
                                      </p:cBhvr>
                                    </p:animEffect>
                                    <p:anim calcmode="lin" valueType="num">
                                      <p:cBhvr>
                                        <p:cTn id="9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animEffect transition="in" filter="fade">
                                      <p:cBhvr>
                                        <p:cTn id="96" dur="1000"/>
                                        <p:tgtEl>
                                          <p:spTgt spid="4">
                                            <p:txEl>
                                              <p:pRg st="6" end="6"/>
                                            </p:txEl>
                                          </p:spTgt>
                                        </p:tgtEl>
                                      </p:cBhvr>
                                    </p:animEffect>
                                    <p:anim calcmode="lin" valueType="num">
                                      <p:cBhvr>
                                        <p:cTn id="9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026"/>
                                        </p:tgtEl>
                                        <p:attrNameLst>
                                          <p:attrName>style.visibility</p:attrName>
                                        </p:attrNameLst>
                                      </p:cBhvr>
                                      <p:to>
                                        <p:strVal val="visible"/>
                                      </p:to>
                                    </p:set>
                                    <p:animEffect transition="in" filter="fade">
                                      <p:cBhvr>
                                        <p:cTn id="10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a:bodyPr>
          <a:lstStyle/>
          <a:p>
            <a:r>
              <a:rPr lang="en-US"/>
              <a:t>Systematic Review Standards</a:t>
            </a:r>
          </a:p>
        </p:txBody>
      </p:sp>
      <p:sp>
        <p:nvSpPr>
          <p:cNvPr id="108547" name="Rectangle 3"/>
          <p:cNvSpPr>
            <a:spLocks noGrp="1" noChangeArrowheads="1"/>
          </p:cNvSpPr>
          <p:nvPr>
            <p:ph idx="1"/>
          </p:nvPr>
        </p:nvSpPr>
        <p:spPr/>
        <p:txBody>
          <a:bodyPr vert="horz" lIns="91440" tIns="45720" rIns="91440" bIns="45720" rtlCol="0" anchor="t">
            <a:noAutofit/>
          </a:bodyPr>
          <a:lstStyle/>
          <a:p>
            <a:r>
              <a:rPr lang="en-US" altLang="ja-JP" dirty="0"/>
              <a:t>Quality depends on the extent to which methods are followed to minimize risk of error and bias</a:t>
            </a:r>
          </a:p>
          <a:p>
            <a:r>
              <a:rPr lang="en-AU" altLang="ja-JP" dirty="0"/>
              <a:t>SRs require explicit and exhaustive reporting of methods</a:t>
            </a:r>
          </a:p>
          <a:p>
            <a:r>
              <a:rPr lang="en-AU" altLang="ja-JP" dirty="0"/>
              <a:t>Reporting standards exist to guide review reports</a:t>
            </a:r>
          </a:p>
          <a:p>
            <a:pPr marL="575945" lvl="1"/>
            <a:r>
              <a:rPr lang="en-AU" altLang="ja-JP" dirty="0">
                <a:solidFill>
                  <a:schemeClr val="accent1"/>
                </a:solidFill>
                <a:latin typeface="Arial"/>
                <a:ea typeface="游ゴシック"/>
                <a:cs typeface="Arial"/>
              </a:rPr>
              <a:t>PRISMA 2020 </a:t>
            </a:r>
          </a:p>
          <a:p>
            <a:pPr lvl="1"/>
            <a:r>
              <a:rPr lang="en-US" altLang="ja-JP" dirty="0">
                <a:solidFill>
                  <a:schemeClr val="accent1"/>
                </a:solidFill>
                <a:latin typeface="Arial"/>
                <a:ea typeface="游ゴシック"/>
                <a:cs typeface="Arial"/>
              </a:rPr>
              <a:t>ENTREQ </a:t>
            </a:r>
            <a:endParaRPr lang="en-US" altLang="ja-JP" dirty="0">
              <a:solidFill>
                <a:schemeClr val="accent1"/>
              </a:solidFill>
              <a:ea typeface="游ゴシック"/>
            </a:endParaRPr>
          </a:p>
          <a:p>
            <a:pPr marL="575945" lvl="1"/>
            <a:r>
              <a:rPr lang="en-US" altLang="ja-JP" dirty="0">
                <a:solidFill>
                  <a:schemeClr val="accent1"/>
                </a:solidFill>
                <a:latin typeface="Arial"/>
                <a:ea typeface="游ゴシック"/>
                <a:cs typeface="Arial"/>
              </a:rPr>
              <a:t>JBI Manual for Evidence Synthesis </a:t>
            </a:r>
            <a:r>
              <a:rPr lang="en-US" altLang="ja-JP" dirty="0">
                <a:latin typeface="Arial"/>
                <a:ea typeface="游ゴシック"/>
                <a:cs typeface="Arial"/>
              </a:rPr>
              <a:t>and </a:t>
            </a:r>
            <a:r>
              <a:rPr lang="en-US" altLang="ja-JP" dirty="0">
                <a:solidFill>
                  <a:schemeClr val="accent1"/>
                </a:solidFill>
                <a:latin typeface="Arial"/>
                <a:ea typeface="游ゴシック"/>
                <a:cs typeface="Arial"/>
              </a:rPr>
              <a:t>JBI Evidence Synthesis </a:t>
            </a:r>
            <a:endParaRPr lang="en-US" altLang="ja-JP" dirty="0">
              <a:latin typeface="Arial"/>
              <a:ea typeface="游ゴシック"/>
              <a:cs typeface="Arial"/>
            </a:endParaRPr>
          </a:p>
          <a:p>
            <a:pPr marL="575945" lvl="1"/>
            <a:r>
              <a:rPr lang="en-US" altLang="ja-JP" dirty="0">
                <a:solidFill>
                  <a:schemeClr val="accent1"/>
                </a:solidFill>
                <a:latin typeface="Arial"/>
                <a:ea typeface="游ゴシック"/>
                <a:cs typeface="Arial"/>
              </a:rPr>
              <a:t>Cochrane Handbook </a:t>
            </a:r>
            <a:r>
              <a:rPr lang="en-US" altLang="ja-JP" dirty="0">
                <a:latin typeface="Arial"/>
                <a:ea typeface="游ゴシック"/>
                <a:cs typeface="Arial"/>
              </a:rPr>
              <a:t>and </a:t>
            </a:r>
            <a:r>
              <a:rPr lang="en-US" altLang="ja-JP" dirty="0">
                <a:solidFill>
                  <a:schemeClr val="accent1"/>
                </a:solidFill>
                <a:latin typeface="Arial"/>
                <a:ea typeface="游ゴシック"/>
                <a:cs typeface="Arial"/>
              </a:rPr>
              <a:t>MECIR</a:t>
            </a:r>
            <a:r>
              <a:rPr lang="en-US" altLang="ja-JP" dirty="0">
                <a:latin typeface="Arial"/>
                <a:ea typeface="游ゴシック"/>
                <a:cs typeface="Arial"/>
              </a:rPr>
              <a:t> (</a:t>
            </a:r>
            <a:r>
              <a:rPr lang="en-AU" dirty="0">
                <a:latin typeface="Arial"/>
                <a:cs typeface="Arial"/>
              </a:rPr>
              <a:t>Methodological Expectations of Cochrane Intervention Reviews)</a:t>
            </a:r>
          </a:p>
          <a:p>
            <a:pPr lvl="1"/>
            <a:endParaRPr lang="en-US" altLang="ja-JP" dirty="0"/>
          </a:p>
        </p:txBody>
      </p:sp>
    </p:spTree>
    <p:extLst>
      <p:ext uri="{BB962C8B-B14F-4D97-AF65-F5344CB8AC3E}">
        <p14:creationId xmlns:p14="http://schemas.microsoft.com/office/powerpoint/2010/main" val="2505093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p:txBody>
          <a:bodyPr>
            <a:noAutofit/>
          </a:bodyPr>
          <a:lstStyle/>
          <a:p>
            <a:r>
              <a:rPr lang="en-US"/>
              <a:t>A high quality Systematic Review</a:t>
            </a:r>
          </a:p>
        </p:txBody>
      </p:sp>
      <p:sp>
        <p:nvSpPr>
          <p:cNvPr id="110595" name="Rectangle 5"/>
          <p:cNvSpPr>
            <a:spLocks noGrp="1" noChangeArrowheads="1"/>
          </p:cNvSpPr>
          <p:nvPr>
            <p:ph idx="1"/>
          </p:nvPr>
        </p:nvSpPr>
        <p:spPr/>
        <p:txBody>
          <a:bodyPr>
            <a:noAutofit/>
          </a:bodyPr>
          <a:lstStyle/>
          <a:p>
            <a:pPr marL="457200" indent="-457200">
              <a:buFont typeface="+mj-lt"/>
              <a:buAutoNum type="arabicPeriod"/>
            </a:pPr>
            <a:r>
              <a:rPr lang="en-AU" sz="2400" dirty="0"/>
              <a:t>Clearly articulated objectives and questions</a:t>
            </a:r>
          </a:p>
          <a:p>
            <a:pPr marL="457200" indent="-457200">
              <a:buFont typeface="+mj-lt"/>
              <a:buAutoNum type="arabicPeriod"/>
            </a:pPr>
            <a:r>
              <a:rPr lang="en-AU" sz="2400" dirty="0"/>
              <a:t>Inclusion and exclusion criteria, stipulated a priori (in the protocol)</a:t>
            </a:r>
          </a:p>
          <a:p>
            <a:pPr marL="457200" indent="-457200">
              <a:buFont typeface="+mj-lt"/>
              <a:buAutoNum type="arabicPeriod"/>
            </a:pPr>
            <a:r>
              <a:rPr lang="en-AU" sz="2400" dirty="0"/>
              <a:t>Comprehensive search to identify all relevant studies</a:t>
            </a:r>
          </a:p>
          <a:p>
            <a:pPr marL="457200" indent="-457200">
              <a:buFont typeface="+mj-lt"/>
              <a:buAutoNum type="arabicPeriod"/>
            </a:pPr>
            <a:r>
              <a:rPr lang="en-AU" sz="2400" dirty="0"/>
              <a:t>Critical appraisal of the included studies</a:t>
            </a:r>
          </a:p>
          <a:p>
            <a:pPr marL="457200" indent="-457200">
              <a:buFont typeface="+mj-lt"/>
              <a:buAutoNum type="arabicPeriod"/>
            </a:pPr>
            <a:r>
              <a:rPr lang="en-AU" sz="2400" dirty="0"/>
              <a:t>Analysis of data extracted from the included research </a:t>
            </a:r>
          </a:p>
          <a:p>
            <a:pPr marL="457200" indent="-457200">
              <a:buFont typeface="+mj-lt"/>
              <a:buAutoNum type="arabicPeriod"/>
            </a:pPr>
            <a:r>
              <a:rPr lang="en-AU" sz="2400" dirty="0"/>
              <a:t>Presentation and synthesis of the findings extracted </a:t>
            </a:r>
          </a:p>
          <a:p>
            <a:pPr marL="457200" indent="-457200">
              <a:buFont typeface="+mj-lt"/>
              <a:buAutoNum type="arabicPeriod"/>
            </a:pPr>
            <a:r>
              <a:rPr lang="en-AU" sz="2400" dirty="0"/>
              <a:t>Transparent reporting of the methodology and methods used to conduct the review </a:t>
            </a:r>
            <a:r>
              <a:rPr lang="en-US" sz="2400" dirty="0"/>
              <a:t>			</a:t>
            </a:r>
          </a:p>
        </p:txBody>
      </p:sp>
    </p:spTree>
    <p:extLst>
      <p:ext uri="{BB962C8B-B14F-4D97-AF65-F5344CB8AC3E}">
        <p14:creationId xmlns:p14="http://schemas.microsoft.com/office/powerpoint/2010/main" val="2618551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i="1" dirty="0"/>
              <a:t>Activity 1</a:t>
            </a:r>
          </a:p>
        </p:txBody>
      </p:sp>
      <p:sp>
        <p:nvSpPr>
          <p:cNvPr id="3" name="Content Placeholder 2"/>
          <p:cNvSpPr>
            <a:spLocks noGrp="1"/>
          </p:cNvSpPr>
          <p:nvPr>
            <p:ph idx="1"/>
          </p:nvPr>
        </p:nvSpPr>
        <p:spPr>
          <a:xfrm>
            <a:off x="864000" y="1440000"/>
            <a:ext cx="5545765" cy="5049491"/>
          </a:xfrm>
        </p:spPr>
        <p:txBody>
          <a:bodyPr>
            <a:noAutofit/>
          </a:bodyPr>
          <a:lstStyle/>
          <a:p>
            <a:endParaRPr lang="en-US" dirty="0"/>
          </a:p>
          <a:p>
            <a:pPr marL="0" indent="0" algn="ctr">
              <a:buNone/>
            </a:pPr>
            <a:r>
              <a:rPr lang="en-US" b="1" dirty="0">
                <a:solidFill>
                  <a:srgbClr val="0070C0"/>
                </a:solidFill>
              </a:rPr>
              <a:t>Example Reviews</a:t>
            </a:r>
          </a:p>
          <a:p>
            <a:r>
              <a:rPr lang="en-US" dirty="0"/>
              <a:t>Scan over the review by </a:t>
            </a:r>
            <a:r>
              <a:rPr lang="en-US" dirty="0" err="1"/>
              <a:t>Ravindran</a:t>
            </a:r>
            <a:r>
              <a:rPr lang="en-US" dirty="0"/>
              <a:t> and Silva (2013) and the review by Elliott et al. (2015) in the workbook</a:t>
            </a:r>
          </a:p>
          <a:p>
            <a:r>
              <a:rPr lang="en-US" dirty="0"/>
              <a:t>Group discussion</a:t>
            </a:r>
            <a:r>
              <a:rPr lang="en-AU" dirty="0"/>
              <a:t>: </a:t>
            </a:r>
          </a:p>
          <a:p>
            <a:pPr lvl="1"/>
            <a:r>
              <a:rPr lang="en-US" dirty="0"/>
              <a:t>are both examples of a systematic review?</a:t>
            </a:r>
          </a:p>
          <a:p>
            <a:pPr lvl="1"/>
            <a:r>
              <a:rPr lang="en-US" dirty="0"/>
              <a:t>are they of good quality?</a:t>
            </a:r>
          </a:p>
        </p:txBody>
      </p:sp>
      <p:pic>
        <p:nvPicPr>
          <p:cNvPr id="4" name="Picture 3" desc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52354" y="4458347"/>
            <a:ext cx="1820331" cy="1716277"/>
          </a:xfrm>
          <a:prstGeom prst="rect">
            <a:avLst/>
          </a:prstGeom>
        </p:spPr>
      </p:pic>
    </p:spTree>
    <p:extLst>
      <p:ext uri="{BB962C8B-B14F-4D97-AF65-F5344CB8AC3E}">
        <p14:creationId xmlns:p14="http://schemas.microsoft.com/office/powerpoint/2010/main" val="1777047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AED8-50E5-62F1-76BD-3932171F4EB8}"/>
              </a:ext>
            </a:extLst>
          </p:cNvPr>
          <p:cNvSpPr>
            <a:spLocks noGrp="1"/>
          </p:cNvSpPr>
          <p:nvPr>
            <p:ph type="title"/>
          </p:nvPr>
        </p:nvSpPr>
        <p:spPr/>
        <p:txBody>
          <a:bodyPr/>
          <a:lstStyle/>
          <a:p>
            <a:r>
              <a:rPr lang="en-US" dirty="0"/>
              <a:t>Ravindran and Silva (2013)</a:t>
            </a:r>
          </a:p>
        </p:txBody>
      </p:sp>
      <p:pic>
        <p:nvPicPr>
          <p:cNvPr id="5" name="Content Placeholder 4">
            <a:extLst>
              <a:ext uri="{FF2B5EF4-FFF2-40B4-BE49-F238E27FC236}">
                <a16:creationId xmlns:a16="http://schemas.microsoft.com/office/drawing/2014/main" id="{81CDAA3F-15B7-BE2F-0D3C-CC83C47C8E90}"/>
              </a:ext>
            </a:extLst>
          </p:cNvPr>
          <p:cNvPicPr>
            <a:picLocks noGrp="1" noChangeAspect="1"/>
          </p:cNvPicPr>
          <p:nvPr>
            <p:ph idx="1"/>
          </p:nvPr>
        </p:nvPicPr>
        <p:blipFill>
          <a:blip r:embed="rId2"/>
          <a:stretch>
            <a:fillRect/>
          </a:stretch>
        </p:blipFill>
        <p:spPr>
          <a:xfrm>
            <a:off x="4336958" y="2208916"/>
            <a:ext cx="3568883" cy="3511730"/>
          </a:xfrm>
          <a:prstGeom prst="rect">
            <a:avLst/>
          </a:prstGeom>
        </p:spPr>
      </p:pic>
    </p:spTree>
    <p:extLst>
      <p:ext uri="{BB962C8B-B14F-4D97-AF65-F5344CB8AC3E}">
        <p14:creationId xmlns:p14="http://schemas.microsoft.com/office/powerpoint/2010/main" val="2246289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1DF0-716D-EF70-8E8C-8AAFBA6B98ED}"/>
              </a:ext>
            </a:extLst>
          </p:cNvPr>
          <p:cNvSpPr>
            <a:spLocks noGrp="1"/>
          </p:cNvSpPr>
          <p:nvPr>
            <p:ph type="title"/>
          </p:nvPr>
        </p:nvSpPr>
        <p:spPr/>
        <p:txBody>
          <a:bodyPr/>
          <a:lstStyle/>
          <a:p>
            <a:r>
              <a:rPr lang="en-US" dirty="0"/>
              <a:t>Elliott et al. (2015)</a:t>
            </a:r>
          </a:p>
        </p:txBody>
      </p:sp>
      <p:pic>
        <p:nvPicPr>
          <p:cNvPr id="5" name="Content Placeholder 4">
            <a:extLst>
              <a:ext uri="{FF2B5EF4-FFF2-40B4-BE49-F238E27FC236}">
                <a16:creationId xmlns:a16="http://schemas.microsoft.com/office/drawing/2014/main" id="{71A85A1E-8F46-23CD-23DD-E13A682A67F2}"/>
              </a:ext>
            </a:extLst>
          </p:cNvPr>
          <p:cNvPicPr>
            <a:picLocks noGrp="1" noChangeAspect="1"/>
          </p:cNvPicPr>
          <p:nvPr>
            <p:ph idx="1"/>
          </p:nvPr>
        </p:nvPicPr>
        <p:blipFill>
          <a:blip r:embed="rId2"/>
          <a:stretch>
            <a:fillRect/>
          </a:stretch>
        </p:blipFill>
        <p:spPr>
          <a:xfrm>
            <a:off x="4330608" y="2199391"/>
            <a:ext cx="3581584" cy="3530781"/>
          </a:xfrm>
          <a:prstGeom prst="rect">
            <a:avLst/>
          </a:prstGeom>
        </p:spPr>
      </p:pic>
    </p:spTree>
    <p:extLst>
      <p:ext uri="{BB962C8B-B14F-4D97-AF65-F5344CB8AC3E}">
        <p14:creationId xmlns:p14="http://schemas.microsoft.com/office/powerpoint/2010/main" val="1255768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189779-EAAB-5C4D-A40F-184B0777945D}"/>
              </a:ext>
            </a:extLst>
          </p:cNvPr>
          <p:cNvGrpSpPr/>
          <p:nvPr/>
        </p:nvGrpSpPr>
        <p:grpSpPr>
          <a:xfrm>
            <a:off x="4203868" y="251963"/>
            <a:ext cx="6161146" cy="6005125"/>
            <a:chOff x="3208785" y="251963"/>
            <a:chExt cx="6161146" cy="6005125"/>
          </a:xfrm>
        </p:grpSpPr>
        <p:sp>
          <p:nvSpPr>
            <p:cNvPr id="38" name="TextBox 37"/>
            <p:cNvSpPr txBox="1"/>
            <p:nvPr/>
          </p:nvSpPr>
          <p:spPr>
            <a:xfrm>
              <a:off x="3210567" y="251963"/>
              <a:ext cx="6157582" cy="391442"/>
            </a:xfrm>
            <a:prstGeom prst="rect">
              <a:avLst/>
            </a:prstGeom>
            <a:solidFill>
              <a:srgbClr val="85B2F6"/>
            </a:solidFill>
          </p:spPr>
          <p:txBody>
            <a:bodyPr wrap="square" rtlCol="0" anchor="ctr" anchorCtr="0">
              <a:noAutofit/>
            </a:bodyPr>
            <a:lstStyle>
              <a:defPPr>
                <a:defRPr lang="en-US"/>
              </a:defPPr>
              <a:lvl1pPr algn="ctr">
                <a:defRPr sz="16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Formulate Question</a:t>
              </a:r>
            </a:p>
          </p:txBody>
        </p:sp>
        <p:sp>
          <p:nvSpPr>
            <p:cNvPr id="39" name="TextBox 38"/>
            <p:cNvSpPr txBox="1"/>
            <p:nvPr/>
          </p:nvSpPr>
          <p:spPr>
            <a:xfrm>
              <a:off x="3210567" y="953673"/>
              <a:ext cx="6157581"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Define Inclusion &amp; Exclusion Criteria</a:t>
              </a:r>
            </a:p>
          </p:txBody>
        </p:sp>
        <p:sp>
          <p:nvSpPr>
            <p:cNvPr id="40" name="TextBox 39"/>
            <p:cNvSpPr txBox="1"/>
            <p:nvPr/>
          </p:nvSpPr>
          <p:spPr>
            <a:xfrm>
              <a:off x="3208785" y="1655382"/>
              <a:ext cx="6161146"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Locate Studies (Searching)</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TextBox 40"/>
            <p:cNvSpPr txBox="1"/>
            <p:nvPr/>
          </p:nvSpPr>
          <p:spPr>
            <a:xfrm>
              <a:off x="3210567" y="2357092"/>
              <a:ext cx="6157581"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Select Studies</a:t>
              </a:r>
            </a:p>
          </p:txBody>
        </p:sp>
        <p:sp>
          <p:nvSpPr>
            <p:cNvPr id="42" name="TextBox 41"/>
            <p:cNvSpPr txBox="1"/>
            <p:nvPr/>
          </p:nvSpPr>
          <p:spPr>
            <a:xfrm>
              <a:off x="3210567" y="3058801"/>
              <a:ext cx="6157581"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Critical Appraisal</a:t>
              </a:r>
            </a:p>
          </p:txBody>
        </p:sp>
        <p:sp>
          <p:nvSpPr>
            <p:cNvPr id="43" name="TextBox 42"/>
            <p:cNvSpPr txBox="1"/>
            <p:nvPr/>
          </p:nvSpPr>
          <p:spPr>
            <a:xfrm>
              <a:off x="3210567" y="3760511"/>
              <a:ext cx="6157581"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Data Extraction</a:t>
              </a:r>
            </a:p>
          </p:txBody>
        </p:sp>
        <p:sp>
          <p:nvSpPr>
            <p:cNvPr id="44" name="TextBox 43"/>
            <p:cNvSpPr txBox="1"/>
            <p:nvPr/>
          </p:nvSpPr>
          <p:spPr>
            <a:xfrm>
              <a:off x="3233418" y="4462220"/>
              <a:ext cx="6111880"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Data Synthesis</a:t>
              </a:r>
            </a:p>
          </p:txBody>
        </p:sp>
        <p:sp>
          <p:nvSpPr>
            <p:cNvPr id="45" name="TextBox 44"/>
            <p:cNvSpPr txBox="1"/>
            <p:nvPr/>
          </p:nvSpPr>
          <p:spPr>
            <a:xfrm>
              <a:off x="3233418" y="5163930"/>
              <a:ext cx="6111880"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Present Results</a:t>
              </a:r>
            </a:p>
          </p:txBody>
        </p:sp>
        <p:sp>
          <p:nvSpPr>
            <p:cNvPr id="46" name="TextBox 45"/>
            <p:cNvSpPr txBox="1"/>
            <p:nvPr/>
          </p:nvSpPr>
          <p:spPr>
            <a:xfrm>
              <a:off x="3233418" y="5865646"/>
              <a:ext cx="6111880" cy="391442"/>
            </a:xfrm>
            <a:prstGeom prst="rect">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Interpret / Establish Confidence in Results</a:t>
              </a:r>
            </a:p>
          </p:txBody>
        </p:sp>
        <p:sp>
          <p:nvSpPr>
            <p:cNvPr id="47" name="Isosceles Triangle 46"/>
            <p:cNvSpPr/>
            <p:nvPr/>
          </p:nvSpPr>
          <p:spPr>
            <a:xfrm rot="10800000">
              <a:off x="5955285" y="706070"/>
              <a:ext cx="602777"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0800000">
              <a:off x="6020654" y="1407780"/>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0800000">
              <a:off x="6020654" y="2109489"/>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0800000">
              <a:off x="6020654" y="2811199"/>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0800000">
              <a:off x="6020655" y="3512908"/>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0800000">
              <a:off x="6020655" y="4214618"/>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0800000">
              <a:off x="6020655" y="4916327"/>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0800000">
              <a:off x="6020655" y="5618037"/>
              <a:ext cx="537408" cy="184938"/>
            </a:xfrm>
            <a:prstGeom prst="triangle">
              <a:avLst/>
            </a:prstGeom>
            <a:solidFill>
              <a:srgbClr val="85B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 name="Graphic 23">
            <a:extLst>
              <a:ext uri="{FF2B5EF4-FFF2-40B4-BE49-F238E27FC236}">
                <a16:creationId xmlns:a16="http://schemas.microsoft.com/office/drawing/2014/main" id="{AF80D5F5-8680-574B-9DB0-1831EF51C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2902" y="5074532"/>
            <a:ext cx="1168953" cy="1168953"/>
          </a:xfrm>
          <a:prstGeom prst="rect">
            <a:avLst/>
          </a:prstGeom>
        </p:spPr>
      </p:pic>
      <p:sp>
        <p:nvSpPr>
          <p:cNvPr id="3" name="Content Placeholder 2">
            <a:extLst>
              <a:ext uri="{FF2B5EF4-FFF2-40B4-BE49-F238E27FC236}">
                <a16:creationId xmlns:a16="http://schemas.microsoft.com/office/drawing/2014/main" id="{9E4DE19E-CE07-A447-7EFE-AF1D246AAB31}"/>
              </a:ext>
            </a:extLst>
          </p:cNvPr>
          <p:cNvSpPr txBox="1">
            <a:spLocks/>
          </p:cNvSpPr>
          <p:nvPr/>
        </p:nvSpPr>
        <p:spPr>
          <a:xfrm>
            <a:off x="393869" y="1236100"/>
            <a:ext cx="3809999" cy="1982564"/>
          </a:xfrm>
          <a:prstGeom prst="rect">
            <a:avLst/>
          </a:prstGeom>
        </p:spPr>
        <p:txBody>
          <a:bodyPr>
            <a:noAutofit/>
          </a:bodyPr>
          <a:lstStyle>
            <a:lvl1pPr marL="360000" indent="-360000" algn="l" defTabSz="914400" rtl="0" eaLnBrk="1" latinLnBrk="0" hangingPunct="1">
              <a:lnSpc>
                <a:spcPct val="110000"/>
              </a:lnSpc>
              <a:spcBef>
                <a:spcPts val="1000"/>
              </a:spcBef>
              <a:buClr>
                <a:srgbClr val="D7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76000" indent="-228600" algn="l" defTabSz="914400" rtl="0" eaLnBrk="1" latinLnBrk="0" hangingPunct="1">
              <a:lnSpc>
                <a:spcPct val="100000"/>
              </a:lnSpc>
              <a:spcBef>
                <a:spcPts val="500"/>
              </a:spcBef>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0000"/>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Key steps in systematic review</a:t>
            </a:r>
          </a:p>
        </p:txBody>
      </p:sp>
    </p:spTree>
    <p:extLst>
      <p:ext uri="{BB962C8B-B14F-4D97-AF65-F5344CB8AC3E}">
        <p14:creationId xmlns:p14="http://schemas.microsoft.com/office/powerpoint/2010/main" val="2072422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a:t>Systematic Review Logistics </a:t>
            </a:r>
          </a:p>
        </p:txBody>
      </p:sp>
      <p:sp>
        <p:nvSpPr>
          <p:cNvPr id="3" name="Content Placeholder 2"/>
          <p:cNvSpPr>
            <a:spLocks noGrp="1"/>
          </p:cNvSpPr>
          <p:nvPr>
            <p:ph idx="1"/>
          </p:nvPr>
        </p:nvSpPr>
        <p:spPr/>
        <p:txBody>
          <a:bodyPr>
            <a:noAutofit/>
          </a:bodyPr>
          <a:lstStyle/>
          <a:p>
            <a:r>
              <a:rPr lang="en-AU" dirty="0"/>
              <a:t>Consider human and technical resources</a:t>
            </a:r>
          </a:p>
          <a:p>
            <a:r>
              <a:rPr lang="en-AU" dirty="0"/>
              <a:t>A JBI review requires at least 2 reviewers</a:t>
            </a:r>
          </a:p>
          <a:p>
            <a:r>
              <a:rPr lang="en-AU" dirty="0"/>
              <a:t>Consider expertise of topic and expertise of review process</a:t>
            </a:r>
          </a:p>
          <a:p>
            <a:r>
              <a:rPr lang="en-AU" dirty="0"/>
              <a:t>Library support (database access, searching expertise)</a:t>
            </a:r>
          </a:p>
          <a:p>
            <a:r>
              <a:rPr lang="en-AU" dirty="0"/>
              <a:t>Statistician support</a:t>
            </a:r>
          </a:p>
          <a:p>
            <a:r>
              <a:rPr lang="en-AU" dirty="0"/>
              <a:t>Methodologist support</a:t>
            </a:r>
          </a:p>
          <a:p>
            <a:r>
              <a:rPr lang="en-AU" dirty="0"/>
              <a:t>Software access </a:t>
            </a:r>
          </a:p>
        </p:txBody>
      </p:sp>
    </p:spTree>
    <p:extLst>
      <p:ext uri="{BB962C8B-B14F-4D97-AF65-F5344CB8AC3E}">
        <p14:creationId xmlns:p14="http://schemas.microsoft.com/office/powerpoint/2010/main" val="3457880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a:t>Systematic Review Team </a:t>
            </a:r>
          </a:p>
        </p:txBody>
      </p:sp>
      <p:sp>
        <p:nvSpPr>
          <p:cNvPr id="3" name="Content Placeholder 2"/>
          <p:cNvSpPr>
            <a:spLocks noGrp="1"/>
          </p:cNvSpPr>
          <p:nvPr>
            <p:ph idx="1"/>
          </p:nvPr>
        </p:nvSpPr>
        <p:spPr/>
        <p:txBody>
          <a:bodyPr>
            <a:noAutofit/>
          </a:bodyPr>
          <a:lstStyle/>
          <a:p>
            <a:r>
              <a:rPr lang="en-AU" dirty="0"/>
              <a:t>Reviews cannot be done by one person! </a:t>
            </a:r>
          </a:p>
          <a:p>
            <a:r>
              <a:rPr lang="en-AU" dirty="0"/>
              <a:t>Review lead</a:t>
            </a:r>
          </a:p>
          <a:p>
            <a:pPr lvl="1"/>
            <a:r>
              <a:rPr lang="en-AU" dirty="0"/>
              <a:t>initiates &amp; leads the review, allocates other reviewers </a:t>
            </a:r>
          </a:p>
          <a:p>
            <a:r>
              <a:rPr lang="en-AU" dirty="0"/>
              <a:t>Associate reviewer/s</a:t>
            </a:r>
          </a:p>
          <a:p>
            <a:pPr lvl="1"/>
            <a:r>
              <a:rPr lang="en-AU" dirty="0"/>
              <a:t>contribute to intellectual progress &amp; direction of the review; provide content or process expertise; mediate disagreements between primary and secondary</a:t>
            </a:r>
          </a:p>
          <a:p>
            <a:pPr lvl="1"/>
            <a:r>
              <a:rPr lang="en-AU" dirty="0"/>
              <a:t>assists review lead in conducting review, critically appraises papers, data extraction</a:t>
            </a:r>
          </a:p>
          <a:p>
            <a:pPr lvl="1"/>
            <a:endParaRPr lang="en-AU" dirty="0"/>
          </a:p>
        </p:txBody>
      </p:sp>
    </p:spTree>
    <p:extLst>
      <p:ext uri="{BB962C8B-B14F-4D97-AF65-F5344CB8AC3E}">
        <p14:creationId xmlns:p14="http://schemas.microsoft.com/office/powerpoint/2010/main" val="333321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6891339" y="6159500"/>
            <a:ext cx="173318" cy="338554"/>
          </a:xfrm>
          <a:prstGeom prst="rect">
            <a:avLst/>
          </a:prstGeom>
          <a:noFill/>
          <a:ln w="9525">
            <a:noFill/>
            <a:miter lim="800000"/>
            <a:headEnd/>
            <a:tailEnd/>
          </a:ln>
        </p:spPr>
        <p:txBody>
          <a:bodyPr wrap="square">
            <a:prstTxWarp prst="textNoShape">
              <a:avLst/>
            </a:prstTxWarp>
            <a:spAutoFit/>
          </a:bodyPr>
          <a:lstStyle/>
          <a:p>
            <a:pPr algn="l"/>
            <a:endParaRPr lang="en-AU" sz="1600">
              <a:latin typeface="Arial" panose="020B0604020202020204" pitchFamily="34" charset="0"/>
            </a:endParaRPr>
          </a:p>
        </p:txBody>
      </p:sp>
      <p:sp>
        <p:nvSpPr>
          <p:cNvPr id="18435" name="Rectangle 7"/>
          <p:cNvSpPr>
            <a:spLocks noGrp="1" noChangeArrowheads="1"/>
          </p:cNvSpPr>
          <p:nvPr>
            <p:ph type="title"/>
          </p:nvPr>
        </p:nvSpPr>
        <p:spPr>
          <a:xfrm>
            <a:off x="838200" y="540000"/>
            <a:ext cx="10515600" cy="655564"/>
          </a:xfrm>
        </p:spPr>
        <p:txBody>
          <a:bodyPr>
            <a:normAutofit/>
          </a:bodyPr>
          <a:lstStyle/>
          <a:p>
            <a:r>
              <a:rPr lang="en-US" dirty="0"/>
              <a:t>JBI CSRTP Purpose</a:t>
            </a:r>
          </a:p>
        </p:txBody>
      </p:sp>
      <p:sp>
        <p:nvSpPr>
          <p:cNvPr id="18436" name="Rectangle 8"/>
          <p:cNvSpPr>
            <a:spLocks noGrp="1" noChangeArrowheads="1"/>
          </p:cNvSpPr>
          <p:nvPr>
            <p:ph idx="1"/>
          </p:nvPr>
        </p:nvSpPr>
        <p:spPr>
          <a:xfrm>
            <a:off x="838200" y="1440000"/>
            <a:ext cx="10515600" cy="4579657"/>
          </a:xfrm>
        </p:spPr>
        <p:txBody>
          <a:bodyPr>
            <a:normAutofit/>
          </a:bodyPr>
          <a:lstStyle/>
          <a:p>
            <a:r>
              <a:rPr lang="en-US" dirty="0"/>
              <a:t>Designed to prepare researchers, clinicians, academics and policy makers to develop, conduct and report systematic reviews using standard JBI or Cochrane templates</a:t>
            </a:r>
          </a:p>
          <a:p>
            <a:r>
              <a:rPr lang="en-US" dirty="0"/>
              <a:t>Publish systematic review article</a:t>
            </a:r>
          </a:p>
          <a:p>
            <a:r>
              <a:rPr lang="en-AU" dirty="0"/>
              <a:t>Made up of 2 modules:</a:t>
            </a:r>
          </a:p>
          <a:p>
            <a:pPr marL="347400" lvl="1" indent="0">
              <a:buNone/>
            </a:pPr>
            <a:r>
              <a:rPr lang="en-AU" dirty="0"/>
              <a:t>1: Introduction to </a:t>
            </a:r>
            <a:r>
              <a:rPr lang="en-AU" dirty="0" err="1"/>
              <a:t>EBHC</a:t>
            </a:r>
            <a:r>
              <a:rPr lang="en-AU" dirty="0"/>
              <a:t> and the Systematic Review of Evidence </a:t>
            </a:r>
          </a:p>
          <a:p>
            <a:pPr marL="347400" lvl="1" indent="0">
              <a:buNone/>
            </a:pPr>
            <a:r>
              <a:rPr lang="en-AU" dirty="0"/>
              <a:t> 2: Conducting Systematic Reviews of Quantitative Evidence</a:t>
            </a:r>
            <a:endParaRPr lang="en-US" dirty="0"/>
          </a:p>
          <a:p>
            <a:pPr marL="347400" lvl="1" indent="0">
              <a:buNone/>
            </a:pPr>
            <a:endParaRPr lang="en-AU" dirty="0"/>
          </a:p>
        </p:txBody>
      </p:sp>
    </p:spTree>
    <p:extLst>
      <p:ext uri="{BB962C8B-B14F-4D97-AF65-F5344CB8AC3E}">
        <p14:creationId xmlns:p14="http://schemas.microsoft.com/office/powerpoint/2010/main" val="728033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a:t>Choosing a Systematic Review Topic</a:t>
            </a:r>
          </a:p>
        </p:txBody>
      </p:sp>
      <p:sp>
        <p:nvSpPr>
          <p:cNvPr id="3" name="Content Placeholder 2"/>
          <p:cNvSpPr>
            <a:spLocks noGrp="1"/>
          </p:cNvSpPr>
          <p:nvPr>
            <p:ph idx="1"/>
          </p:nvPr>
        </p:nvSpPr>
        <p:spPr/>
        <p:txBody>
          <a:bodyPr>
            <a:noAutofit/>
          </a:bodyPr>
          <a:lstStyle/>
          <a:p>
            <a:r>
              <a:rPr lang="en-AU" dirty="0"/>
              <a:t>Preliminary investigation of literature required to determine if papers are available on topic of interest</a:t>
            </a:r>
          </a:p>
          <a:p>
            <a:r>
              <a:rPr lang="en-AU" dirty="0"/>
              <a:t>Have there been any reviews already conducted on your topic of interest? If so how are they different?</a:t>
            </a:r>
          </a:p>
          <a:p>
            <a:r>
              <a:rPr lang="en-AU" dirty="0"/>
              <a:t>Will depend on your topic but consider JBI Evidence Synthesis, Cochrane database, PubMed, PROSPERO</a:t>
            </a:r>
          </a:p>
          <a:p>
            <a:r>
              <a:rPr lang="en-AU" dirty="0"/>
              <a:t>Duplicate reviews need to be justified</a:t>
            </a:r>
          </a:p>
          <a:p>
            <a:endParaRPr lang="en-AU" dirty="0"/>
          </a:p>
          <a:p>
            <a:endParaRPr lang="en-AU" dirty="0"/>
          </a:p>
        </p:txBody>
      </p:sp>
    </p:spTree>
    <p:extLst>
      <p:ext uri="{BB962C8B-B14F-4D97-AF65-F5344CB8AC3E}">
        <p14:creationId xmlns:p14="http://schemas.microsoft.com/office/powerpoint/2010/main" val="124026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AU"/>
              <a:t>Systematic Review Panels</a:t>
            </a:r>
          </a:p>
        </p:txBody>
      </p:sp>
      <p:sp>
        <p:nvSpPr>
          <p:cNvPr id="5" name="Content Placeholder 4"/>
          <p:cNvSpPr>
            <a:spLocks noGrp="1"/>
          </p:cNvSpPr>
          <p:nvPr>
            <p:ph idx="1"/>
          </p:nvPr>
        </p:nvSpPr>
        <p:spPr/>
        <p:txBody>
          <a:bodyPr>
            <a:noAutofit/>
          </a:bodyPr>
          <a:lstStyle/>
          <a:p>
            <a:r>
              <a:rPr lang="en-AU" dirty="0"/>
              <a:t>Review panel recommended</a:t>
            </a:r>
          </a:p>
          <a:p>
            <a:r>
              <a:rPr lang="en-AU" dirty="0"/>
              <a:t>Consists of experts in review methods, content area and a lay consumer representative</a:t>
            </a:r>
          </a:p>
          <a:p>
            <a:r>
              <a:rPr lang="en-AU" dirty="0"/>
              <a:t>Representation will depend on topic and scope of review</a:t>
            </a:r>
          </a:p>
          <a:p>
            <a:r>
              <a:rPr lang="en-AU" dirty="0"/>
              <a:t>Meet throughout process of review (prior to protocol submission, prior to report submission)</a:t>
            </a:r>
          </a:p>
        </p:txBody>
      </p:sp>
    </p:spTree>
    <p:extLst>
      <p:ext uri="{BB962C8B-B14F-4D97-AF65-F5344CB8AC3E}">
        <p14:creationId xmlns:p14="http://schemas.microsoft.com/office/powerpoint/2010/main" val="1584614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Registering a Title</a:t>
            </a:r>
          </a:p>
        </p:txBody>
      </p:sp>
      <p:sp>
        <p:nvSpPr>
          <p:cNvPr id="3" name="Content Placeholder 2"/>
          <p:cNvSpPr>
            <a:spLocks noGrp="1"/>
          </p:cNvSpPr>
          <p:nvPr>
            <p:ph idx="1"/>
          </p:nvPr>
        </p:nvSpPr>
        <p:spPr/>
        <p:txBody>
          <a:bodyPr>
            <a:noAutofit/>
          </a:bodyPr>
          <a:lstStyle/>
          <a:p>
            <a:r>
              <a:rPr lang="en-AU" dirty="0"/>
              <a:t>Reviewers are encouraged to register their review title</a:t>
            </a:r>
          </a:p>
          <a:p>
            <a:r>
              <a:rPr lang="en-AU" dirty="0"/>
              <a:t>Enables reviewers to identify topics currently in development and avoids potential duplication</a:t>
            </a:r>
          </a:p>
          <a:p>
            <a:r>
              <a:rPr lang="en-AU" dirty="0"/>
              <a:t>Not compulsory across all organizations</a:t>
            </a:r>
          </a:p>
          <a:p>
            <a:r>
              <a:rPr lang="en-AU" dirty="0"/>
              <a:t>Time restriction until protocol developed</a:t>
            </a:r>
          </a:p>
          <a:p>
            <a:r>
              <a:rPr lang="en-AU" dirty="0"/>
              <a:t>Registration of your title through JBI is only available to JBI affiliated entities</a:t>
            </a:r>
          </a:p>
        </p:txBody>
      </p:sp>
    </p:spTree>
    <p:extLst>
      <p:ext uri="{BB962C8B-B14F-4D97-AF65-F5344CB8AC3E}">
        <p14:creationId xmlns:p14="http://schemas.microsoft.com/office/powerpoint/2010/main" val="1148417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Systematic Review Protocol</a:t>
            </a:r>
          </a:p>
        </p:txBody>
      </p:sp>
      <p:sp>
        <p:nvSpPr>
          <p:cNvPr id="3" name="Content Placeholder 2"/>
          <p:cNvSpPr>
            <a:spLocks noGrp="1"/>
          </p:cNvSpPr>
          <p:nvPr>
            <p:ph idx="1"/>
          </p:nvPr>
        </p:nvSpPr>
        <p:spPr/>
        <p:txBody>
          <a:bodyPr>
            <a:noAutofit/>
          </a:bodyPr>
          <a:lstStyle/>
          <a:p>
            <a:r>
              <a:rPr lang="en-AU"/>
              <a:t>Essential to a systematic review is the development of a protocol </a:t>
            </a:r>
          </a:p>
          <a:p>
            <a:r>
              <a:rPr lang="en-AU"/>
              <a:t>A protocol pre-defines the objectives and methods of the systematic review</a:t>
            </a:r>
          </a:p>
          <a:p>
            <a:r>
              <a:rPr lang="en-AU"/>
              <a:t>Allows transparency, reduces reporting bias</a:t>
            </a:r>
          </a:p>
          <a:p>
            <a:r>
              <a:rPr lang="en-AU"/>
              <a:t>Must be done prior to conducting the systematic review</a:t>
            </a:r>
          </a:p>
          <a:p>
            <a:r>
              <a:rPr lang="en-AU"/>
              <a:t>Separate document to the systematic review report</a:t>
            </a:r>
          </a:p>
          <a:p>
            <a:endParaRPr lang="en-AU"/>
          </a:p>
        </p:txBody>
      </p:sp>
    </p:spTree>
    <p:extLst>
      <p:ext uri="{BB962C8B-B14F-4D97-AF65-F5344CB8AC3E}">
        <p14:creationId xmlns:p14="http://schemas.microsoft.com/office/powerpoint/2010/main" val="186337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AU"/>
              <a:t>Systematic Review Protocol</a:t>
            </a:r>
          </a:p>
        </p:txBody>
      </p:sp>
      <p:sp>
        <p:nvSpPr>
          <p:cNvPr id="3" name="Content Placeholder 2"/>
          <p:cNvSpPr>
            <a:spLocks noGrp="1"/>
          </p:cNvSpPr>
          <p:nvPr>
            <p:ph idx="1"/>
          </p:nvPr>
        </p:nvSpPr>
        <p:spPr/>
        <p:txBody>
          <a:bodyPr vert="horz" lIns="91440" tIns="45720" rIns="91440" bIns="45720" rtlCol="0" anchor="t">
            <a:noAutofit/>
          </a:bodyPr>
          <a:lstStyle/>
          <a:p>
            <a:r>
              <a:rPr lang="en-AU" dirty="0"/>
              <a:t>Protocols are submitted for peer review (two registered peer reviewer)</a:t>
            </a:r>
          </a:p>
          <a:p>
            <a:pPr marL="359410" indent="-359410"/>
            <a:r>
              <a:rPr lang="en-AU" dirty="0">
                <a:latin typeface="Arial"/>
                <a:cs typeface="Arial"/>
              </a:rPr>
              <a:t>Published a priori via open access journals</a:t>
            </a:r>
          </a:p>
          <a:p>
            <a:r>
              <a:rPr lang="en-AU" dirty="0"/>
              <a:t>Should be registered in </a:t>
            </a:r>
            <a:r>
              <a:rPr lang="en-US" dirty="0"/>
              <a:t>the international prospective register for systematic reviews (</a:t>
            </a:r>
            <a:r>
              <a:rPr lang="en-AU" dirty="0"/>
              <a:t>PROSPERO)</a:t>
            </a:r>
          </a:p>
          <a:p>
            <a:r>
              <a:rPr lang="en-AU" dirty="0"/>
              <a:t>Protocols MUST be registered prior to data extraction</a:t>
            </a:r>
          </a:p>
        </p:txBody>
      </p:sp>
    </p:spTree>
    <p:extLst>
      <p:ext uri="{BB962C8B-B14F-4D97-AF65-F5344CB8AC3E}">
        <p14:creationId xmlns:p14="http://schemas.microsoft.com/office/powerpoint/2010/main" val="3805943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Session 7</a:t>
            </a:r>
          </a:p>
        </p:txBody>
      </p:sp>
      <p:sp>
        <p:nvSpPr>
          <p:cNvPr id="3" name="Subtitle 2">
            <a:extLst>
              <a:ext uri="{FF2B5EF4-FFF2-40B4-BE49-F238E27FC236}">
                <a16:creationId xmlns:a16="http://schemas.microsoft.com/office/drawing/2014/main" id="{C3D91664-32EB-2B4E-BE41-418A0197BA10}"/>
              </a:ext>
            </a:extLst>
          </p:cNvPr>
          <p:cNvSpPr>
            <a:spLocks noGrp="1"/>
          </p:cNvSpPr>
          <p:nvPr>
            <p:ph type="subTitle" idx="1"/>
          </p:nvPr>
        </p:nvSpPr>
        <p:spPr>
          <a:xfrm>
            <a:off x="206595" y="2359176"/>
            <a:ext cx="8534400" cy="830997"/>
          </a:xfrm>
        </p:spPr>
        <p:txBody>
          <a:bodyPr/>
          <a:lstStyle/>
          <a:p>
            <a:r>
              <a:rPr lang="en-US" dirty="0">
                <a:solidFill>
                  <a:srgbClr val="042071"/>
                </a:solidFill>
                <a:cs typeface="MS PGothic" pitchFamily="34" charset="-128"/>
              </a:rPr>
              <a:t>Protocol Development </a:t>
            </a:r>
            <a:endParaRPr lang="en-US" dirty="0">
              <a:solidFill>
                <a:srgbClr val="042071"/>
              </a:solidFill>
            </a:endParaRPr>
          </a:p>
        </p:txBody>
      </p:sp>
    </p:spTree>
    <p:extLst>
      <p:ext uri="{BB962C8B-B14F-4D97-AF65-F5344CB8AC3E}">
        <p14:creationId xmlns:p14="http://schemas.microsoft.com/office/powerpoint/2010/main" val="1927033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a:bodyPr>
          <a:lstStyle/>
          <a:p>
            <a:r>
              <a:rPr lang="en-US"/>
              <a:t>Protocol Development</a:t>
            </a:r>
          </a:p>
        </p:txBody>
      </p:sp>
      <p:sp>
        <p:nvSpPr>
          <p:cNvPr id="310275" name="Rectangle 3"/>
          <p:cNvSpPr>
            <a:spLocks noGrp="1" noChangeArrowheads="1"/>
          </p:cNvSpPr>
          <p:nvPr>
            <p:ph idx="1"/>
          </p:nvPr>
        </p:nvSpPr>
        <p:spPr/>
        <p:txBody>
          <a:bodyPr>
            <a:normAutofit/>
          </a:bodyPr>
          <a:lstStyle/>
          <a:p>
            <a:r>
              <a:rPr lang="en-US"/>
              <a:t>A protocol:</a:t>
            </a:r>
          </a:p>
          <a:p>
            <a:pPr lvl="1"/>
            <a:r>
              <a:rPr lang="en-US"/>
              <a:t>Guides the specific direction of the review</a:t>
            </a:r>
          </a:p>
          <a:p>
            <a:pPr lvl="1"/>
            <a:r>
              <a:rPr lang="en-US"/>
              <a:t>Describes inclusion criteria</a:t>
            </a:r>
          </a:p>
          <a:p>
            <a:pPr lvl="1"/>
            <a:r>
              <a:rPr lang="en-US"/>
              <a:t>Identifies the appropriate search sources and resources</a:t>
            </a:r>
          </a:p>
          <a:p>
            <a:pPr lvl="1"/>
            <a:r>
              <a:rPr lang="en-US"/>
              <a:t>Describes methods of study selection, appraisal, extraction and synthesis</a:t>
            </a:r>
          </a:p>
        </p:txBody>
      </p:sp>
    </p:spTree>
    <p:extLst>
      <p:ext uri="{BB962C8B-B14F-4D97-AF65-F5344CB8AC3E}">
        <p14:creationId xmlns:p14="http://schemas.microsoft.com/office/powerpoint/2010/main" val="1889313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E07FC9-C0DD-B041-B9C4-681132D07B99}"/>
              </a:ext>
            </a:extLst>
          </p:cNvPr>
          <p:cNvSpPr>
            <a:spLocks noGrp="1"/>
          </p:cNvSpPr>
          <p:nvPr>
            <p:ph type="title"/>
          </p:nvPr>
        </p:nvSpPr>
        <p:spPr/>
        <p:txBody>
          <a:bodyPr/>
          <a:lstStyle/>
          <a:p>
            <a:r>
              <a:rPr lang="en-AU" dirty="0">
                <a:solidFill>
                  <a:srgbClr val="042071"/>
                </a:solidFill>
                <a:cs typeface="MS PGothic" pitchFamily="34" charset="-128"/>
              </a:rPr>
              <a:t>Protocol Development</a:t>
            </a:r>
            <a:br>
              <a:rPr lang="en-AU" dirty="0">
                <a:solidFill>
                  <a:srgbClr val="042071"/>
                </a:solidFill>
                <a:cs typeface="MS PGothic" pitchFamily="34" charset="-128"/>
              </a:rPr>
            </a:br>
            <a:endParaRPr lang="en-US" dirty="0"/>
          </a:p>
        </p:txBody>
      </p:sp>
      <p:sp>
        <p:nvSpPr>
          <p:cNvPr id="310275" name="Rectangle 3"/>
          <p:cNvSpPr>
            <a:spLocks noGrp="1" noChangeArrowheads="1"/>
          </p:cNvSpPr>
          <p:nvPr>
            <p:ph idx="1"/>
          </p:nvPr>
        </p:nvSpPr>
        <p:spPr/>
        <p:txBody>
          <a:bodyPr vert="horz" lIns="91440" tIns="45720" rIns="91440" bIns="45720" rtlCol="0" anchor="t">
            <a:noAutofit/>
          </a:bodyPr>
          <a:lstStyle/>
          <a:p>
            <a:r>
              <a:rPr lang="en-US" dirty="0"/>
              <a:t>It is mandatory to develop a protocol before a review can be commenced</a:t>
            </a:r>
          </a:p>
          <a:p>
            <a:r>
              <a:rPr lang="en-US" dirty="0"/>
              <a:t>Protocols can be completed using standard JBI or Cochrane template</a:t>
            </a:r>
          </a:p>
          <a:p>
            <a:pPr marL="359410" indent="-359410"/>
            <a:r>
              <a:rPr lang="en-US" dirty="0">
                <a:latin typeface="Arial"/>
                <a:cs typeface="Arial"/>
              </a:rPr>
              <a:t>All protocols submitted to should undergo international peer review</a:t>
            </a:r>
          </a:p>
        </p:txBody>
      </p:sp>
    </p:spTree>
    <p:extLst>
      <p:ext uri="{BB962C8B-B14F-4D97-AF65-F5344CB8AC3E}">
        <p14:creationId xmlns:p14="http://schemas.microsoft.com/office/powerpoint/2010/main" val="4177357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96F9DF-7EE8-E742-AC23-DAD99E5B089B}"/>
              </a:ext>
            </a:extLst>
          </p:cNvPr>
          <p:cNvSpPr>
            <a:spLocks noGrp="1"/>
          </p:cNvSpPr>
          <p:nvPr>
            <p:ph type="title"/>
          </p:nvPr>
        </p:nvSpPr>
        <p:spPr>
          <a:xfrm>
            <a:off x="838200" y="540000"/>
            <a:ext cx="10515600" cy="655564"/>
          </a:xfrm>
        </p:spPr>
        <p:txBody>
          <a:bodyPr/>
          <a:lstStyle/>
          <a:p>
            <a:r>
              <a:rPr lang="en-AU" dirty="0">
                <a:solidFill>
                  <a:srgbClr val="042071"/>
                </a:solidFill>
                <a:cs typeface="MS PGothic" pitchFamily="34" charset="-128"/>
              </a:rPr>
              <a:t>Protocol Structure</a:t>
            </a:r>
            <a:endParaRPr lang="en-US" dirty="0"/>
          </a:p>
        </p:txBody>
      </p:sp>
      <p:sp>
        <p:nvSpPr>
          <p:cNvPr id="312324" name="Rectangle 4"/>
          <p:cNvSpPr>
            <a:spLocks noGrp="1" noChangeArrowheads="1"/>
          </p:cNvSpPr>
          <p:nvPr>
            <p:ph idx="1"/>
          </p:nvPr>
        </p:nvSpPr>
        <p:spPr>
          <a:xfrm>
            <a:off x="838200" y="1447800"/>
            <a:ext cx="10515600" cy="4690200"/>
          </a:xfrm>
        </p:spPr>
        <p:txBody>
          <a:bodyPr numCol="2">
            <a:noAutofit/>
          </a:bodyPr>
          <a:lstStyle/>
          <a:p>
            <a:r>
              <a:rPr lang="en-US" sz="2400" dirty="0"/>
              <a:t>Title </a:t>
            </a:r>
          </a:p>
          <a:p>
            <a:r>
              <a:rPr lang="en-US" sz="2400" dirty="0"/>
              <a:t>Abstract</a:t>
            </a:r>
          </a:p>
          <a:p>
            <a:r>
              <a:rPr lang="en-US" sz="2400" dirty="0"/>
              <a:t>Introduction</a:t>
            </a:r>
          </a:p>
          <a:p>
            <a:r>
              <a:rPr lang="en-US" sz="2400" dirty="0"/>
              <a:t>Review question(s)</a:t>
            </a:r>
          </a:p>
          <a:p>
            <a:r>
              <a:rPr lang="en-US" sz="2400" dirty="0"/>
              <a:t>Inclusion criteria </a:t>
            </a:r>
          </a:p>
          <a:p>
            <a:r>
              <a:rPr lang="en-US" sz="2400" dirty="0"/>
              <a:t> Methods:</a:t>
            </a:r>
          </a:p>
          <a:p>
            <a:pPr lvl="1"/>
            <a:r>
              <a:rPr lang="en-US" sz="2000" dirty="0"/>
              <a:t>Search strategy</a:t>
            </a:r>
          </a:p>
          <a:p>
            <a:pPr lvl="1"/>
            <a:r>
              <a:rPr lang="en-US" sz="2000" dirty="0"/>
              <a:t>Study selection</a:t>
            </a:r>
          </a:p>
          <a:p>
            <a:pPr lvl="1"/>
            <a:r>
              <a:rPr lang="en-US" sz="2000" dirty="0"/>
              <a:t>Assessment of methodological quality</a:t>
            </a:r>
          </a:p>
          <a:p>
            <a:pPr lvl="1"/>
            <a:r>
              <a:rPr lang="en-US" sz="1800" dirty="0">
                <a:cs typeface="MS PGothic" pitchFamily="34" charset="-128"/>
              </a:rPr>
              <a:t>Data extraction</a:t>
            </a:r>
          </a:p>
          <a:p>
            <a:pPr lvl="1"/>
            <a:r>
              <a:rPr lang="en-US" sz="1800" dirty="0">
                <a:cs typeface="MS PGothic" pitchFamily="34" charset="-128"/>
              </a:rPr>
              <a:t>Data synthesis</a:t>
            </a:r>
          </a:p>
          <a:p>
            <a:pPr lvl="1"/>
            <a:r>
              <a:rPr lang="en-US" sz="1800" dirty="0">
                <a:cs typeface="MS PGothic" pitchFamily="34" charset="-128"/>
              </a:rPr>
              <a:t>Assessing certainty in the findings</a:t>
            </a:r>
          </a:p>
          <a:p>
            <a:r>
              <a:rPr lang="en-US" sz="2400" dirty="0">
                <a:cs typeface="MS PGothic" pitchFamily="34" charset="-128"/>
              </a:rPr>
              <a:t>Acknowledgements</a:t>
            </a:r>
          </a:p>
          <a:p>
            <a:r>
              <a:rPr lang="en-US" sz="2400" dirty="0">
                <a:cs typeface="MS PGothic" pitchFamily="34" charset="-128"/>
              </a:rPr>
              <a:t>Funding</a:t>
            </a:r>
          </a:p>
          <a:p>
            <a:r>
              <a:rPr lang="en-US" sz="2400" dirty="0">
                <a:cs typeface="MS PGothic" pitchFamily="34" charset="-128"/>
              </a:rPr>
              <a:t>Conflicts of interest</a:t>
            </a:r>
          </a:p>
          <a:p>
            <a:r>
              <a:rPr lang="en-US" sz="2400" dirty="0">
                <a:cs typeface="MS PGothic" pitchFamily="34" charset="-128"/>
              </a:rPr>
              <a:t>References</a:t>
            </a:r>
          </a:p>
          <a:p>
            <a:r>
              <a:rPr lang="en-US" sz="2400" dirty="0">
                <a:cs typeface="MS PGothic" pitchFamily="34" charset="-128"/>
              </a:rPr>
              <a:t>Appendices:</a:t>
            </a:r>
          </a:p>
          <a:p>
            <a:pPr lvl="1"/>
            <a:r>
              <a:rPr lang="en-US" sz="1800" dirty="0">
                <a:cs typeface="MS PGothic" pitchFamily="34" charset="-128"/>
              </a:rPr>
              <a:t>Search strategy example</a:t>
            </a:r>
          </a:p>
          <a:p>
            <a:pPr lvl="1"/>
            <a:endParaRPr lang="en-US" sz="2000" dirty="0"/>
          </a:p>
        </p:txBody>
      </p:sp>
      <p:sp>
        <p:nvSpPr>
          <p:cNvPr id="312323" name="Rectangle 3"/>
          <p:cNvSpPr>
            <a:spLocks noChangeArrowheads="1"/>
          </p:cNvSpPr>
          <p:nvPr/>
        </p:nvSpPr>
        <p:spPr bwMode="auto">
          <a:xfrm>
            <a:off x="3203581" y="3651250"/>
            <a:ext cx="1673225" cy="369332"/>
          </a:xfrm>
          <a:prstGeom prst="rect">
            <a:avLst/>
          </a:prstGeom>
          <a:noFill/>
          <a:ln w="9525">
            <a:noFill/>
            <a:miter lim="800000"/>
            <a:headEnd/>
            <a:tailEnd/>
          </a:ln>
        </p:spPr>
        <p:txBody>
          <a:bodyPr>
            <a:prstTxWarp prst="textNoShape">
              <a:avLst/>
            </a:prstTxWarp>
            <a:spAutoFit/>
          </a:bodyPr>
          <a:lstStyle/>
          <a:p>
            <a:pPr algn="l"/>
            <a:endParaRPr lang="en-AU">
              <a:latin typeface="Arial" panose="020B0604020202020204" pitchFamily="34" charset="0"/>
            </a:endParaRPr>
          </a:p>
        </p:txBody>
      </p:sp>
    </p:spTree>
    <p:extLst>
      <p:ext uri="{BB962C8B-B14F-4D97-AF65-F5344CB8AC3E}">
        <p14:creationId xmlns:p14="http://schemas.microsoft.com/office/powerpoint/2010/main" val="239737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A4DE410-5D16-8546-9CC6-FC8103BE9F41}"/>
              </a:ext>
            </a:extLst>
          </p:cNvPr>
          <p:cNvSpPr>
            <a:spLocks noGrp="1"/>
          </p:cNvSpPr>
          <p:nvPr>
            <p:ph type="title"/>
          </p:nvPr>
        </p:nvSpPr>
        <p:spPr/>
        <p:txBody>
          <a:bodyPr/>
          <a:lstStyle/>
          <a:p>
            <a:r>
              <a:rPr lang="en-AU" dirty="0">
                <a:solidFill>
                  <a:srgbClr val="042071"/>
                </a:solidFill>
                <a:cs typeface="MS PGothic" pitchFamily="34" charset="-128"/>
              </a:rPr>
              <a:t>PRISMA-P</a:t>
            </a:r>
            <a:br>
              <a:rPr lang="en-AU" dirty="0">
                <a:solidFill>
                  <a:srgbClr val="042071"/>
                </a:solidFill>
                <a:cs typeface="MS PGothic" pitchFamily="34" charset="-128"/>
              </a:rPr>
            </a:br>
            <a:endParaRPr lang="en-US" dirty="0"/>
          </a:p>
        </p:txBody>
      </p:sp>
      <p:sp>
        <p:nvSpPr>
          <p:cNvPr id="7" name="Content Placeholder 6"/>
          <p:cNvSpPr>
            <a:spLocks noGrp="1"/>
          </p:cNvSpPr>
          <p:nvPr>
            <p:ph idx="1"/>
          </p:nvPr>
        </p:nvSpPr>
        <p:spPr/>
        <p:txBody>
          <a:bodyPr>
            <a:normAutofit/>
          </a:bodyPr>
          <a:lstStyle/>
          <a:p>
            <a:r>
              <a:rPr lang="en-AU" dirty="0"/>
              <a:t>PRISMA-P statement provides guidance on reporting for protocols </a:t>
            </a:r>
          </a:p>
          <a:p>
            <a:r>
              <a:rPr lang="en-AU" dirty="0"/>
              <a:t>Checklist contains 17 numbered items that they recommend should be described at a minimum</a:t>
            </a:r>
          </a:p>
          <a:p>
            <a:r>
              <a:rPr lang="en-AU" dirty="0"/>
              <a:t>Grouped into: administrative information, introduction, and methods</a:t>
            </a:r>
          </a:p>
        </p:txBody>
      </p:sp>
    </p:spTree>
    <p:extLst>
      <p:ext uri="{BB962C8B-B14F-4D97-AF65-F5344CB8AC3E}">
        <p14:creationId xmlns:p14="http://schemas.microsoft.com/office/powerpoint/2010/main" val="245982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6891338" y="6159500"/>
            <a:ext cx="184666" cy="369332"/>
          </a:xfrm>
          <a:prstGeom prst="rect">
            <a:avLst/>
          </a:prstGeom>
          <a:noFill/>
          <a:ln w="9525">
            <a:noFill/>
            <a:miter lim="800000"/>
            <a:headEnd/>
            <a:tailEnd/>
          </a:ln>
        </p:spPr>
        <p:txBody>
          <a:bodyPr wrap="none">
            <a:prstTxWarp prst="textNoShape">
              <a:avLst/>
            </a:prstTxWarp>
            <a:spAutoFit/>
          </a:bodyPr>
          <a:lstStyle/>
          <a:p>
            <a:pPr algn="l"/>
            <a:endParaRPr lang="en-AU">
              <a:latin typeface="Arial" panose="020B0604020202020204" pitchFamily="34" charset="0"/>
            </a:endParaRPr>
          </a:p>
        </p:txBody>
      </p:sp>
      <p:sp>
        <p:nvSpPr>
          <p:cNvPr id="20483" name="Rectangle 7"/>
          <p:cNvSpPr>
            <a:spLocks noGrp="1" noChangeArrowheads="1"/>
          </p:cNvSpPr>
          <p:nvPr>
            <p:ph type="title"/>
          </p:nvPr>
        </p:nvSpPr>
        <p:spPr>
          <a:xfrm>
            <a:off x="838200" y="540000"/>
            <a:ext cx="10515600" cy="655564"/>
          </a:xfrm>
        </p:spPr>
        <p:txBody>
          <a:bodyPr>
            <a:normAutofit/>
          </a:bodyPr>
          <a:lstStyle/>
          <a:p>
            <a:r>
              <a:rPr lang="en-US"/>
              <a:t>Module 1 Objectives</a:t>
            </a:r>
          </a:p>
        </p:txBody>
      </p:sp>
      <p:sp>
        <p:nvSpPr>
          <p:cNvPr id="20484" name="Rectangle 8"/>
          <p:cNvSpPr>
            <a:spLocks noGrp="1" noChangeArrowheads="1"/>
          </p:cNvSpPr>
          <p:nvPr>
            <p:ph idx="1"/>
          </p:nvPr>
        </p:nvSpPr>
        <p:spPr>
          <a:xfrm>
            <a:off x="838200" y="1440000"/>
            <a:ext cx="10515600" cy="4579657"/>
          </a:xfrm>
        </p:spPr>
        <p:txBody>
          <a:bodyPr>
            <a:noAutofit/>
          </a:bodyPr>
          <a:lstStyle/>
          <a:p>
            <a:r>
              <a:rPr lang="en-US" dirty="0"/>
              <a:t>To develop a comprehensive understanding of the principles of evidence-based healthcare</a:t>
            </a:r>
          </a:p>
          <a:p>
            <a:r>
              <a:rPr lang="en-US" dirty="0"/>
              <a:t>The objectives of this module are to prepare participants to:</a:t>
            </a:r>
          </a:p>
          <a:p>
            <a:pPr lvl="1"/>
            <a:r>
              <a:rPr lang="en-US" dirty="0"/>
              <a:t>describe the origins and development of evidence-based healthcare</a:t>
            </a:r>
          </a:p>
          <a:p>
            <a:pPr lvl="1"/>
            <a:r>
              <a:rPr lang="en-US" dirty="0"/>
              <a:t>describe and discuss the systematic review process</a:t>
            </a:r>
          </a:p>
          <a:p>
            <a:pPr lvl="1"/>
            <a:r>
              <a:rPr lang="en-US" dirty="0"/>
              <a:t>become familiar with different types of review questions</a:t>
            </a:r>
          </a:p>
          <a:p>
            <a:pPr lvl="1"/>
            <a:r>
              <a:rPr lang="en-US" dirty="0"/>
              <a:t>develop a systematic review protocol </a:t>
            </a:r>
          </a:p>
          <a:p>
            <a:pPr lvl="1"/>
            <a:r>
              <a:rPr lang="en-US" dirty="0"/>
              <a:t>learn key principles for searching the evidence</a:t>
            </a:r>
          </a:p>
        </p:txBody>
      </p:sp>
    </p:spTree>
    <p:extLst>
      <p:ext uri="{BB962C8B-B14F-4D97-AF65-F5344CB8AC3E}">
        <p14:creationId xmlns:p14="http://schemas.microsoft.com/office/powerpoint/2010/main" val="102330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549146-E58C-F84F-96C7-EE6FA62203FE}"/>
              </a:ext>
            </a:extLst>
          </p:cNvPr>
          <p:cNvSpPr>
            <a:spLocks noGrp="1"/>
          </p:cNvSpPr>
          <p:nvPr>
            <p:ph type="title"/>
          </p:nvPr>
        </p:nvSpPr>
        <p:spPr/>
        <p:txBody>
          <a:bodyPr/>
          <a:lstStyle/>
          <a:p>
            <a:r>
              <a:rPr lang="en-AU" dirty="0">
                <a:solidFill>
                  <a:srgbClr val="042071"/>
                </a:solidFill>
                <a:cs typeface="MS PGothic" pitchFamily="34" charset="-128"/>
              </a:rPr>
              <a:t>Introduction</a:t>
            </a:r>
            <a:endParaRPr lang="en-US" dirty="0"/>
          </a:p>
        </p:txBody>
      </p:sp>
      <p:sp>
        <p:nvSpPr>
          <p:cNvPr id="314372" name="Rectangle 4"/>
          <p:cNvSpPr>
            <a:spLocks noGrp="1" noChangeArrowheads="1"/>
          </p:cNvSpPr>
          <p:nvPr>
            <p:ph idx="1"/>
          </p:nvPr>
        </p:nvSpPr>
        <p:spPr/>
        <p:txBody>
          <a:bodyPr>
            <a:noAutofit/>
          </a:bodyPr>
          <a:lstStyle/>
          <a:p>
            <a:r>
              <a:rPr lang="en-US" sz="2400" dirty="0"/>
              <a:t>Describe the issue under review, including:</a:t>
            </a:r>
          </a:p>
          <a:p>
            <a:pPr lvl="1"/>
            <a:r>
              <a:rPr lang="en-US" sz="2000" dirty="0"/>
              <a:t>Target population, interventions, outcomes, phenomena of interest, context if applicable</a:t>
            </a:r>
          </a:p>
          <a:p>
            <a:r>
              <a:rPr lang="en-US" sz="2400" dirty="0"/>
              <a:t>Should concisely overview the main elements of the review, and issues within the topic of choice</a:t>
            </a:r>
          </a:p>
          <a:p>
            <a:r>
              <a:rPr lang="en-US" sz="2400" dirty="0"/>
              <a:t>Provide adequate detail to justify the conduct of the review and choice of inclusion criteria</a:t>
            </a:r>
          </a:p>
          <a:p>
            <a:r>
              <a:rPr lang="en-US" sz="2400" dirty="0"/>
              <a:t>Provide necessary definitions of important terms and concepts</a:t>
            </a:r>
          </a:p>
          <a:p>
            <a:r>
              <a:rPr lang="en-US" sz="2400" dirty="0"/>
              <a:t>If systematic reviews exist on the topic explain how this one will be different</a:t>
            </a:r>
          </a:p>
          <a:p>
            <a:r>
              <a:rPr lang="en-US" sz="2400" dirty="0"/>
              <a:t>~1000 words</a:t>
            </a:r>
          </a:p>
        </p:txBody>
      </p:sp>
      <p:sp>
        <p:nvSpPr>
          <p:cNvPr id="314371" name="Rectangle 3"/>
          <p:cNvSpPr>
            <a:spLocks noChangeArrowheads="1"/>
          </p:cNvSpPr>
          <p:nvPr/>
        </p:nvSpPr>
        <p:spPr bwMode="auto">
          <a:xfrm>
            <a:off x="3203581" y="3651250"/>
            <a:ext cx="1673225" cy="369332"/>
          </a:xfrm>
          <a:prstGeom prst="rect">
            <a:avLst/>
          </a:prstGeom>
          <a:noFill/>
          <a:ln w="9525">
            <a:noFill/>
            <a:miter lim="800000"/>
            <a:headEnd/>
            <a:tailEnd/>
          </a:ln>
        </p:spPr>
        <p:txBody>
          <a:bodyPr>
            <a:prstTxWarp prst="textNoShape">
              <a:avLst/>
            </a:prstTxWarp>
            <a:spAutoFit/>
          </a:bodyPr>
          <a:lstStyle/>
          <a:p>
            <a:pPr algn="l"/>
            <a:endParaRPr lang="en-AU">
              <a:latin typeface="Arial" panose="020B0604020202020204" pitchFamily="34" charset="0"/>
            </a:endParaRPr>
          </a:p>
        </p:txBody>
      </p:sp>
    </p:spTree>
    <p:extLst>
      <p:ext uri="{BB962C8B-B14F-4D97-AF65-F5344CB8AC3E}">
        <p14:creationId xmlns:p14="http://schemas.microsoft.com/office/powerpoint/2010/main" val="2806765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E701E6-59A6-444E-870D-0444BBED99CD}"/>
              </a:ext>
            </a:extLst>
          </p:cNvPr>
          <p:cNvSpPr>
            <a:spLocks noGrp="1"/>
          </p:cNvSpPr>
          <p:nvPr>
            <p:ph type="title"/>
          </p:nvPr>
        </p:nvSpPr>
        <p:spPr/>
        <p:txBody>
          <a:bodyPr/>
          <a:lstStyle/>
          <a:p>
            <a:r>
              <a:rPr lang="en-AU" dirty="0">
                <a:solidFill>
                  <a:srgbClr val="042071"/>
                </a:solidFill>
                <a:cs typeface="MS PGothic" pitchFamily="34" charset="-128"/>
              </a:rPr>
              <a:t>Conflicts of Interest</a:t>
            </a:r>
            <a:endParaRPr lang="en-US" dirty="0"/>
          </a:p>
        </p:txBody>
      </p:sp>
      <p:sp>
        <p:nvSpPr>
          <p:cNvPr id="3" name="Content Placeholder 2"/>
          <p:cNvSpPr>
            <a:spLocks noGrp="1"/>
          </p:cNvSpPr>
          <p:nvPr>
            <p:ph idx="1"/>
          </p:nvPr>
        </p:nvSpPr>
        <p:spPr/>
        <p:txBody>
          <a:bodyPr>
            <a:noAutofit/>
          </a:bodyPr>
          <a:lstStyle/>
          <a:p>
            <a:r>
              <a:rPr lang="en-AU"/>
              <a:t>A statement should be included in every review protocol being submitted to JBI that either declares the absence of any conflict of interest, or describes a specified or potential conflict of interest</a:t>
            </a:r>
          </a:p>
        </p:txBody>
      </p:sp>
    </p:spTree>
    <p:extLst>
      <p:ext uri="{BB962C8B-B14F-4D97-AF65-F5344CB8AC3E}">
        <p14:creationId xmlns:p14="http://schemas.microsoft.com/office/powerpoint/2010/main" val="3944493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9F14F4-5E17-E74B-9EF0-3ADB0EE2FFBB}"/>
              </a:ext>
            </a:extLst>
          </p:cNvPr>
          <p:cNvSpPr>
            <a:spLocks noGrp="1"/>
          </p:cNvSpPr>
          <p:nvPr>
            <p:ph type="title"/>
          </p:nvPr>
        </p:nvSpPr>
        <p:spPr/>
        <p:txBody>
          <a:bodyPr/>
          <a:lstStyle/>
          <a:p>
            <a:r>
              <a:rPr lang="en-AU" dirty="0">
                <a:solidFill>
                  <a:srgbClr val="042071"/>
                </a:solidFill>
                <a:cs typeface="MS PGothic" pitchFamily="34" charset="-128"/>
              </a:rPr>
              <a:t>Submitting to Evidence Synthesis</a:t>
            </a:r>
            <a:br>
              <a:rPr lang="en-AU" dirty="0">
                <a:solidFill>
                  <a:srgbClr val="042071"/>
                </a:solidFill>
                <a:cs typeface="MS PGothic" pitchFamily="34" charset="-128"/>
              </a:rPr>
            </a:br>
            <a:endParaRPr lang="en-US" dirty="0"/>
          </a:p>
        </p:txBody>
      </p:sp>
      <p:sp>
        <p:nvSpPr>
          <p:cNvPr id="3" name="Content Placeholder 2"/>
          <p:cNvSpPr>
            <a:spLocks noGrp="1"/>
          </p:cNvSpPr>
          <p:nvPr>
            <p:ph idx="1"/>
          </p:nvPr>
        </p:nvSpPr>
        <p:spPr/>
        <p:txBody>
          <a:bodyPr>
            <a:normAutofit/>
          </a:bodyPr>
          <a:lstStyle/>
          <a:p>
            <a:r>
              <a:rPr lang="en-AU" dirty="0"/>
              <a:t>Manuscripts must be submitted online through Editorial Manager at the journal website </a:t>
            </a:r>
          </a:p>
          <a:p>
            <a:r>
              <a:rPr lang="en-AU" dirty="0"/>
              <a:t>You need to register an account (first time only)</a:t>
            </a:r>
          </a:p>
          <a:p>
            <a:r>
              <a:rPr lang="en-AU" dirty="0"/>
              <a:t>Detailed instructions for authors provided</a:t>
            </a:r>
          </a:p>
          <a:p>
            <a:r>
              <a:rPr lang="en-AU" dirty="0"/>
              <a:t>Can track progress at all times</a:t>
            </a:r>
          </a:p>
          <a:p>
            <a:r>
              <a:rPr lang="en-AU" dirty="0"/>
              <a:t>ALL authors needs to sign a Copyright/Disclosure Form on submission</a:t>
            </a:r>
          </a:p>
          <a:p>
            <a:r>
              <a:rPr lang="en-AU" dirty="0"/>
              <a:t>Consider language standards</a:t>
            </a:r>
          </a:p>
          <a:p>
            <a:endParaRPr lang="en-AU" dirty="0"/>
          </a:p>
        </p:txBody>
      </p:sp>
    </p:spTree>
    <p:extLst>
      <p:ext uri="{BB962C8B-B14F-4D97-AF65-F5344CB8AC3E}">
        <p14:creationId xmlns:p14="http://schemas.microsoft.com/office/powerpoint/2010/main" val="166570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a:t>Deviations from the protocol</a:t>
            </a:r>
          </a:p>
        </p:txBody>
      </p:sp>
      <p:sp>
        <p:nvSpPr>
          <p:cNvPr id="3" name="Content Placeholder 2"/>
          <p:cNvSpPr>
            <a:spLocks noGrp="1"/>
          </p:cNvSpPr>
          <p:nvPr>
            <p:ph idx="1"/>
          </p:nvPr>
        </p:nvSpPr>
        <p:spPr/>
        <p:txBody>
          <a:bodyPr>
            <a:normAutofit/>
          </a:bodyPr>
          <a:lstStyle/>
          <a:p>
            <a:r>
              <a:rPr lang="en-AU" dirty="0"/>
              <a:t>Ideally the review should follow the protocol exactly</a:t>
            </a:r>
          </a:p>
          <a:p>
            <a:r>
              <a:rPr lang="en-AU" dirty="0"/>
              <a:t>Any deviation needs to be clearly detailed in the review report (under the Methods heading)</a:t>
            </a:r>
          </a:p>
          <a:p>
            <a:r>
              <a:rPr lang="en-AU" dirty="0"/>
              <a:t>Systematic reviews should include a sentence in the methods that reads… </a:t>
            </a:r>
          </a:p>
          <a:p>
            <a:pPr lvl="1"/>
            <a:r>
              <a:rPr lang="en-AU" dirty="0"/>
              <a:t>This review was conducted in accordance with an a priori protocol (insert citation to the published or in press protocol) </a:t>
            </a:r>
            <a:br>
              <a:rPr lang="en-AU" dirty="0"/>
            </a:br>
            <a:r>
              <a:rPr lang="en-AU" dirty="0"/>
              <a:t>Note: if the review title was registered report the name of the registry (e.g. PROSPERO) and the registration number </a:t>
            </a:r>
          </a:p>
        </p:txBody>
      </p:sp>
    </p:spTree>
    <p:extLst>
      <p:ext uri="{BB962C8B-B14F-4D97-AF65-F5344CB8AC3E}">
        <p14:creationId xmlns:p14="http://schemas.microsoft.com/office/powerpoint/2010/main" val="218103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34A435-1369-D549-ADCD-8002B12A8800}"/>
              </a:ext>
            </a:extLst>
          </p:cNvPr>
          <p:cNvSpPr>
            <a:spLocks noGrp="1"/>
          </p:cNvSpPr>
          <p:nvPr>
            <p:ph type="title"/>
          </p:nvPr>
        </p:nvSpPr>
        <p:spPr/>
        <p:txBody>
          <a:bodyPr/>
          <a:lstStyle/>
          <a:p>
            <a:r>
              <a:rPr lang="en-AU" i="1" dirty="0">
                <a:solidFill>
                  <a:srgbClr val="042071"/>
                </a:solidFill>
                <a:cs typeface="MS PGothic" pitchFamily="34" charset="-128"/>
              </a:rPr>
              <a:t>Activity 7</a:t>
            </a:r>
            <a:br>
              <a:rPr lang="en-AU" i="1" dirty="0">
                <a:solidFill>
                  <a:srgbClr val="042071"/>
                </a:solidFill>
                <a:cs typeface="MS PGothic" pitchFamily="34" charset="-128"/>
              </a:rPr>
            </a:br>
            <a:endParaRPr lang="en-US" dirty="0"/>
          </a:p>
        </p:txBody>
      </p:sp>
      <p:sp>
        <p:nvSpPr>
          <p:cNvPr id="306179" name="Rectangle 4"/>
          <p:cNvSpPr>
            <a:spLocks noGrp="1" noChangeArrowheads="1"/>
          </p:cNvSpPr>
          <p:nvPr>
            <p:ph idx="1"/>
          </p:nvPr>
        </p:nvSpPr>
        <p:spPr/>
        <p:txBody>
          <a:bodyPr>
            <a:noAutofit/>
          </a:bodyPr>
          <a:lstStyle/>
          <a:p>
            <a:pPr marL="0" indent="0" algn="ctr">
              <a:buNone/>
            </a:pPr>
            <a:r>
              <a:rPr lang="en-US" b="1" dirty="0">
                <a:solidFill>
                  <a:schemeClr val="accent1">
                    <a:lumMod val="75000"/>
                  </a:schemeClr>
                </a:solidFill>
              </a:rPr>
              <a:t>Developing a protocol</a:t>
            </a:r>
          </a:p>
          <a:p>
            <a:r>
              <a:rPr lang="en-US" dirty="0"/>
              <a:t>Continue to work on your protocol  </a:t>
            </a:r>
          </a:p>
        </p:txBody>
      </p:sp>
      <p:pic>
        <p:nvPicPr>
          <p:cNvPr id="6" name="Picture 5" desc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52354" y="4649827"/>
            <a:ext cx="1820331" cy="1716277"/>
          </a:xfrm>
          <a:prstGeom prst="rect">
            <a:avLst/>
          </a:prstGeom>
        </p:spPr>
      </p:pic>
    </p:spTree>
    <p:extLst>
      <p:ext uri="{BB962C8B-B14F-4D97-AF65-F5344CB8AC3E}">
        <p14:creationId xmlns:p14="http://schemas.microsoft.com/office/powerpoint/2010/main" val="825761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838200" y="720000"/>
            <a:ext cx="10515600" cy="655564"/>
          </a:xfrm>
        </p:spPr>
        <p:txBody>
          <a:bodyPr>
            <a:normAutofit/>
          </a:bodyPr>
          <a:lstStyle/>
          <a:p>
            <a:r>
              <a:rPr lang="en-US"/>
              <a:t>In Summary</a:t>
            </a:r>
          </a:p>
        </p:txBody>
      </p:sp>
      <p:sp>
        <p:nvSpPr>
          <p:cNvPr id="2" name="Content Placeholder 1"/>
          <p:cNvSpPr>
            <a:spLocks noGrp="1"/>
          </p:cNvSpPr>
          <p:nvPr>
            <p:ph idx="1"/>
          </p:nvPr>
        </p:nvSpPr>
        <p:spPr>
          <a:xfrm>
            <a:off x="838200" y="1597306"/>
            <a:ext cx="10515600" cy="4579657"/>
          </a:xfrm>
        </p:spPr>
        <p:txBody>
          <a:bodyPr>
            <a:noAutofit/>
          </a:bodyPr>
          <a:lstStyle/>
          <a:p>
            <a:r>
              <a:rPr lang="en-AU" sz="2200" dirty="0"/>
              <a:t>Evidence-based healthcare can be seen a “clinical decision making that considers the best available evidence; the context in which the care is delivered, client preference; and the professional judgment of the health professional”</a:t>
            </a:r>
          </a:p>
          <a:p>
            <a:r>
              <a:rPr lang="en-AU" sz="2200" dirty="0"/>
              <a:t>Systematic reviews aims to provide a comprehensive, unbiased synthesis of many relevant studies/papers in a single document. They </a:t>
            </a:r>
            <a:r>
              <a:rPr lang="en-US" sz="2200" dirty="0"/>
              <a:t>follow a structured process that requires explicit and exhaustive reporting of the methods used in synthesis</a:t>
            </a:r>
          </a:p>
          <a:p>
            <a:r>
              <a:rPr lang="en-AU" sz="2200" dirty="0"/>
              <a:t>A protocol pre-defines the objectives and methods of the systematic review. It must be done prior to conducting the systematic review</a:t>
            </a:r>
          </a:p>
        </p:txBody>
      </p:sp>
    </p:spTree>
    <p:extLst>
      <p:ext uri="{BB962C8B-B14F-4D97-AF65-F5344CB8AC3E}">
        <p14:creationId xmlns:p14="http://schemas.microsoft.com/office/powerpoint/2010/main" val="3209771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38200" y="720000"/>
            <a:ext cx="10515600" cy="655564"/>
          </a:xfrm>
        </p:spPr>
        <p:txBody>
          <a:bodyPr>
            <a:normAutofit/>
          </a:bodyPr>
          <a:lstStyle/>
          <a:p>
            <a:r>
              <a:rPr lang="en-US"/>
              <a:t>In Summary</a:t>
            </a:r>
          </a:p>
        </p:txBody>
      </p:sp>
      <p:sp>
        <p:nvSpPr>
          <p:cNvPr id="3" name="Content Placeholder 2"/>
          <p:cNvSpPr>
            <a:spLocks noGrp="1"/>
          </p:cNvSpPr>
          <p:nvPr>
            <p:ph idx="1"/>
          </p:nvPr>
        </p:nvSpPr>
        <p:spPr>
          <a:xfrm>
            <a:off x="838200" y="1597306"/>
            <a:ext cx="10515600" cy="4579657"/>
          </a:xfrm>
        </p:spPr>
        <p:txBody>
          <a:bodyPr>
            <a:normAutofit fontScale="92500" lnSpcReduction="20000"/>
          </a:bodyPr>
          <a:lstStyle/>
          <a:p>
            <a:r>
              <a:rPr lang="en-AU" sz="2600" dirty="0"/>
              <a:t>Development of a question has the most significant impact on the conduct of a systematic review as the subsequent inclusion criteria are drawn from the question and provide the operational framework for the review. There are a variety of frameworks to help reviewers structure their review question</a:t>
            </a:r>
          </a:p>
          <a:p>
            <a:r>
              <a:rPr lang="en-AU" sz="2600" dirty="0"/>
              <a:t>Searching attempts to find all eligible studies/papers to consider for inclusion. A comprehensive systematic review considers both published and unpublished studies/papers</a:t>
            </a:r>
          </a:p>
          <a:p>
            <a:r>
              <a:rPr lang="en-AU" sz="2600" dirty="0"/>
              <a:t>A comprehensive search strategy should consist of both keywords/free-text words and index terms</a:t>
            </a:r>
          </a:p>
          <a:p>
            <a:r>
              <a:rPr lang="en-US" sz="2600" dirty="0"/>
              <a:t>Study Selection addresses the question </a:t>
            </a:r>
            <a:r>
              <a:rPr lang="en-AU" sz="2600" dirty="0"/>
              <a:t>“</a:t>
            </a:r>
            <a:r>
              <a:rPr lang="en-US" sz="2600" dirty="0"/>
              <a:t>should the paper be retrieved?” It should be done by two people independently</a:t>
            </a:r>
          </a:p>
          <a:p>
            <a:pPr marL="0" indent="0">
              <a:buNone/>
            </a:pPr>
            <a:endParaRPr lang="en-AU" dirty="0"/>
          </a:p>
        </p:txBody>
      </p:sp>
    </p:spTree>
    <p:extLst>
      <p:ext uri="{BB962C8B-B14F-4D97-AF65-F5344CB8AC3E}">
        <p14:creationId xmlns:p14="http://schemas.microsoft.com/office/powerpoint/2010/main" val="690600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591984"/>
            <a:ext cx="10515600" cy="655564"/>
          </a:xfrm>
        </p:spPr>
        <p:txBody>
          <a:bodyPr>
            <a:normAutofit/>
          </a:bodyPr>
          <a:lstStyle/>
          <a:p>
            <a:r>
              <a:rPr lang="en-AU" dirty="0"/>
              <a:t>Additional Resources</a:t>
            </a:r>
          </a:p>
        </p:txBody>
      </p:sp>
      <p:sp>
        <p:nvSpPr>
          <p:cNvPr id="2" name="Content Placeholder 1"/>
          <p:cNvSpPr>
            <a:spLocks noGrp="1"/>
          </p:cNvSpPr>
          <p:nvPr>
            <p:ph idx="1"/>
          </p:nvPr>
        </p:nvSpPr>
        <p:spPr>
          <a:xfrm>
            <a:off x="838200" y="1270944"/>
            <a:ext cx="10515600" cy="2215741"/>
          </a:xfrm>
        </p:spPr>
        <p:txBody>
          <a:bodyPr vert="horz" lIns="91440" tIns="45720" rIns="91440" bIns="45720" rtlCol="0" anchor="t">
            <a:normAutofit/>
          </a:bodyPr>
          <a:lstStyle/>
          <a:p>
            <a:pPr marL="359410" indent="-359410"/>
            <a:r>
              <a:rPr lang="en-AU" sz="2400" dirty="0">
                <a:latin typeface="Arial"/>
                <a:cs typeface="Arial"/>
              </a:rPr>
              <a:t>JBI Evidence Synthesis (Journal) (</a:t>
            </a:r>
            <a:r>
              <a:rPr lang="en-AU" sz="2400" dirty="0">
                <a:solidFill>
                  <a:srgbClr val="0070C0"/>
                </a:solidFill>
                <a:latin typeface="Arial"/>
                <a:cs typeface="Arial"/>
                <a:hlinkClick r:id="rId3">
                  <a:extLst>
                    <a:ext uri="{A12FA001-AC4F-418D-AE19-62706E023703}">
                      <ahyp:hlinkClr xmlns:ahyp="http://schemas.microsoft.com/office/drawing/2018/hyperlinkcolor" val="tx"/>
                    </a:ext>
                  </a:extLst>
                </a:hlinkClick>
              </a:rPr>
              <a:t>jbievidencesynthesis.com</a:t>
            </a:r>
            <a:r>
              <a:rPr lang="en-AU" sz="2400" dirty="0">
                <a:latin typeface="Arial"/>
                <a:cs typeface="Arial"/>
              </a:rPr>
              <a:t>) </a:t>
            </a:r>
          </a:p>
          <a:p>
            <a:pPr marL="359410" indent="-359410"/>
            <a:r>
              <a:rPr lang="en-AU" sz="2400" dirty="0">
                <a:latin typeface="Arial"/>
                <a:cs typeface="Arial"/>
              </a:rPr>
              <a:t>JBI Manual for Evidence Synthesis (</a:t>
            </a:r>
            <a:r>
              <a:rPr lang="en-AU" sz="2400" dirty="0" err="1">
                <a:solidFill>
                  <a:srgbClr val="0070C0"/>
                </a:solidFill>
                <a:latin typeface="Arial"/>
                <a:cs typeface="Arial"/>
                <a:hlinkClick r:id="rId4">
                  <a:extLst>
                    <a:ext uri="{A12FA001-AC4F-418D-AE19-62706E023703}">
                      <ahyp:hlinkClr xmlns:ahyp="http://schemas.microsoft.com/office/drawing/2018/hyperlinkcolor" val="tx"/>
                    </a:ext>
                  </a:extLst>
                </a:hlinkClick>
              </a:rPr>
              <a:t>synthesismanual.jbi.global</a:t>
            </a:r>
            <a:r>
              <a:rPr lang="en-US" sz="2400" dirty="0">
                <a:latin typeface="Arial"/>
                <a:cs typeface="Arial"/>
              </a:rPr>
              <a:t>) </a:t>
            </a:r>
          </a:p>
          <a:p>
            <a:r>
              <a:rPr lang="en-AU" sz="2400" dirty="0"/>
              <a:t>JBI Instructions for Authors (</a:t>
            </a:r>
            <a:r>
              <a:rPr lang="en-AU" sz="2400" dirty="0">
                <a:solidFill>
                  <a:srgbClr val="0070C0"/>
                </a:solidFill>
                <a:hlinkClick r:id="rId5">
                  <a:extLst>
                    <a:ext uri="{A12FA001-AC4F-418D-AE19-62706E023703}">
                      <ahyp:hlinkClr xmlns:ahyp="http://schemas.microsoft.com/office/drawing/2018/hyperlinkcolor" val="tx"/>
                    </a:ext>
                  </a:extLst>
                </a:hlinkClick>
              </a:rPr>
              <a:t>https://bit.ly/2UFtkyJ</a:t>
            </a:r>
            <a:r>
              <a:rPr lang="en-AU" sz="2400" dirty="0"/>
              <a:t>) </a:t>
            </a:r>
          </a:p>
          <a:p>
            <a:r>
              <a:rPr lang="en-AU" sz="2400" dirty="0"/>
              <a:t>Lippincott – JBI Book Series (</a:t>
            </a:r>
            <a:r>
              <a:rPr lang="en-AU" sz="2400" dirty="0">
                <a:solidFill>
                  <a:srgbClr val="0070C0"/>
                </a:solidFill>
                <a:hlinkClick r:id="rId6">
                  <a:extLst>
                    <a:ext uri="{A12FA001-AC4F-418D-AE19-62706E023703}">
                      <ahyp:hlinkClr xmlns:ahyp="http://schemas.microsoft.com/office/drawing/2018/hyperlinkcolor" val="tx"/>
                    </a:ext>
                  </a:extLst>
                </a:hlinkClick>
              </a:rPr>
              <a:t>https://bit.ly/2KjXK7v</a:t>
            </a:r>
            <a:r>
              <a:rPr lang="en-AU" sz="2400" dirty="0"/>
              <a:t>) </a:t>
            </a:r>
          </a:p>
          <a:p>
            <a:pPr marL="0" indent="0">
              <a:buNone/>
            </a:pPr>
            <a:endParaRPr lang="en-AU" sz="2400" dirty="0"/>
          </a:p>
        </p:txBody>
      </p:sp>
      <p:sp>
        <p:nvSpPr>
          <p:cNvPr id="4" name="Title 1">
            <a:extLst>
              <a:ext uri="{FF2B5EF4-FFF2-40B4-BE49-F238E27FC236}">
                <a16:creationId xmlns:a16="http://schemas.microsoft.com/office/drawing/2014/main" id="{03DC7A83-C326-4B6A-A638-4EF3720ADB14}"/>
              </a:ext>
            </a:extLst>
          </p:cNvPr>
          <p:cNvSpPr txBox="1">
            <a:spLocks/>
          </p:cNvSpPr>
          <p:nvPr/>
        </p:nvSpPr>
        <p:spPr>
          <a:xfrm>
            <a:off x="838200" y="3645654"/>
            <a:ext cx="10515600" cy="655564"/>
          </a:xfrm>
          <a:prstGeom prst="rect">
            <a:avLst/>
          </a:prstGeom>
        </p:spPr>
        <p:txBody>
          <a:bodyPr vert="horz" lIns="91440" tIns="0" rIns="91440" bIns="45720" rtlCol="0" anchor="t" anchorCtr="0">
            <a:normAutofit/>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AU" sz="4000" dirty="0"/>
              <a:t>Need Assistance…?</a:t>
            </a:r>
          </a:p>
        </p:txBody>
      </p:sp>
      <p:sp>
        <p:nvSpPr>
          <p:cNvPr id="8" name="Content Placeholder 1">
            <a:extLst>
              <a:ext uri="{FF2B5EF4-FFF2-40B4-BE49-F238E27FC236}">
                <a16:creationId xmlns:a16="http://schemas.microsoft.com/office/drawing/2014/main" id="{CFF82AE6-10F6-4843-BDC8-541E02DE46D6}"/>
              </a:ext>
            </a:extLst>
          </p:cNvPr>
          <p:cNvSpPr txBox="1">
            <a:spLocks/>
          </p:cNvSpPr>
          <p:nvPr/>
        </p:nvSpPr>
        <p:spPr>
          <a:xfrm>
            <a:off x="838200" y="4280858"/>
            <a:ext cx="10515600" cy="2215741"/>
          </a:xfrm>
          <a:prstGeom prst="rect">
            <a:avLst/>
          </a:prstGeom>
        </p:spPr>
        <p:txBody>
          <a:bodyPr vert="horz" lIns="91440" tIns="45720" rIns="91440" bIns="45720" rtlCol="0" anchor="t">
            <a:normAutofit/>
          </a:bodyPr>
          <a:lstStyle>
            <a:lvl1pPr marL="360000" indent="-360000" algn="l" defTabSz="914400" rtl="0" eaLnBrk="1" latinLnBrk="0" hangingPunct="1">
              <a:lnSpc>
                <a:spcPct val="110000"/>
              </a:lnSpc>
              <a:spcBef>
                <a:spcPts val="1000"/>
              </a:spcBef>
              <a:buClr>
                <a:srgbClr val="D7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76000" indent="-228600" algn="l" defTabSz="914400" rtl="0" eaLnBrk="1" latinLnBrk="0" hangingPunct="1">
              <a:lnSpc>
                <a:spcPct val="100000"/>
              </a:lnSpc>
              <a:spcBef>
                <a:spcPts val="500"/>
              </a:spcBef>
              <a:buFont typeface="STIXGeneral-Regular"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0000"/>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9410" indent="-359410"/>
            <a:r>
              <a:rPr lang="en-AU" sz="2400" dirty="0">
                <a:latin typeface="Arial"/>
                <a:cs typeface="Arial"/>
              </a:rPr>
              <a:t>With methodology? – Email (</a:t>
            </a:r>
            <a:r>
              <a:rPr lang="en-AU" sz="2400" dirty="0">
                <a:solidFill>
                  <a:srgbClr val="0070C0"/>
                </a:solidFill>
                <a:latin typeface="Arial"/>
                <a:cs typeface="Arial"/>
                <a:hlinkClick r:id="rId7">
                  <a:extLst>
                    <a:ext uri="{A12FA001-AC4F-418D-AE19-62706E023703}">
                      <ahyp:hlinkClr xmlns:ahyp="http://schemas.microsoft.com/office/drawing/2018/hyperlinkcolor" val="tx"/>
                    </a:ext>
                  </a:extLst>
                </a:hlinkClick>
              </a:rPr>
              <a:t>jbisynthesis@adelaide.edu.au</a:t>
            </a:r>
            <a:r>
              <a:rPr lang="en-AU" sz="2400" dirty="0">
                <a:latin typeface="Arial"/>
                <a:cs typeface="Arial"/>
              </a:rPr>
              <a:t>)</a:t>
            </a:r>
          </a:p>
          <a:p>
            <a:pPr marL="359410" indent="-359410"/>
            <a:r>
              <a:rPr lang="en-AU" sz="2400" dirty="0">
                <a:latin typeface="Arial"/>
                <a:cs typeface="Arial"/>
              </a:rPr>
              <a:t>With</a:t>
            </a:r>
            <a:r>
              <a:rPr lang="en-AU" sz="2400" dirty="0">
                <a:solidFill>
                  <a:srgbClr val="0070C0"/>
                </a:solidFill>
                <a:latin typeface="Arial"/>
                <a:cs typeface="Arial"/>
              </a:rPr>
              <a:t> </a:t>
            </a:r>
            <a:r>
              <a:rPr lang="en-AU" sz="2400" dirty="0">
                <a:latin typeface="Arial"/>
                <a:cs typeface="Arial"/>
              </a:rPr>
              <a:t>JBI SUMARI? – Email (</a:t>
            </a:r>
            <a:r>
              <a:rPr lang="en-AU" sz="2400" dirty="0">
                <a:solidFill>
                  <a:srgbClr val="0070C0"/>
                </a:solidFill>
                <a:latin typeface="Arial"/>
                <a:cs typeface="Arial"/>
                <a:hlinkClick r:id="rId8">
                  <a:extLst>
                    <a:ext uri="{A12FA001-AC4F-418D-AE19-62706E023703}">
                      <ahyp:hlinkClr xmlns:ahyp="http://schemas.microsoft.com/office/drawing/2018/hyperlinkcolor" val="tx"/>
                    </a:ext>
                  </a:extLst>
                </a:hlinkClick>
              </a:rPr>
              <a:t>jbisumari@adelaide.edu.au</a:t>
            </a:r>
            <a:r>
              <a:rPr lang="en-AU" sz="2400" dirty="0">
                <a:latin typeface="Arial"/>
                <a:cs typeface="Arial"/>
              </a:rPr>
              <a:t>)</a:t>
            </a:r>
          </a:p>
          <a:p>
            <a:pPr marL="0" indent="0">
              <a:buNone/>
            </a:pPr>
            <a:r>
              <a:rPr lang="en-AU" sz="2400" dirty="0">
                <a:latin typeface="Arial"/>
                <a:cs typeface="Arial"/>
              </a:rPr>
              <a:t>                                    – Knowledge Base (</a:t>
            </a:r>
            <a:r>
              <a:rPr lang="en-AU" sz="2400" dirty="0">
                <a:solidFill>
                  <a:srgbClr val="0070C0"/>
                </a:solidFill>
                <a:latin typeface="Arial"/>
                <a:cs typeface="Arial"/>
                <a:hlinkClick r:id="rId9">
                  <a:extLst>
                    <a:ext uri="{A12FA001-AC4F-418D-AE19-62706E023703}">
                      <ahyp:hlinkClr xmlns:ahyp="http://schemas.microsoft.com/office/drawing/2018/hyperlinkcolor" val="tx"/>
                    </a:ext>
                  </a:extLst>
                </a:hlinkClick>
              </a:rPr>
              <a:t>https://bit.ly/3fe8kIR</a:t>
            </a:r>
            <a:r>
              <a:rPr lang="en-AU" sz="2400" dirty="0">
                <a:latin typeface="Arial"/>
                <a:cs typeface="Arial"/>
              </a:rPr>
              <a:t>)</a:t>
            </a:r>
          </a:p>
          <a:p>
            <a:pPr marL="0" indent="0">
              <a:buNone/>
            </a:pPr>
            <a:r>
              <a:rPr lang="en-AU" sz="2400" dirty="0">
                <a:latin typeface="Arial"/>
                <a:cs typeface="Arial"/>
              </a:rPr>
              <a:t>			   – How to cite (</a:t>
            </a:r>
            <a:r>
              <a:rPr lang="en-AU" sz="2400" dirty="0">
                <a:solidFill>
                  <a:srgbClr val="0070C0"/>
                </a:solidFill>
                <a:latin typeface="Arial"/>
                <a:cs typeface="Arial"/>
                <a:hlinkClick r:id="rId10">
                  <a:extLst>
                    <a:ext uri="{A12FA001-AC4F-418D-AE19-62706E023703}">
                      <ahyp:hlinkClr xmlns:ahyp="http://schemas.microsoft.com/office/drawing/2018/hyperlinkcolor" val="tx"/>
                    </a:ext>
                  </a:extLst>
                </a:hlinkClick>
              </a:rPr>
              <a:t>https://bit.ly/2KgSUrE</a:t>
            </a:r>
            <a:r>
              <a:rPr lang="en-AU" sz="2400" dirty="0">
                <a:latin typeface="Arial"/>
                <a:cs typeface="Arial"/>
              </a:rPr>
              <a:t>)</a:t>
            </a:r>
            <a:r>
              <a:rPr lang="en-AU" sz="2400" dirty="0">
                <a:solidFill>
                  <a:srgbClr val="0070C0"/>
                </a:solidFill>
                <a:latin typeface="Arial"/>
                <a:cs typeface="Arial"/>
              </a:rPr>
              <a:t>     </a:t>
            </a:r>
          </a:p>
          <a:p>
            <a:pPr marL="0" indent="0">
              <a:buFont typeface="Arial" panose="020B0604020202020204" pitchFamily="34" charset="0"/>
              <a:buNone/>
            </a:pPr>
            <a:endParaRPr lang="en-AU" sz="2400" dirty="0"/>
          </a:p>
        </p:txBody>
      </p:sp>
    </p:spTree>
    <p:extLst>
      <p:ext uri="{BB962C8B-B14F-4D97-AF65-F5344CB8AC3E}">
        <p14:creationId xmlns:p14="http://schemas.microsoft.com/office/powerpoint/2010/main" val="3879635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Session 8</a:t>
            </a:r>
          </a:p>
        </p:txBody>
      </p:sp>
      <p:sp>
        <p:nvSpPr>
          <p:cNvPr id="3" name="Subtitle 2">
            <a:extLst>
              <a:ext uri="{FF2B5EF4-FFF2-40B4-BE49-F238E27FC236}">
                <a16:creationId xmlns:a16="http://schemas.microsoft.com/office/drawing/2014/main" id="{3D9CBC69-0011-5347-8FD2-FF09E987B3FB}"/>
              </a:ext>
            </a:extLst>
          </p:cNvPr>
          <p:cNvSpPr>
            <a:spLocks noGrp="1"/>
          </p:cNvSpPr>
          <p:nvPr>
            <p:ph type="subTitle" idx="1"/>
          </p:nvPr>
        </p:nvSpPr>
        <p:spPr/>
        <p:txBody>
          <a:bodyPr/>
          <a:lstStyle/>
          <a:p>
            <a:r>
              <a:rPr lang="en-US" b="1" dirty="0"/>
              <a:t>Assessment</a:t>
            </a:r>
          </a:p>
        </p:txBody>
      </p:sp>
    </p:spTree>
    <p:extLst>
      <p:ext uri="{BB962C8B-B14F-4D97-AF65-F5344CB8AC3E}">
        <p14:creationId xmlns:p14="http://schemas.microsoft.com/office/powerpoint/2010/main" val="2534114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0000"/>
            <a:ext cx="10515600" cy="655564"/>
          </a:xfrm>
        </p:spPr>
        <p:txBody>
          <a:bodyPr>
            <a:normAutofit/>
          </a:bodyPr>
          <a:lstStyle/>
          <a:p>
            <a:r>
              <a:rPr lang="en-AU"/>
              <a:t>References</a:t>
            </a:r>
          </a:p>
        </p:txBody>
      </p:sp>
      <p:sp>
        <p:nvSpPr>
          <p:cNvPr id="3" name="Content Placeholder 2"/>
          <p:cNvSpPr>
            <a:spLocks noGrp="1"/>
          </p:cNvSpPr>
          <p:nvPr>
            <p:ph idx="1"/>
          </p:nvPr>
        </p:nvSpPr>
        <p:spPr>
          <a:xfrm>
            <a:off x="685802" y="1375564"/>
            <a:ext cx="11506198" cy="5186508"/>
          </a:xfrm>
        </p:spPr>
        <p:txBody>
          <a:bodyPr>
            <a:normAutofit lnSpcReduction="10000"/>
          </a:bodyPr>
          <a:lstStyle/>
          <a:p>
            <a:r>
              <a:rPr lang="en-AU" sz="1000" dirty="0"/>
              <a:t>Aromataris E. Ins and Outcomes. JBI Evidence Synthesis 2015;13(4).</a:t>
            </a:r>
          </a:p>
          <a:p>
            <a:r>
              <a:rPr lang="en-US" sz="1000" dirty="0"/>
              <a:t>Aromataris E &amp; Pearson A. The Systematic Review: An Overview. </a:t>
            </a:r>
            <a:r>
              <a:rPr lang="en-US" sz="1000" dirty="0" err="1"/>
              <a:t>AJN</a:t>
            </a:r>
            <a:r>
              <a:rPr lang="en-US" sz="1000" dirty="0"/>
              <a:t> The American Journal of Nursing, 2014;114(3): 47-55.</a:t>
            </a:r>
            <a:endParaRPr lang="en-AU" sz="1000" dirty="0"/>
          </a:p>
          <a:p>
            <a:r>
              <a:rPr lang="en-US" sz="1000" dirty="0"/>
              <a:t>Aromataris E &amp; Riitano D. Systematic Reviews: Constructing a Search Strategy and Searching for Evidence, </a:t>
            </a:r>
            <a:r>
              <a:rPr lang="en-US" sz="1000" dirty="0" err="1"/>
              <a:t>AJN</a:t>
            </a:r>
            <a:r>
              <a:rPr lang="en-US" sz="1000" dirty="0"/>
              <a:t> The American Journal of Nursing, 2014;114(5):49-56.</a:t>
            </a:r>
            <a:endParaRPr lang="en-AU" sz="1000" dirty="0"/>
          </a:p>
          <a:p>
            <a:r>
              <a:rPr lang="en-AU" sz="1000" dirty="0"/>
              <a:t>Bastian H, </a:t>
            </a:r>
            <a:r>
              <a:rPr lang="en-AU" sz="1000" dirty="0" err="1"/>
              <a:t>Glasziou</a:t>
            </a:r>
            <a:r>
              <a:rPr lang="en-AU" sz="1000" dirty="0"/>
              <a:t> P &amp; Chalmers I. Seventy-Five Trials and Eleven Systematic Reviews a Day: How Will We Ever Keep Up? </a:t>
            </a:r>
            <a:r>
              <a:rPr lang="en-AU" sz="1000" dirty="0" err="1"/>
              <a:t>PLoS</a:t>
            </a:r>
            <a:r>
              <a:rPr lang="en-AU" sz="1000" dirty="0"/>
              <a:t> Med 2010;7(9): e1000326. </a:t>
            </a:r>
          </a:p>
          <a:p>
            <a:r>
              <a:rPr lang="en-AU" sz="1000" dirty="0"/>
              <a:t>Braithwaite J, </a:t>
            </a:r>
            <a:r>
              <a:rPr lang="en-AU" sz="1000" dirty="0" err="1"/>
              <a:t>Hibbert</a:t>
            </a:r>
            <a:r>
              <a:rPr lang="en-AU" sz="1000" dirty="0"/>
              <a:t> </a:t>
            </a:r>
            <a:r>
              <a:rPr lang="en-AU" sz="1000" dirty="0" err="1"/>
              <a:t>PD</a:t>
            </a:r>
            <a:r>
              <a:rPr lang="en-AU" sz="1000" dirty="0"/>
              <a:t>, Jaffe A, White L, Cowell CT, Harris MF, </a:t>
            </a:r>
            <a:r>
              <a:rPr lang="en-AU" sz="1000" dirty="0" err="1"/>
              <a:t>Runciman</a:t>
            </a:r>
            <a:r>
              <a:rPr lang="en-AU" sz="1000" dirty="0"/>
              <a:t> WB, Hallahan AR, Wheaton G, Williams HM, Murphy E. Quality of health care for children in Australia, 2012-2013. </a:t>
            </a:r>
            <a:r>
              <a:rPr lang="en-AU" sz="1000" dirty="0" err="1"/>
              <a:t>Jama</a:t>
            </a:r>
            <a:r>
              <a:rPr lang="en-AU" sz="1000" dirty="0"/>
              <a:t>. 2018 Mar 20;319(11):1113-24.</a:t>
            </a:r>
          </a:p>
          <a:p>
            <a:r>
              <a:rPr lang="en-AU" sz="1000" dirty="0"/>
              <a:t>Buchan H. Gaps between best evidence and practice: causes for concern. Medical Journal of Australia. 2004;180(6) </a:t>
            </a:r>
            <a:r>
              <a:rPr lang="en-AU" sz="1000" dirty="0" err="1"/>
              <a:t>Suppl</a:t>
            </a:r>
            <a:r>
              <a:rPr lang="en-AU" sz="1000" dirty="0"/>
              <a:t>: S48.</a:t>
            </a:r>
          </a:p>
          <a:p>
            <a:r>
              <a:rPr lang="en-AU" sz="1000" dirty="0" err="1"/>
              <a:t>Cukier</a:t>
            </a:r>
            <a:r>
              <a:rPr lang="en-AU" sz="1000" dirty="0"/>
              <a:t> S, </a:t>
            </a:r>
            <a:r>
              <a:rPr lang="en-AU" sz="1000" dirty="0" err="1"/>
              <a:t>Helal</a:t>
            </a:r>
            <a:r>
              <a:rPr lang="en-AU" sz="1000" dirty="0"/>
              <a:t> L, Rice DB, </a:t>
            </a:r>
            <a:r>
              <a:rPr lang="en-AU" sz="1000" dirty="0" err="1"/>
              <a:t>Pupkaite</a:t>
            </a:r>
            <a:r>
              <a:rPr lang="en-AU" sz="1000" dirty="0"/>
              <a:t> J, </a:t>
            </a:r>
            <a:r>
              <a:rPr lang="en-AU" sz="1000" dirty="0" err="1"/>
              <a:t>Ahmadzai</a:t>
            </a:r>
            <a:r>
              <a:rPr lang="en-AU" sz="1000" dirty="0"/>
              <a:t> N, Wilson M, Skidmore B, </a:t>
            </a:r>
            <a:r>
              <a:rPr lang="en-AU" sz="1000" dirty="0" err="1"/>
              <a:t>Lalu</a:t>
            </a:r>
            <a:r>
              <a:rPr lang="en-AU" sz="1000" dirty="0"/>
              <a:t> MM, Moher D. Checklists to detect potential predatory biomedical journals: a systematic review. BMC medicine. 2020 Dec;18:1-20.</a:t>
            </a:r>
          </a:p>
          <a:p>
            <a:r>
              <a:rPr lang="en-AU" sz="1000" dirty="0"/>
              <a:t>Chalmers I &amp; Altman DG. Systematic Reviews. London: </a:t>
            </a:r>
            <a:r>
              <a:rPr lang="en-AU" sz="1000" dirty="0" err="1"/>
              <a:t>BMJ</a:t>
            </a:r>
            <a:r>
              <a:rPr lang="en-AU" sz="1000" dirty="0"/>
              <a:t> Publications, 1995.</a:t>
            </a:r>
          </a:p>
          <a:p>
            <a:r>
              <a:rPr lang="en-AU" sz="1000" dirty="0"/>
              <a:t>Cochrane AL. 1931–1971: a critical review, with particular reference to the medical profession. Medicines for the Year 2000. London: Office of Health Economics. 1979:1–11.</a:t>
            </a:r>
          </a:p>
          <a:p>
            <a:r>
              <a:rPr lang="en-AU" sz="1000" dirty="0"/>
              <a:t>Cohn JN. Introduction to Surrogate Markers, Circulation (American Heart Association) 2004;109 (25 </a:t>
            </a:r>
            <a:r>
              <a:rPr lang="en-AU" sz="1000" dirty="0" err="1"/>
              <a:t>Suppl</a:t>
            </a:r>
            <a:r>
              <a:rPr lang="en-AU" sz="1000" dirty="0"/>
              <a:t> 1): IV20–1.</a:t>
            </a:r>
          </a:p>
          <a:p>
            <a:r>
              <a:rPr lang="en-AU" sz="1000" dirty="0" err="1"/>
              <a:t>Grol</a:t>
            </a:r>
            <a:r>
              <a:rPr lang="en-AU" sz="1000" dirty="0"/>
              <a:t> R &amp; </a:t>
            </a:r>
            <a:r>
              <a:rPr lang="en-AU" sz="1000" dirty="0" err="1"/>
              <a:t>Grimshaw</a:t>
            </a:r>
            <a:r>
              <a:rPr lang="en-AU" sz="1000" dirty="0"/>
              <a:t> J. From best evidence to best practice: effective implementation of change in patients’ care. Lancet. 2003; 362: 1225–30.</a:t>
            </a:r>
          </a:p>
          <a:p>
            <a:r>
              <a:rPr lang="en-US" sz="1000" dirty="0"/>
              <a:t>Jordan Z, Donnelly P &amp; Pittman E. 2006 A short history of a BIG idea: the Joanna Briggs Institute 1996-2006. </a:t>
            </a:r>
            <a:r>
              <a:rPr lang="en-US" sz="1000" dirty="0" err="1"/>
              <a:t>Ausmed</a:t>
            </a:r>
            <a:r>
              <a:rPr lang="en-US" sz="1000" dirty="0"/>
              <a:t> Publication. 2006.</a:t>
            </a:r>
            <a:endParaRPr lang="en-AU" sz="1000" dirty="0"/>
          </a:p>
          <a:p>
            <a:r>
              <a:rPr lang="en-AU" sz="1000" dirty="0"/>
              <a:t>Jordan Z, Lockwood C, Aromataris E, Munn Z. The updated JBI model for evidence-based healthcare. The Joanna Briggs Institute. 2016.</a:t>
            </a:r>
          </a:p>
          <a:p>
            <a:r>
              <a:rPr lang="en-AU" sz="1000" dirty="0"/>
              <a:t>Jordan Z &amp; Pearson A. International Collaboration in Translational Health Science, Lippincott, Williams and Wilkins, Philadelphia, PA. 2013.</a:t>
            </a:r>
          </a:p>
          <a:p>
            <a:r>
              <a:rPr lang="en-AU" sz="1000" dirty="0"/>
              <a:t>Jordan Z, Lockwood C, Munn Z, Aromataris E. Redeveloping the JBI Model of Evidence Based Healthcare. International journal of evidence-based healthcare. 2018</a:t>
            </a:r>
          </a:p>
          <a:p>
            <a:r>
              <a:rPr lang="en-AU" sz="1000" dirty="0"/>
              <a:t>Jordan Z, Lockwood C, Munn Z, Aromataris E. The updated Joanna Briggs Institute Model of Evidence-based Healthcare. International journal of evidence-based healthcare. 2018.</a:t>
            </a:r>
            <a:endParaRPr lang="en-US" sz="1000" dirty="0"/>
          </a:p>
          <a:p>
            <a:r>
              <a:rPr lang="en-AU" sz="1000" dirty="0" err="1"/>
              <a:t>Hernán</a:t>
            </a:r>
            <a:r>
              <a:rPr lang="en-AU" sz="1000" dirty="0"/>
              <a:t> MA, </a:t>
            </a:r>
            <a:r>
              <a:rPr lang="en-AU" sz="1000" dirty="0" err="1"/>
              <a:t>Takkouche</a:t>
            </a:r>
            <a:r>
              <a:rPr lang="en-AU" sz="1000" dirty="0"/>
              <a:t> B, </a:t>
            </a:r>
            <a:r>
              <a:rPr lang="en-AU" sz="1000" dirty="0" err="1"/>
              <a:t>Caamano-Isorna</a:t>
            </a:r>
            <a:r>
              <a:rPr lang="en-AU" sz="1000" dirty="0"/>
              <a:t> F, </a:t>
            </a:r>
            <a:r>
              <a:rPr lang="en-AU" sz="1000" dirty="0" err="1"/>
              <a:t>Gestal</a:t>
            </a:r>
            <a:r>
              <a:rPr lang="en-AU" sz="1000" dirty="0"/>
              <a:t>-Otero </a:t>
            </a:r>
            <a:r>
              <a:rPr lang="en-AU" sz="1000" dirty="0" err="1"/>
              <a:t>JJ</a:t>
            </a:r>
            <a:r>
              <a:rPr lang="es-ES" sz="1000" dirty="0"/>
              <a:t>.</a:t>
            </a:r>
            <a:r>
              <a:rPr lang="en-AU" sz="1000" dirty="0"/>
              <a:t> A meta‐analysis of coffee drinking, cigarette smoking, and the risk of Parkinson's disease. Annals of Neurology. 2002; 52(3): 276-284. </a:t>
            </a:r>
          </a:p>
        </p:txBody>
      </p:sp>
    </p:spTree>
    <p:extLst>
      <p:ext uri="{BB962C8B-B14F-4D97-AF65-F5344CB8AC3E}">
        <p14:creationId xmlns:p14="http://schemas.microsoft.com/office/powerpoint/2010/main" val="22654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682625" y="239713"/>
            <a:ext cx="11509375" cy="1143000"/>
          </a:xfrm>
        </p:spPr>
        <p:txBody>
          <a:bodyPr>
            <a:noAutofit/>
          </a:bodyPr>
          <a:lstStyle/>
          <a:p>
            <a:pPr eaLnBrk="1" hangingPunct="1"/>
            <a:r>
              <a:rPr lang="en-US" b="1">
                <a:solidFill>
                  <a:srgbClr val="042071"/>
                </a:solidFill>
                <a:cs typeface="MS PGothic" pitchFamily="34" charset="-128"/>
              </a:rPr>
              <a:t>Module Overview</a:t>
            </a:r>
            <a:br>
              <a:rPr lang="en-US" b="1">
                <a:solidFill>
                  <a:srgbClr val="042071"/>
                </a:solidFill>
                <a:cs typeface="MS PGothic" pitchFamily="34" charset="-128"/>
              </a:rPr>
            </a:br>
            <a:endParaRPr lang="en-US" b="1">
              <a:solidFill>
                <a:srgbClr val="042071"/>
              </a:solidFill>
              <a:cs typeface="MS PGothic" pitchFamily="34" charset="-128"/>
            </a:endParaRPr>
          </a:p>
        </p:txBody>
      </p:sp>
      <p:sp>
        <p:nvSpPr>
          <p:cNvPr id="26628" name="Rectangle 165"/>
          <p:cNvSpPr>
            <a:spLocks noChangeArrowheads="1"/>
          </p:cNvSpPr>
          <p:nvPr/>
        </p:nvSpPr>
        <p:spPr bwMode="auto">
          <a:xfrm>
            <a:off x="5729290" y="-7830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317402710"/>
              </p:ext>
            </p:extLst>
          </p:nvPr>
        </p:nvGraphicFramePr>
        <p:xfrm>
          <a:off x="839788" y="905481"/>
          <a:ext cx="10631557" cy="5417034"/>
        </p:xfrm>
        <a:graphic>
          <a:graphicData uri="http://schemas.openxmlformats.org/drawingml/2006/table">
            <a:tbl>
              <a:tblPr firstRow="1" bandRow="1">
                <a:tableStyleId>{F5AB1C69-6EDB-4FF4-983F-18BD219EF322}</a:tableStyleId>
              </a:tblPr>
              <a:tblGrid>
                <a:gridCol w="1205275">
                  <a:extLst>
                    <a:ext uri="{9D8B030D-6E8A-4147-A177-3AD203B41FA5}">
                      <a16:colId xmlns:a16="http://schemas.microsoft.com/office/drawing/2014/main" val="20000"/>
                    </a:ext>
                  </a:extLst>
                </a:gridCol>
                <a:gridCol w="5611228">
                  <a:extLst>
                    <a:ext uri="{9D8B030D-6E8A-4147-A177-3AD203B41FA5}">
                      <a16:colId xmlns:a16="http://schemas.microsoft.com/office/drawing/2014/main" val="20001"/>
                    </a:ext>
                  </a:extLst>
                </a:gridCol>
                <a:gridCol w="3815054">
                  <a:extLst>
                    <a:ext uri="{9D8B030D-6E8A-4147-A177-3AD203B41FA5}">
                      <a16:colId xmlns:a16="http://schemas.microsoft.com/office/drawing/2014/main" val="20002"/>
                    </a:ext>
                  </a:extLst>
                </a:gridCol>
              </a:tblGrid>
              <a:tr h="350837">
                <a:tc>
                  <a:txBody>
                    <a:bodyPr/>
                    <a:lstStyle/>
                    <a:p>
                      <a:r>
                        <a:rPr lang="en-AU" sz="1400"/>
                        <a:t>Time</a:t>
                      </a:r>
                      <a:endParaRPr lang="en-AU" sz="1400" b="0" i="0">
                        <a:latin typeface="Arial" panose="020B0604020202020204" pitchFamily="34" charset="0"/>
                        <a:cs typeface="Arial" panose="020B0604020202020204" pitchFamily="34" charset="0"/>
                      </a:endParaRPr>
                    </a:p>
                  </a:txBody>
                  <a:tcPr anchor="ctr"/>
                </a:tc>
                <a:tc>
                  <a:txBody>
                    <a:bodyPr/>
                    <a:lstStyle/>
                    <a:p>
                      <a:pPr algn="ctr"/>
                      <a:r>
                        <a:rPr lang="en-AU" sz="1400"/>
                        <a:t>Session</a:t>
                      </a:r>
                      <a:endParaRPr lang="en-AU" sz="1400" b="0" i="0">
                        <a:latin typeface="Arial" panose="020B0604020202020204" pitchFamily="34" charset="0"/>
                        <a:cs typeface="Arial" panose="020B0604020202020204" pitchFamily="34" charset="0"/>
                      </a:endParaRPr>
                    </a:p>
                  </a:txBody>
                  <a:tcPr anchor="ctr"/>
                </a:tc>
                <a:tc>
                  <a:txBody>
                    <a:bodyPr/>
                    <a:lstStyle/>
                    <a:p>
                      <a:pPr algn="ctr"/>
                      <a:r>
                        <a:rPr lang="en-AU" sz="1400" dirty="0"/>
                        <a:t>Activity</a:t>
                      </a:r>
                      <a:endParaRPr lang="en-AU" sz="14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92259">
                <a:tc>
                  <a:txBody>
                    <a:bodyPr/>
                    <a:lstStyle/>
                    <a:p>
                      <a:pPr algn="ctr">
                        <a:lnSpc>
                          <a:spcPct val="115000"/>
                        </a:lnSpc>
                        <a:spcAft>
                          <a:spcPts val="0"/>
                        </a:spcAft>
                      </a:pPr>
                      <a:r>
                        <a:rPr lang="en-AU" sz="1600" b="1" dirty="0">
                          <a:effectLst/>
                        </a:rPr>
                        <a:t>09.00</a:t>
                      </a:r>
                      <a:endParaRPr lang="en-AU" sz="1600" b="1"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AU" sz="1600" dirty="0">
                          <a:effectLst/>
                        </a:rPr>
                        <a:t>Introduction and overview of Module 1</a:t>
                      </a:r>
                      <a:endParaRPr lang="en-AU" sz="1600" b="0"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endParaRPr lang="en-AU" sz="1600" b="0" i="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0">
                <a:tc>
                  <a:txBody>
                    <a:bodyPr/>
                    <a:lstStyle/>
                    <a:p>
                      <a:pPr algn="ctr">
                        <a:lnSpc>
                          <a:spcPct val="115000"/>
                        </a:lnSpc>
                        <a:spcAft>
                          <a:spcPts val="0"/>
                        </a:spcAft>
                      </a:pPr>
                      <a:endParaRPr lang="en-AU" sz="1600" b="1" dirty="0">
                        <a:effectLst/>
                      </a:endParaRPr>
                    </a:p>
                  </a:txBody>
                  <a:tcPr marL="68580" marR="68580" marT="0" marB="0" anchor="ctr"/>
                </a:tc>
                <a:tc>
                  <a:txBody>
                    <a:bodyPr/>
                    <a:lstStyle/>
                    <a:p>
                      <a:pPr>
                        <a:lnSpc>
                          <a:spcPct val="115000"/>
                        </a:lnSpc>
                        <a:spcBef>
                          <a:spcPts val="200"/>
                        </a:spcBef>
                        <a:spcAft>
                          <a:spcPts val="600"/>
                        </a:spcAft>
                        <a:tabLst>
                          <a:tab pos="180340" algn="l"/>
                        </a:tabLst>
                      </a:pPr>
                      <a:endParaRPr lang="en-AU" sz="1600" b="0"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endParaRPr lang="en-AU" sz="16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92259">
                <a:tc>
                  <a:txBody>
                    <a:bodyPr/>
                    <a:lstStyle/>
                    <a:p>
                      <a:pPr algn="ctr">
                        <a:lnSpc>
                          <a:spcPct val="115000"/>
                        </a:lnSpc>
                        <a:spcAft>
                          <a:spcPts val="0"/>
                        </a:spcAft>
                      </a:pPr>
                      <a:r>
                        <a:rPr lang="en-AU" sz="1600" b="1" dirty="0">
                          <a:effectLst/>
                        </a:rPr>
                        <a:t>09.40</a:t>
                      </a:r>
                      <a:endParaRPr lang="en-AU" sz="1600" b="1"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AU" sz="1600" dirty="0">
                          <a:effectLst/>
                        </a:rPr>
                        <a:t>Session 1: Introduction to Evidence-based</a:t>
                      </a:r>
                      <a:r>
                        <a:rPr lang="en-AU" sz="1600" baseline="0" dirty="0">
                          <a:effectLst/>
                        </a:rPr>
                        <a:t> </a:t>
                      </a:r>
                      <a:r>
                        <a:rPr lang="en-AU" sz="1600" dirty="0">
                          <a:effectLst/>
                        </a:rPr>
                        <a:t>Healthcare </a:t>
                      </a:r>
                      <a:endParaRPr lang="en-AU" sz="1600" b="0"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endParaRPr lang="en-AU" sz="1600" b="0" i="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125249">
                <a:tc>
                  <a:txBody>
                    <a:bodyPr/>
                    <a:lstStyle/>
                    <a:p>
                      <a:pPr algn="ctr">
                        <a:lnSpc>
                          <a:spcPct val="115000"/>
                        </a:lnSpc>
                        <a:spcAft>
                          <a:spcPts val="0"/>
                        </a:spcAft>
                      </a:pPr>
                      <a:r>
                        <a:rPr lang="en-AU" sz="1600" b="1" dirty="0">
                          <a:effectLst/>
                        </a:rPr>
                        <a:t>10.10</a:t>
                      </a:r>
                      <a:endParaRPr lang="en-AU" sz="1600" b="1"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AU" sz="1600" dirty="0">
                          <a:effectLst/>
                        </a:rPr>
                        <a:t>Morning Tea</a:t>
                      </a:r>
                      <a:endParaRPr lang="en-AU" sz="1600" b="0"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endParaRPr lang="en-AU" sz="1600" b="0" i="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88973">
                <a:tc>
                  <a:txBody>
                    <a:bodyPr/>
                    <a:lstStyle/>
                    <a:p>
                      <a:pPr algn="ctr">
                        <a:lnSpc>
                          <a:spcPct val="115000"/>
                        </a:lnSpc>
                        <a:spcAft>
                          <a:spcPts val="0"/>
                        </a:spcAft>
                      </a:pPr>
                      <a:r>
                        <a:rPr lang="en-AU" sz="1600" b="1" dirty="0">
                          <a:effectLst/>
                        </a:rPr>
                        <a:t>10.25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AU" sz="1600" dirty="0">
                          <a:effectLst/>
                        </a:rPr>
                        <a:t>Session 2: Introduction to Systematic Reviews</a:t>
                      </a:r>
                      <a:endParaRPr lang="en-AU" sz="1600" b="0"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Systematic Review vs Literature Review</a:t>
                      </a:r>
                      <a:endParaRPr lang="en-US" sz="1600" b="0" i="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64430">
                <a:tc>
                  <a:txBody>
                    <a:bodyPr/>
                    <a:lstStyle/>
                    <a:p>
                      <a:pPr algn="ctr">
                        <a:lnSpc>
                          <a:spcPct val="115000"/>
                        </a:lnSpc>
                        <a:spcAft>
                          <a:spcPts val="0"/>
                        </a:spcAft>
                      </a:pPr>
                      <a:r>
                        <a:rPr lang="en-AU" sz="1600" b="1" dirty="0">
                          <a:effectLst/>
                        </a:rPr>
                        <a:t>11.25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Bef>
                          <a:spcPts val="200"/>
                        </a:spcBef>
                        <a:spcAft>
                          <a:spcPts val="600"/>
                        </a:spcAft>
                        <a:tabLst>
                          <a:tab pos="180340" algn="l"/>
                        </a:tabLst>
                      </a:pPr>
                      <a:r>
                        <a:rPr lang="en-AU" sz="1600" dirty="0">
                          <a:effectLst/>
                        </a:rPr>
                        <a:t>Session 3: Overview of Systematic Review Types and Questions</a:t>
                      </a:r>
                      <a:endParaRPr lang="en-AU" sz="1600" b="0"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a:effectLst/>
                        </a:rPr>
                        <a:t>Question/Inclusion Criteria Development </a:t>
                      </a:r>
                      <a:endParaRPr lang="en-AU" sz="1600" b="0" i="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08646">
                <a:tc>
                  <a:txBody>
                    <a:bodyPr/>
                    <a:lstStyle/>
                    <a:p>
                      <a:pPr algn="ctr">
                        <a:lnSpc>
                          <a:spcPct val="115000"/>
                        </a:lnSpc>
                        <a:spcAft>
                          <a:spcPts val="0"/>
                        </a:spcAft>
                      </a:pPr>
                      <a:r>
                        <a:rPr lang="en-AU" sz="1600" b="1" dirty="0">
                          <a:effectLst/>
                        </a:rPr>
                        <a:t>12.45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15000"/>
                        </a:lnSpc>
                        <a:spcBef>
                          <a:spcPts val="200"/>
                        </a:spcBef>
                        <a:spcAft>
                          <a:spcPts val="600"/>
                        </a:spcAft>
                        <a:buClrTx/>
                        <a:buSzTx/>
                        <a:buFontTx/>
                        <a:buNone/>
                        <a:tabLst>
                          <a:tab pos="180340" algn="l"/>
                        </a:tabLst>
                        <a:defRPr/>
                      </a:pPr>
                      <a:r>
                        <a:rPr lang="en-AU" sz="1600">
                          <a:effectLst/>
                        </a:rPr>
                        <a:t>Lunch</a:t>
                      </a:r>
                      <a:endParaRPr lang="en-AU" sz="1600" b="0" i="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endParaRPr lang="en-AU" sz="1600" b="0" i="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7"/>
                  </a:ext>
                </a:extLst>
              </a:tr>
              <a:tr h="308646">
                <a:tc>
                  <a:txBody>
                    <a:bodyPr/>
                    <a:lstStyle/>
                    <a:p>
                      <a:pPr algn="ctr">
                        <a:lnSpc>
                          <a:spcPct val="115000"/>
                        </a:lnSpc>
                        <a:spcAft>
                          <a:spcPts val="0"/>
                        </a:spcAft>
                      </a:pP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AU" sz="1600" b="0" i="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4134951424"/>
                  </a:ext>
                </a:extLst>
              </a:tr>
              <a:tr h="308646">
                <a:tc>
                  <a:txBody>
                    <a:bodyPr/>
                    <a:lstStyle/>
                    <a:p>
                      <a:pPr algn="ctr">
                        <a:lnSpc>
                          <a:spcPct val="115000"/>
                        </a:lnSpc>
                        <a:spcAft>
                          <a:spcPts val="0"/>
                        </a:spcAft>
                      </a:pPr>
                      <a:r>
                        <a:rPr lang="en-AU" sz="1600" b="1" dirty="0">
                          <a:effectLst/>
                        </a:rPr>
                        <a:t>13.55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Bef>
                          <a:spcPts val="200"/>
                        </a:spcBef>
                        <a:spcAft>
                          <a:spcPts val="600"/>
                        </a:spcAft>
                        <a:tabLst>
                          <a:tab pos="180340" algn="l"/>
                        </a:tabLst>
                      </a:pPr>
                      <a:r>
                        <a:rPr lang="en-AU" sz="1600" dirty="0">
                          <a:effectLst/>
                        </a:rPr>
                        <a:t>Session 4: Searching for Studies: Developing a Search Strategy</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AU" sz="1600">
                          <a:effectLst/>
                        </a:rPr>
                        <a:t>Logic Grid Development</a:t>
                      </a:r>
                      <a:endParaRPr lang="en-AU" sz="1600" b="0" i="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2648788656"/>
                  </a:ext>
                </a:extLst>
              </a:tr>
              <a:tr h="308646">
                <a:tc>
                  <a:txBody>
                    <a:bodyPr/>
                    <a:lstStyle/>
                    <a:p>
                      <a:pPr algn="ctr">
                        <a:lnSpc>
                          <a:spcPct val="115000"/>
                        </a:lnSpc>
                        <a:spcAft>
                          <a:spcPts val="0"/>
                        </a:spcAft>
                      </a:pPr>
                      <a:r>
                        <a:rPr lang="en-AU" sz="1600" b="1" dirty="0">
                          <a:effectLst/>
                        </a:rPr>
                        <a:t>14.40</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Bef>
                          <a:spcPts val="200"/>
                        </a:spcBef>
                        <a:spcAft>
                          <a:spcPts val="600"/>
                        </a:spcAft>
                        <a:tabLst>
                          <a:tab pos="180340" algn="l"/>
                        </a:tabLst>
                      </a:pPr>
                      <a:r>
                        <a:rPr lang="en-AU" sz="1600" dirty="0">
                          <a:effectLst/>
                        </a:rPr>
                        <a:t>Session 5 Searching for Studies: Types of Resources</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AU" sz="1600" dirty="0">
                          <a:effectLst/>
                        </a:rPr>
                        <a:t>Uploading Search Results </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4288189881"/>
                  </a:ext>
                </a:extLst>
              </a:tr>
              <a:tr h="308646">
                <a:tc>
                  <a:txBody>
                    <a:bodyPr/>
                    <a:lstStyle/>
                    <a:p>
                      <a:pPr algn="ctr">
                        <a:lnSpc>
                          <a:spcPct val="115000"/>
                        </a:lnSpc>
                        <a:spcAft>
                          <a:spcPts val="0"/>
                        </a:spcAft>
                      </a:pPr>
                      <a:r>
                        <a:rPr lang="en-AU" sz="1600" b="1" dirty="0">
                          <a:effectLst/>
                        </a:rPr>
                        <a:t>14.55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Bef>
                          <a:spcPts val="200"/>
                        </a:spcBef>
                        <a:spcAft>
                          <a:spcPts val="600"/>
                        </a:spcAft>
                        <a:tabLst>
                          <a:tab pos="180340" algn="l"/>
                        </a:tabLst>
                      </a:pPr>
                      <a:r>
                        <a:rPr lang="en-AU" sz="1600">
                          <a:effectLst/>
                        </a:rPr>
                        <a:t>Afternoon Tea </a:t>
                      </a:r>
                      <a:endParaRPr lang="en-AU" sz="1600" b="0" i="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endParaRPr lang="en-AU" sz="1600" b="0" i="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255764220"/>
                  </a:ext>
                </a:extLst>
              </a:tr>
              <a:tr h="308646">
                <a:tc>
                  <a:txBody>
                    <a:bodyPr/>
                    <a:lstStyle/>
                    <a:p>
                      <a:pPr algn="ctr">
                        <a:lnSpc>
                          <a:spcPct val="115000"/>
                        </a:lnSpc>
                        <a:spcAft>
                          <a:spcPts val="0"/>
                        </a:spcAft>
                      </a:pPr>
                      <a:r>
                        <a:rPr lang="en-AU" sz="1600" b="1" dirty="0">
                          <a:effectLst/>
                        </a:rPr>
                        <a:t>15.10</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600" dirty="0">
                          <a:effectLst/>
                        </a:rPr>
                        <a:t>Session 6: Study Selection in JBI</a:t>
                      </a:r>
                      <a:r>
                        <a:rPr lang="en-AU" sz="1600" baseline="0" dirty="0">
                          <a:effectLst/>
                        </a:rPr>
                        <a:t> </a:t>
                      </a:r>
                      <a:r>
                        <a:rPr lang="en-AU" sz="1600" dirty="0">
                          <a:effectLst/>
                        </a:rPr>
                        <a:t>SUMARI</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600">
                          <a:effectLst/>
                        </a:rPr>
                        <a:t>Selecting Studies</a:t>
                      </a:r>
                      <a:endParaRPr lang="en-AU" sz="1600" b="0" i="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4144032502"/>
                  </a:ext>
                </a:extLst>
              </a:tr>
              <a:tr h="308646">
                <a:tc>
                  <a:txBody>
                    <a:bodyPr/>
                    <a:lstStyle/>
                    <a:p>
                      <a:pPr algn="ctr">
                        <a:lnSpc>
                          <a:spcPct val="115000"/>
                        </a:lnSpc>
                        <a:spcAft>
                          <a:spcPts val="0"/>
                        </a:spcAft>
                      </a:pPr>
                      <a:r>
                        <a:rPr lang="en-AU" sz="1600" b="1" dirty="0">
                          <a:effectLst/>
                        </a:rPr>
                        <a:t>15.55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600" dirty="0">
                          <a:effectLst/>
                        </a:rPr>
                        <a:t>Session 7: Protocol Development in JBI</a:t>
                      </a:r>
                      <a:r>
                        <a:rPr lang="en-AU" sz="1600" baseline="0" dirty="0">
                          <a:effectLst/>
                        </a:rPr>
                        <a:t> </a:t>
                      </a:r>
                      <a:r>
                        <a:rPr lang="en-AU" sz="1600" dirty="0">
                          <a:effectLst/>
                        </a:rPr>
                        <a:t>SUMARI</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effectLst/>
                        </a:rPr>
                        <a:t>Protocol Development </a:t>
                      </a:r>
                      <a:endParaRPr lang="en-AU" sz="1600" b="0" i="0" dirty="0">
                        <a:effectLst/>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4279070265"/>
                  </a:ext>
                </a:extLst>
              </a:tr>
              <a:tr h="308646">
                <a:tc>
                  <a:txBody>
                    <a:bodyPr/>
                    <a:lstStyle/>
                    <a:p>
                      <a:pPr algn="ctr">
                        <a:lnSpc>
                          <a:spcPct val="115000"/>
                        </a:lnSpc>
                        <a:spcAft>
                          <a:spcPts val="0"/>
                        </a:spcAft>
                      </a:pPr>
                      <a:r>
                        <a:rPr lang="en-AU" sz="1600" b="1" dirty="0">
                          <a:effectLst/>
                        </a:rPr>
                        <a:t>16.35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AU" sz="1600" dirty="0">
                          <a:effectLst/>
                        </a:rPr>
                        <a:t>Session</a:t>
                      </a:r>
                      <a:r>
                        <a:rPr lang="en-AU" sz="1600" baseline="0" dirty="0">
                          <a:effectLst/>
                        </a:rPr>
                        <a:t> 8: </a:t>
                      </a:r>
                      <a:r>
                        <a:rPr lang="en-AU" sz="1600" dirty="0">
                          <a:effectLst/>
                        </a:rPr>
                        <a:t>Module 1 Assessment</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endParaRPr lang="en-AU" sz="16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91210770"/>
                  </a:ext>
                </a:extLst>
              </a:tr>
              <a:tr h="308646">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AU" sz="1600" b="1" dirty="0">
                          <a:effectLst/>
                        </a:rPr>
                        <a:t>14.55</a:t>
                      </a:r>
                      <a:endParaRPr lang="en-AU" sz="1600" b="1"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600" dirty="0">
                          <a:effectLst/>
                        </a:rPr>
                        <a:t>Summation, Evaluation and Close</a:t>
                      </a:r>
                      <a:endParaRPr lang="en-AU" sz="1600" b="0" i="0" dirty="0">
                        <a:effectLst/>
                        <a:latin typeface="Arial" panose="020B0604020202020204" pitchFamily="34" charset="0"/>
                        <a:ea typeface="Calibri"/>
                        <a:cs typeface="Arial" panose="020B0604020202020204" pitchFamily="34" charset="0"/>
                      </a:endParaRPr>
                    </a:p>
                  </a:txBody>
                  <a:tcPr marL="68580" marR="68580" marT="0" marB="0"/>
                </a:tc>
                <a:tc>
                  <a:txBody>
                    <a:bodyPr/>
                    <a:lstStyle/>
                    <a:p>
                      <a:endParaRPr lang="en-AU" sz="16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626886"/>
                  </a:ext>
                </a:extLst>
              </a:tr>
            </a:tbl>
          </a:graphicData>
        </a:graphic>
      </p:graphicFrame>
    </p:spTree>
    <p:extLst>
      <p:ext uri="{BB962C8B-B14F-4D97-AF65-F5344CB8AC3E}">
        <p14:creationId xmlns:p14="http://schemas.microsoft.com/office/powerpoint/2010/main" val="2731883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A36F3F-0C9A-1A44-B4C8-F116E2B692FA}"/>
              </a:ext>
            </a:extLst>
          </p:cNvPr>
          <p:cNvSpPr>
            <a:spLocks noGrp="1"/>
          </p:cNvSpPr>
          <p:nvPr>
            <p:ph type="title"/>
          </p:nvPr>
        </p:nvSpPr>
        <p:spPr>
          <a:xfrm>
            <a:off x="838200" y="720000"/>
            <a:ext cx="10515600" cy="1264962"/>
          </a:xfrm>
        </p:spPr>
        <p:txBody>
          <a:bodyPr/>
          <a:lstStyle/>
          <a:p>
            <a:r>
              <a:rPr lang="en-AU" dirty="0">
                <a:solidFill>
                  <a:schemeClr val="tx2">
                    <a:lumMod val="50000"/>
                  </a:schemeClr>
                </a:solidFill>
              </a:rPr>
              <a:t>References</a:t>
            </a:r>
            <a:br>
              <a:rPr lang="en-AU" dirty="0">
                <a:solidFill>
                  <a:schemeClr val="tx2">
                    <a:lumMod val="50000"/>
                  </a:schemeClr>
                </a:solidFill>
              </a:rPr>
            </a:br>
            <a:endParaRPr lang="en-US" dirty="0"/>
          </a:p>
        </p:txBody>
      </p:sp>
      <p:sp>
        <p:nvSpPr>
          <p:cNvPr id="3" name="Content Placeholder 2"/>
          <p:cNvSpPr>
            <a:spLocks noGrp="1"/>
          </p:cNvSpPr>
          <p:nvPr>
            <p:ph idx="1"/>
          </p:nvPr>
        </p:nvSpPr>
        <p:spPr>
          <a:xfrm>
            <a:off x="654755" y="1473128"/>
            <a:ext cx="10961511" cy="5153450"/>
          </a:xfrm>
        </p:spPr>
        <p:txBody>
          <a:bodyPr>
            <a:normAutofit/>
          </a:bodyPr>
          <a:lstStyle/>
          <a:p>
            <a:r>
              <a:rPr lang="en-AU" sz="1000" dirty="0"/>
              <a:t>Laine C, </a:t>
            </a:r>
            <a:r>
              <a:rPr lang="en-AU" sz="1000" dirty="0" err="1"/>
              <a:t>Taichman</a:t>
            </a:r>
            <a:r>
              <a:rPr lang="en-AU" sz="1000" dirty="0"/>
              <a:t> DB &amp; Mulrow C. Trustworthy Clinical Guidelines. Annals of Internal Medicine. 2011;154(11):774-5.</a:t>
            </a:r>
          </a:p>
          <a:p>
            <a:r>
              <a:rPr lang="en-AU" sz="1000" dirty="0"/>
              <a:t>McGlynn EA, Asch SM, Adams J, </a:t>
            </a:r>
            <a:r>
              <a:rPr lang="en-AU" sz="1000" dirty="0" err="1"/>
              <a:t>Keesey</a:t>
            </a:r>
            <a:r>
              <a:rPr lang="en-AU" sz="1000" dirty="0"/>
              <a:t> J, Hicks J, </a:t>
            </a:r>
            <a:r>
              <a:rPr lang="en-AU" sz="1000" dirty="0" err="1"/>
              <a:t>DeCristofaro</a:t>
            </a:r>
            <a:r>
              <a:rPr lang="en-AU" sz="1000" dirty="0"/>
              <a:t> A &amp; Kerr EA. The quality of health care delivered to adults in the United States. N </a:t>
            </a:r>
            <a:r>
              <a:rPr lang="en-AU" sz="1000" dirty="0" err="1"/>
              <a:t>Engl</a:t>
            </a:r>
            <a:r>
              <a:rPr lang="en-AU" sz="1000" dirty="0"/>
              <a:t> J Med. 2003;348:2635–45. </a:t>
            </a:r>
          </a:p>
          <a:p>
            <a:r>
              <a:rPr lang="en-AU" sz="1000" dirty="0"/>
              <a:t>Miller S &amp; Fredericks M. The nature of “evidence” in qualitative research methods. International Journal of Qualitative Methods. 2003;2(1). </a:t>
            </a:r>
          </a:p>
          <a:p>
            <a:r>
              <a:rPr lang="en-AU" sz="1000" dirty="0"/>
              <a:t>Moher D. The problem of duplicate systematic reviews. British Medical Journal. 2013; 347:f5040.</a:t>
            </a:r>
          </a:p>
          <a:p>
            <a:r>
              <a:rPr lang="en-AU" sz="1000" dirty="0"/>
              <a:t>Mulrow C &amp; Cook D. Systematic Reviews: Synthesis of Best Evidence for Health Care Decisions. American College of Physicians; Philadelphia: 1998.</a:t>
            </a:r>
          </a:p>
          <a:p>
            <a:r>
              <a:rPr lang="en-AU" sz="1000" dirty="0"/>
              <a:t>Munn Z, Stern C, Aromataris E, Lockwood C, Jordan Z. What kind of systematic review should I conduct? A proposed typology and guidance for systematic reviewers in the medical and health sciences. BMC medical research methodology. 2018 Dec;18(1):5.</a:t>
            </a:r>
          </a:p>
          <a:p>
            <a:r>
              <a:rPr lang="en-AU" sz="1000" dirty="0"/>
              <a:t>O’Rourke K. An historical perspective on meta-analysis: dealing quantitatively with varying study results, Journal of the Royal Society of Medicine. 2007 Dec; 100(12): 579–582.</a:t>
            </a:r>
          </a:p>
          <a:p>
            <a:r>
              <a:rPr lang="en-AU" sz="1000" dirty="0"/>
              <a:t>Page M J, McKenzie J E, </a:t>
            </a:r>
            <a:r>
              <a:rPr lang="en-AU" sz="1000" dirty="0" err="1"/>
              <a:t>Bossuyt</a:t>
            </a:r>
            <a:r>
              <a:rPr lang="en-AU" sz="1000" dirty="0"/>
              <a:t> P M, </a:t>
            </a:r>
            <a:r>
              <a:rPr lang="en-AU" sz="1000" dirty="0" err="1"/>
              <a:t>Boutron</a:t>
            </a:r>
            <a:r>
              <a:rPr lang="en-AU" sz="1000" dirty="0"/>
              <a:t> I, Hoffmann T C, Mulrow C D et al. The PRISMA 2020 statement: an updated guideline for reporting systematic reviews BMJ 2021; 372 :n71 doi:10.1136/bmj.n71</a:t>
            </a:r>
          </a:p>
          <a:p>
            <a:r>
              <a:rPr lang="en-AU" sz="1000" dirty="0"/>
              <a:t>Pearson A. Balancing the evidence: incorporating the synthesis of qualitative data into systematic reviews. JBI Reports.2004;2(2): 45-64.</a:t>
            </a:r>
          </a:p>
          <a:p>
            <a:r>
              <a:rPr lang="en-AU" sz="1000" dirty="0"/>
              <a:t>Pearson A &amp; Jordan Z. Evidence-based healthcare in developing countries, International Journal of Evidence-based Healthcare. 2010;8(2):97-100.</a:t>
            </a:r>
          </a:p>
          <a:p>
            <a:r>
              <a:rPr lang="en-AU" sz="1000" dirty="0"/>
              <a:t>Pearson A, Jordan Z &amp; Munn Z. Translational science and evidence-based healthcare: a clarification and reconceptualization of how knowledge is generated and used in healthcare. Nursing Research and Practice. 2012.</a:t>
            </a:r>
          </a:p>
          <a:p>
            <a:r>
              <a:rPr lang="en-AU" sz="1000" dirty="0"/>
              <a:t>Pearson A, Weeks S &amp; Stern C. Translation science and the JBI model of </a:t>
            </a:r>
            <a:r>
              <a:rPr lang="en-AU" sz="1000" dirty="0" err="1"/>
              <a:t>evidencebased</a:t>
            </a:r>
            <a:r>
              <a:rPr lang="en-AU" sz="1000" dirty="0"/>
              <a:t> healthcare. In: Pearson A, editor. Philadelphia: Lippincott Williams &amp; Wilkins; 2011. </a:t>
            </a:r>
          </a:p>
          <a:p>
            <a:r>
              <a:rPr lang="en-AU" sz="1000" dirty="0"/>
              <a:t>Pearson A, Wiechula R, Court A &amp; Lockwood C. A re-consideration of what constitutes "evidence" in the healthcare professions. Nursing Science Quarterly. 2007Jan;20(1):85-8.</a:t>
            </a:r>
          </a:p>
          <a:p>
            <a:r>
              <a:rPr lang="en-AU" sz="1000" dirty="0"/>
              <a:t>Pearson A, Wiechula R, Court A &amp; Lockwood C. The JBI model of evidence‐based healthcare, International Journal of Evidence‐Based Healthcare. 2005; 3(8):207-215.</a:t>
            </a:r>
          </a:p>
          <a:p>
            <a:r>
              <a:rPr lang="en-AU" sz="1000" dirty="0" err="1"/>
              <a:t>Petticrew</a:t>
            </a:r>
            <a:r>
              <a:rPr lang="en-AU" sz="1000" dirty="0"/>
              <a:t> M. Time to rethink the systematic review catechism? Moving from ‘what works’ to ‘what happens’ Systematic Reviews. 2015; 4(1): 36. </a:t>
            </a:r>
          </a:p>
        </p:txBody>
      </p:sp>
    </p:spTree>
    <p:extLst>
      <p:ext uri="{BB962C8B-B14F-4D97-AF65-F5344CB8AC3E}">
        <p14:creationId xmlns:p14="http://schemas.microsoft.com/office/powerpoint/2010/main" val="3868198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25BDEE-8D0F-DB4A-9AB0-5CFC6972C430}"/>
              </a:ext>
            </a:extLst>
          </p:cNvPr>
          <p:cNvSpPr>
            <a:spLocks noGrp="1"/>
          </p:cNvSpPr>
          <p:nvPr>
            <p:ph type="title"/>
          </p:nvPr>
        </p:nvSpPr>
        <p:spPr>
          <a:xfrm>
            <a:off x="838200" y="720000"/>
            <a:ext cx="10515600" cy="1264962"/>
          </a:xfrm>
        </p:spPr>
        <p:txBody>
          <a:bodyPr/>
          <a:lstStyle/>
          <a:p>
            <a:r>
              <a:rPr lang="en-AU" dirty="0">
                <a:solidFill>
                  <a:schemeClr val="tx2">
                    <a:lumMod val="50000"/>
                  </a:schemeClr>
                </a:solidFill>
              </a:rPr>
              <a:t>References</a:t>
            </a:r>
            <a:br>
              <a:rPr lang="en-AU" dirty="0">
                <a:solidFill>
                  <a:schemeClr val="tx2">
                    <a:lumMod val="50000"/>
                  </a:schemeClr>
                </a:solidFill>
              </a:rPr>
            </a:br>
            <a:endParaRPr lang="en-US" dirty="0"/>
          </a:p>
        </p:txBody>
      </p:sp>
      <p:sp>
        <p:nvSpPr>
          <p:cNvPr id="3" name="Content Placeholder 2"/>
          <p:cNvSpPr>
            <a:spLocks noGrp="1"/>
          </p:cNvSpPr>
          <p:nvPr>
            <p:ph idx="1"/>
          </p:nvPr>
        </p:nvSpPr>
        <p:spPr>
          <a:xfrm>
            <a:off x="838200" y="1597306"/>
            <a:ext cx="10515600" cy="4579657"/>
          </a:xfrm>
        </p:spPr>
        <p:txBody>
          <a:bodyPr>
            <a:normAutofit lnSpcReduction="10000"/>
          </a:bodyPr>
          <a:lstStyle/>
          <a:p>
            <a:r>
              <a:rPr lang="en-AU" sz="1000" dirty="0"/>
              <a:t>Runciman WB, Hunt TD, Hannaford NA, Hibbert PD, Westbrook JI, </a:t>
            </a:r>
            <a:r>
              <a:rPr lang="en-AU" sz="1000" dirty="0" err="1"/>
              <a:t>Coiera</a:t>
            </a:r>
            <a:r>
              <a:rPr lang="en-AU" sz="1000" dirty="0"/>
              <a:t> EW, et al. </a:t>
            </a:r>
            <a:r>
              <a:rPr lang="en-AU" sz="1000" dirty="0" err="1"/>
              <a:t>CareTrack</a:t>
            </a:r>
            <a:r>
              <a:rPr lang="en-AU" sz="1000" dirty="0"/>
              <a:t>: assessing the appropriateness of health care delivery in Australia. Medical Journal of Australia. 2012;197(2):100-105.</a:t>
            </a:r>
          </a:p>
          <a:p>
            <a:r>
              <a:rPr lang="en-AU" sz="1000" dirty="0"/>
              <a:t>Sackett DL, Rosenberg WM, Muir </a:t>
            </a:r>
            <a:r>
              <a:rPr lang="en-AU" sz="1000" dirty="0" err="1"/>
              <a:t>Gray</a:t>
            </a:r>
            <a:r>
              <a:rPr lang="en-AU" sz="1000" dirty="0"/>
              <a:t> JA, Haynes RB, Richardson WS. Evidence based medicine: what it is and what it isn’t. BMJ. 1996; 312: 71-72.</a:t>
            </a:r>
          </a:p>
          <a:p>
            <a:r>
              <a:rPr lang="en-AU" sz="1000" dirty="0"/>
              <a:t>Shamseer L, Moher D, Clarke M, </a:t>
            </a:r>
            <a:r>
              <a:rPr lang="en-AU" sz="1000" dirty="0" err="1"/>
              <a:t>Ghersi</a:t>
            </a:r>
            <a:r>
              <a:rPr lang="en-AU" sz="1000" dirty="0"/>
              <a:t> D, </a:t>
            </a:r>
            <a:r>
              <a:rPr lang="en-AU" sz="1000" dirty="0" err="1"/>
              <a:t>Liberati</a:t>
            </a:r>
            <a:r>
              <a:rPr lang="en-AU" sz="1000" dirty="0"/>
              <a:t> A, </a:t>
            </a:r>
            <a:r>
              <a:rPr lang="en-AU" sz="1000" dirty="0" err="1"/>
              <a:t>Petticrew</a:t>
            </a:r>
            <a:r>
              <a:rPr lang="en-AU" sz="1000" dirty="0"/>
              <a:t> M, et al. Preferred reporting items for systematic review and meta-analysis protocols (PRISMA-P) 2015: elaboration and explanation BMJ;2015;349:g7647</a:t>
            </a:r>
          </a:p>
          <a:p>
            <a:r>
              <a:rPr lang="en-US" sz="1000" dirty="0"/>
              <a:t>Stern C, Jordan Z &amp; McArthur A. Developing the Review Question and Inclusion Criteria, AJN The American Journal of Nursing. 2014;114(4): 53-56.</a:t>
            </a:r>
            <a:endParaRPr lang="en-AU" sz="1000" dirty="0"/>
          </a:p>
          <a:p>
            <a:r>
              <a:rPr lang="en-AU" sz="1000" dirty="0"/>
              <a:t>The Joanna Briggs Institute. Joanna Briggs Institute Reviewers’ Manual 2014 Edition. The Joanna Briggs Institute. 2014.</a:t>
            </a:r>
          </a:p>
          <a:p>
            <a:r>
              <a:rPr lang="en-AU" sz="1000" dirty="0"/>
              <a:t>The Joanna Briggs Institute. Joanna Briggs Institute Reviewers’ Manual: 2014 Edition/Supplement.  The Systematic Review of Prevalence and Incidence Data. The Joanna Briggs Institute.2014.</a:t>
            </a:r>
          </a:p>
          <a:p>
            <a:r>
              <a:rPr lang="en-AU" sz="1000" dirty="0"/>
              <a:t>The Joanna Briggs Institute. Joanna Briggs Institute Reviewers’ Manual: 2014 Edition/Supplement.  Methodology for JBI Scoping Reviews. The Joanna Briggs Institute. 2014 (In press)</a:t>
            </a:r>
          </a:p>
          <a:p>
            <a:r>
              <a:rPr lang="en-AU" sz="1000" dirty="0"/>
              <a:t>The Joanna Briggs Institute. Joanna Briggs Institute Reviewers’ Manual: 2014 Edition/Supplement. Methodology for JBI Mixed Methods Systematic Reviews. The Joanna Briggs Institute. 2014.</a:t>
            </a:r>
          </a:p>
          <a:p>
            <a:r>
              <a:rPr lang="en-AU" sz="1000" dirty="0"/>
              <a:t>Joanna Briggs Institute. Joanna Briggs Institute Reviewers’ Manual: 2014 Edition/Supplement.  Methodology for JBI Umbrella Reviews. The Joanna Briggs Institute. 2014.</a:t>
            </a:r>
          </a:p>
          <a:p>
            <a:r>
              <a:rPr lang="en-AU" sz="1000" dirty="0"/>
              <a:t>The Joanna Briggs Institute. Joanna Briggs Institute Reviewers’ Manual: 2014 Edition/Supplement. Methodology for synthesizing Evidence related to </a:t>
            </a:r>
            <a:r>
              <a:rPr lang="en-AU" sz="1000" dirty="0" err="1"/>
              <a:t>etiology</a:t>
            </a:r>
            <a:r>
              <a:rPr lang="en-AU" sz="1000" dirty="0"/>
              <a:t> and risk. The Joanna Briggs Institute. 2014. (In press)</a:t>
            </a:r>
          </a:p>
          <a:p>
            <a:r>
              <a:rPr lang="en-AU" sz="1000" dirty="0"/>
              <a:t>The Joanna Briggs Institute. Joanna Briggs Institute Reviewers’ Manual: 2014 Edition/Supplement. The Systematic Review of Economic Evaluation Evidence. The Joanna Briggs Institute. 2014.</a:t>
            </a:r>
          </a:p>
          <a:p>
            <a:r>
              <a:rPr lang="en-AU" sz="1000" dirty="0"/>
              <a:t>The Joanna Briggs Institute. Joanna Briggs Institute Reviewers’ Manual: 2014 Edition/Supplement.  The Systematic Review of studies of diagnostic rest accuracy. The Joanna Briggs Institute. 2014 (in press)</a:t>
            </a:r>
          </a:p>
          <a:p>
            <a:endParaRPr lang="en-AU" sz="1000" dirty="0"/>
          </a:p>
        </p:txBody>
      </p:sp>
    </p:spTree>
    <p:extLst>
      <p:ext uri="{BB962C8B-B14F-4D97-AF65-F5344CB8AC3E}">
        <p14:creationId xmlns:p14="http://schemas.microsoft.com/office/powerpoint/2010/main" val="3107344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01440" y="935005"/>
            <a:ext cx="7376160" cy="830997"/>
          </a:xfrm>
        </p:spPr>
        <p:txBody>
          <a:bodyPr>
            <a:noAutofit/>
          </a:bodyPr>
          <a:lstStyle/>
          <a:p>
            <a:r>
              <a:rPr lang="en-US" dirty="0"/>
              <a:t>Session 1</a:t>
            </a:r>
          </a:p>
        </p:txBody>
      </p:sp>
      <p:sp>
        <p:nvSpPr>
          <p:cNvPr id="3" name="Subtitle 2"/>
          <p:cNvSpPr>
            <a:spLocks noGrp="1"/>
          </p:cNvSpPr>
          <p:nvPr>
            <p:ph type="subTitle" idx="1"/>
          </p:nvPr>
        </p:nvSpPr>
        <p:spPr>
          <a:xfrm>
            <a:off x="969264" y="2359176"/>
            <a:ext cx="10308336" cy="1374624"/>
          </a:xfrm>
        </p:spPr>
        <p:txBody>
          <a:bodyPr>
            <a:normAutofit/>
          </a:bodyPr>
          <a:lstStyle/>
          <a:p>
            <a:r>
              <a:rPr lang="en-US" dirty="0"/>
              <a:t>Introduction to Evidence-based Healthcare</a:t>
            </a:r>
          </a:p>
        </p:txBody>
      </p:sp>
    </p:spTree>
    <p:extLst>
      <p:ext uri="{BB962C8B-B14F-4D97-AF65-F5344CB8AC3E}">
        <p14:creationId xmlns:p14="http://schemas.microsoft.com/office/powerpoint/2010/main" val="1885742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115FF3-2A95-944D-809E-665CAAFABA41}"/>
              </a:ext>
            </a:extLst>
          </p:cNvPr>
          <p:cNvSpPr/>
          <p:nvPr/>
        </p:nvSpPr>
        <p:spPr>
          <a:xfrm>
            <a:off x="0" y="3659353"/>
            <a:ext cx="12192000" cy="288442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20000"/>
            <a:ext cx="10515600" cy="655564"/>
          </a:xfrm>
        </p:spPr>
        <p:txBody>
          <a:bodyPr>
            <a:normAutofit/>
          </a:bodyPr>
          <a:lstStyle/>
          <a:p>
            <a:r>
              <a:rPr lang="en-AU" sz="4000" dirty="0"/>
              <a:t>The History of Systematic Reviews</a:t>
            </a:r>
          </a:p>
        </p:txBody>
      </p:sp>
      <p:sp>
        <p:nvSpPr>
          <p:cNvPr id="3" name="Content Placeholder 2"/>
          <p:cNvSpPr>
            <a:spLocks noGrp="1"/>
          </p:cNvSpPr>
          <p:nvPr>
            <p:ph idx="1"/>
          </p:nvPr>
        </p:nvSpPr>
        <p:spPr>
          <a:xfrm>
            <a:off x="838200" y="1440000"/>
            <a:ext cx="10515600" cy="4579657"/>
          </a:xfrm>
        </p:spPr>
        <p:txBody>
          <a:bodyPr vert="horz" lIns="91440" tIns="45720" rIns="91440" bIns="45720" rtlCol="0" anchor="t">
            <a:noAutofit/>
          </a:bodyPr>
          <a:lstStyle/>
          <a:p>
            <a:r>
              <a:rPr lang="en-US" altLang="en-US" dirty="0"/>
              <a:t>Archie Cochrane (1909-1988)</a:t>
            </a:r>
          </a:p>
          <a:p>
            <a:pPr marL="359410" indent="-359410"/>
            <a:r>
              <a:rPr lang="en-AU" dirty="0">
                <a:latin typeface="Arial"/>
                <a:cs typeface="Arial"/>
              </a:rPr>
              <a:t>Widely known for writing ‘Effectiveness and Efficiency: Random Reflections on Health Services’ in 1972</a:t>
            </a:r>
          </a:p>
          <a:p>
            <a:endParaRPr lang="en-AU" dirty="0"/>
          </a:p>
        </p:txBody>
      </p:sp>
      <p:pic>
        <p:nvPicPr>
          <p:cNvPr id="8" name="Graphic 7">
            <a:extLst>
              <a:ext uri="{FF2B5EF4-FFF2-40B4-BE49-F238E27FC236}">
                <a16:creationId xmlns:a16="http://schemas.microsoft.com/office/drawing/2014/main" id="{2BDB57B5-5CFC-D847-9616-9E1751604A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7191" y="3533698"/>
            <a:ext cx="1531190" cy="1323251"/>
          </a:xfrm>
          <a:prstGeom prst="rect">
            <a:avLst/>
          </a:prstGeom>
        </p:spPr>
      </p:pic>
      <p:pic>
        <p:nvPicPr>
          <p:cNvPr id="9" name="Graphic 8">
            <a:extLst>
              <a:ext uri="{FF2B5EF4-FFF2-40B4-BE49-F238E27FC236}">
                <a16:creationId xmlns:a16="http://schemas.microsoft.com/office/drawing/2014/main" id="{39D65AD5-A9C9-1540-A03A-179CEBDE68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956753" y="4756374"/>
            <a:ext cx="1531190" cy="1323251"/>
          </a:xfrm>
          <a:prstGeom prst="rect">
            <a:avLst/>
          </a:prstGeom>
        </p:spPr>
      </p:pic>
      <p:sp>
        <p:nvSpPr>
          <p:cNvPr id="7" name="Content Placeholder 2"/>
          <p:cNvSpPr txBox="1">
            <a:spLocks/>
          </p:cNvSpPr>
          <p:nvPr/>
        </p:nvSpPr>
        <p:spPr>
          <a:xfrm>
            <a:off x="3517612" y="3859619"/>
            <a:ext cx="6859765" cy="186069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SzPct val="55000"/>
              <a:buFont typeface="Lucida Grande"/>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AU" altLang="en-US" sz="2600" dirty="0">
                <a:solidFill>
                  <a:schemeClr val="bg1"/>
                </a:solidFill>
                <a:latin typeface="Arial" panose="020B0604020202020204" pitchFamily="34" charset="0"/>
              </a:rPr>
              <a:t>It is surely a great criticism of our profession that we have not organized a critical summary, by specialty or subspecialty, adapted periodically, of all relevant randomized controlled trials </a:t>
            </a:r>
          </a:p>
          <a:p>
            <a:pPr marL="0" indent="0" algn="ctr">
              <a:lnSpc>
                <a:spcPct val="90000"/>
              </a:lnSpc>
              <a:buNone/>
            </a:pPr>
            <a:r>
              <a:rPr lang="en-AU" altLang="en-US" sz="2000" dirty="0">
                <a:solidFill>
                  <a:schemeClr val="bg1"/>
                </a:solidFill>
                <a:latin typeface="Arial" panose="020B0604020202020204" pitchFamily="34" charset="0"/>
              </a:rPr>
              <a:t>(Cochrane, 1979)</a:t>
            </a:r>
            <a:endParaRPr lang="en-US" altLang="en-US" sz="2000" dirty="0">
              <a:solidFill>
                <a:schemeClr val="bg1"/>
              </a:solidFill>
              <a:latin typeface="Arial" panose="020B0604020202020204" pitchFamily="34" charset="0"/>
            </a:endParaRPr>
          </a:p>
        </p:txBody>
      </p:sp>
      <p:pic>
        <p:nvPicPr>
          <p:cNvPr id="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788" y="3238058"/>
            <a:ext cx="2187403" cy="2387009"/>
          </a:xfrm>
          <a:prstGeom prst="roundRect">
            <a:avLst>
              <a:gd name="adj" fmla="val 0"/>
            </a:avLst>
          </a:prstGeom>
          <a:solidFill>
            <a:srgbClr val="FFFFFF">
              <a:shade val="85000"/>
            </a:srgbClr>
          </a:solidFill>
          <a:ln>
            <a:noFill/>
          </a:ln>
          <a:effectLst>
            <a:outerShdw blurRad="165100" dist="38100" dir="2700000" algn="tl" rotWithShape="0">
              <a:prstClr val="black">
                <a:alpha val="40000"/>
              </a:prstClr>
            </a:outerShdw>
          </a:effectLst>
          <a:extLs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555897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D34B9-FF3E-5048-995A-C0CB43F13B07}"/>
              </a:ext>
            </a:extLst>
          </p:cNvPr>
          <p:cNvSpPr/>
          <p:nvPr/>
        </p:nvSpPr>
        <p:spPr>
          <a:xfrm>
            <a:off x="0" y="3659353"/>
            <a:ext cx="12192000" cy="288442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720725"/>
            <a:ext cx="11268920" cy="1362718"/>
          </a:xfrm>
        </p:spPr>
        <p:txBody>
          <a:bodyPr>
            <a:noAutofit/>
          </a:bodyPr>
          <a:lstStyle/>
          <a:p>
            <a:r>
              <a:rPr lang="en-AU" sz="4000" dirty="0"/>
              <a:t>The History of Evidence-based Healthcare </a:t>
            </a:r>
          </a:p>
        </p:txBody>
      </p:sp>
      <p:sp>
        <p:nvSpPr>
          <p:cNvPr id="3" name="Content Placeholder 2"/>
          <p:cNvSpPr>
            <a:spLocks noGrp="1"/>
          </p:cNvSpPr>
          <p:nvPr>
            <p:ph idx="1"/>
          </p:nvPr>
        </p:nvSpPr>
        <p:spPr>
          <a:xfrm>
            <a:off x="838201" y="1440000"/>
            <a:ext cx="8548868" cy="4579656"/>
          </a:xfrm>
        </p:spPr>
        <p:txBody>
          <a:bodyPr>
            <a:normAutofit/>
          </a:bodyPr>
          <a:lstStyle/>
          <a:p>
            <a:r>
              <a:rPr lang="en-AU" dirty="0"/>
              <a:t>Prof David Sackett (1934-2015)</a:t>
            </a:r>
          </a:p>
          <a:p>
            <a:r>
              <a:rPr lang="en-AU" dirty="0"/>
              <a:t>Widely known for writing ‘Clinical Epidemiology’ and ‘Evidence-based Medicine’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42" t="12048" b="15081"/>
          <a:stretch/>
        </p:blipFill>
        <p:spPr>
          <a:xfrm>
            <a:off x="9277429" y="3101414"/>
            <a:ext cx="2018359" cy="2621494"/>
          </a:xfrm>
          <a:prstGeom prst="roundRect">
            <a:avLst>
              <a:gd name="adj" fmla="val 0"/>
            </a:avLst>
          </a:prstGeom>
          <a:solidFill>
            <a:srgbClr val="FFFFFF">
              <a:shade val="85000"/>
            </a:srgbClr>
          </a:solidFill>
          <a:ln>
            <a:noFill/>
          </a:ln>
          <a:effectLst>
            <a:outerShdw blurRad="152400" dist="38100" dir="2700000" algn="tl" rotWithShape="0">
              <a:prstClr val="black">
                <a:alpha val="40000"/>
              </a:prstClr>
            </a:outerShdw>
          </a:effectLst>
        </p:spPr>
      </p:pic>
      <p:pic>
        <p:nvPicPr>
          <p:cNvPr id="7" name="Graphic 6">
            <a:extLst>
              <a:ext uri="{FF2B5EF4-FFF2-40B4-BE49-F238E27FC236}">
                <a16:creationId xmlns:a16="http://schemas.microsoft.com/office/drawing/2014/main" id="{9DF8631B-AAEC-D043-8C56-EC92F20892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199" y="3612206"/>
            <a:ext cx="1531190" cy="1323251"/>
          </a:xfrm>
          <a:prstGeom prst="rect">
            <a:avLst/>
          </a:prstGeom>
        </p:spPr>
      </p:pic>
      <p:pic>
        <p:nvPicPr>
          <p:cNvPr id="9" name="Graphic 8">
            <a:extLst>
              <a:ext uri="{FF2B5EF4-FFF2-40B4-BE49-F238E27FC236}">
                <a16:creationId xmlns:a16="http://schemas.microsoft.com/office/drawing/2014/main" id="{96EA0E91-ACB8-9741-9299-D332A272C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151192" y="5267671"/>
            <a:ext cx="1531190" cy="1323251"/>
          </a:xfrm>
          <a:prstGeom prst="rect">
            <a:avLst/>
          </a:prstGeom>
        </p:spPr>
      </p:pic>
      <p:sp>
        <p:nvSpPr>
          <p:cNvPr id="6" name="TextBox 5"/>
          <p:cNvSpPr txBox="1"/>
          <p:nvPr/>
        </p:nvSpPr>
        <p:spPr>
          <a:xfrm>
            <a:off x="1360968" y="3921391"/>
            <a:ext cx="7762654" cy="2616101"/>
          </a:xfrm>
          <a:prstGeom prst="rect">
            <a:avLst/>
          </a:prstGeom>
          <a:noFill/>
        </p:spPr>
        <p:txBody>
          <a:bodyPr wrap="square" rtlCol="0">
            <a:spAutoFit/>
          </a:bodyPr>
          <a:lstStyle/>
          <a:p>
            <a:pPr algn="ctr"/>
            <a:r>
              <a:rPr lang="en-AU" sz="2400" dirty="0">
                <a:solidFill>
                  <a:schemeClr val="bg1"/>
                </a:solidFill>
                <a:latin typeface="Arial" panose="020B0604020202020204" pitchFamily="34" charset="0"/>
              </a:rPr>
              <a:t>The conscientious, explicit and judicious use of current best evidence in making decisions about the care of the individual patient. It means integrating individual clinical expertise with the best available external clinical evidence from systematic research </a:t>
            </a:r>
          </a:p>
          <a:p>
            <a:pPr algn="ctr"/>
            <a:r>
              <a:rPr lang="en-AU" dirty="0">
                <a:solidFill>
                  <a:schemeClr val="bg1"/>
                </a:solidFill>
                <a:latin typeface="Arial" panose="020B0604020202020204" pitchFamily="34" charset="0"/>
              </a:rPr>
              <a:t>(Sackett et al, 1996 p.72 )</a:t>
            </a:r>
          </a:p>
          <a:p>
            <a:pPr algn="r"/>
            <a:endParaRPr lang="en-US" sz="2400" dirty="0">
              <a:solidFill>
                <a:schemeClr val="bg1"/>
              </a:solidFill>
              <a:latin typeface="Arial" panose="020B0604020202020204" pitchFamily="34" charset="0"/>
            </a:endParaRPr>
          </a:p>
        </p:txBody>
      </p:sp>
    </p:spTree>
    <p:extLst>
      <p:ext uri="{BB962C8B-B14F-4D97-AF65-F5344CB8AC3E}">
        <p14:creationId xmlns:p14="http://schemas.microsoft.com/office/powerpoint/2010/main" val="2326406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53E375-1B8F-544F-9110-2020FED35AED}"/>
              </a:ext>
            </a:extLst>
          </p:cNvPr>
          <p:cNvSpPr/>
          <p:nvPr/>
        </p:nvSpPr>
        <p:spPr>
          <a:xfrm>
            <a:off x="0" y="3659353"/>
            <a:ext cx="12192000" cy="288442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20000"/>
            <a:ext cx="10515600" cy="655564"/>
          </a:xfrm>
        </p:spPr>
        <p:txBody>
          <a:bodyPr>
            <a:normAutofit/>
          </a:bodyPr>
          <a:lstStyle/>
          <a:p>
            <a:r>
              <a:rPr lang="en-AU" sz="4000" dirty="0"/>
              <a:t>EBHC Evolving</a:t>
            </a:r>
          </a:p>
        </p:txBody>
      </p:sp>
      <p:sp>
        <p:nvSpPr>
          <p:cNvPr id="3" name="Content Placeholder 2"/>
          <p:cNvSpPr>
            <a:spLocks noGrp="1"/>
          </p:cNvSpPr>
          <p:nvPr>
            <p:ph idx="1"/>
          </p:nvPr>
        </p:nvSpPr>
        <p:spPr>
          <a:xfrm>
            <a:off x="838200" y="1440000"/>
            <a:ext cx="11187896" cy="4579657"/>
          </a:xfrm>
        </p:spPr>
        <p:txBody>
          <a:bodyPr>
            <a:normAutofit/>
          </a:bodyPr>
          <a:lstStyle/>
          <a:p>
            <a:r>
              <a:rPr lang="en-AU" sz="2600" dirty="0"/>
              <a:t>Prof Alan Pearson AM</a:t>
            </a:r>
          </a:p>
          <a:p>
            <a:r>
              <a:rPr lang="en-AU" sz="2600" dirty="0"/>
              <a:t>Stressed importance to answer questions of appropriateness, meaningfulness and feasibility in addition to effectiveness</a:t>
            </a:r>
          </a:p>
          <a:p>
            <a:r>
              <a:rPr lang="en-AU" sz="2600" dirty="0"/>
              <a:t>‘Best-available’ evidence (not just RCTs or where no RCTs available)</a:t>
            </a:r>
          </a:p>
          <a:p>
            <a:endParaRPr lang="en-AU" sz="2600" dirty="0"/>
          </a:p>
          <a:p>
            <a:endParaRPr lang="en-AU" sz="2600" dirty="0"/>
          </a:p>
        </p:txBody>
      </p:sp>
      <p:pic>
        <p:nvPicPr>
          <p:cNvPr id="9" name="Picture 8" descr="A person wearing glasses and smiling at the camera&#10;&#10;Description automatically generated">
            <a:extLst>
              <a:ext uri="{FF2B5EF4-FFF2-40B4-BE49-F238E27FC236}">
                <a16:creationId xmlns:a16="http://schemas.microsoft.com/office/drawing/2014/main" id="{9D24C177-338E-0A40-B4B6-D84903DDAC9F}"/>
              </a:ext>
            </a:extLst>
          </p:cNvPr>
          <p:cNvPicPr>
            <a:picLocks noChangeAspect="1"/>
          </p:cNvPicPr>
          <p:nvPr/>
        </p:nvPicPr>
        <p:blipFill rotWithShape="1">
          <a:blip r:embed="rId3"/>
          <a:srcRect l="10085" r="23596"/>
          <a:stretch/>
        </p:blipFill>
        <p:spPr>
          <a:xfrm>
            <a:off x="839788" y="3895405"/>
            <a:ext cx="2012395" cy="2412318"/>
          </a:xfrm>
          <a:prstGeom prst="rect">
            <a:avLst/>
          </a:prstGeom>
          <a:ln w="31750">
            <a:noFill/>
          </a:ln>
        </p:spPr>
      </p:pic>
      <p:pic>
        <p:nvPicPr>
          <p:cNvPr id="8" name="Graphic 7">
            <a:extLst>
              <a:ext uri="{FF2B5EF4-FFF2-40B4-BE49-F238E27FC236}">
                <a16:creationId xmlns:a16="http://schemas.microsoft.com/office/drawing/2014/main" id="{80266689-4F09-4645-8C78-C01B3064A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0613" y="3659352"/>
            <a:ext cx="1531190" cy="1323251"/>
          </a:xfrm>
          <a:prstGeom prst="rect">
            <a:avLst/>
          </a:prstGeom>
        </p:spPr>
      </p:pic>
      <p:pic>
        <p:nvPicPr>
          <p:cNvPr id="10" name="Graphic 9">
            <a:extLst>
              <a:ext uri="{FF2B5EF4-FFF2-40B4-BE49-F238E27FC236}">
                <a16:creationId xmlns:a16="http://schemas.microsoft.com/office/drawing/2014/main" id="{7D52615D-B012-7A46-866B-72D7B54F67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8283422" y="5260798"/>
            <a:ext cx="1531190" cy="1323251"/>
          </a:xfrm>
          <a:prstGeom prst="rect">
            <a:avLst/>
          </a:prstGeom>
        </p:spPr>
      </p:pic>
      <p:sp>
        <p:nvSpPr>
          <p:cNvPr id="4" name="Rectangle 3"/>
          <p:cNvSpPr/>
          <p:nvPr/>
        </p:nvSpPr>
        <p:spPr>
          <a:xfrm>
            <a:off x="3453809" y="4055782"/>
            <a:ext cx="8319091" cy="2062103"/>
          </a:xfrm>
          <a:prstGeom prst="rect">
            <a:avLst/>
          </a:prstGeom>
        </p:spPr>
        <p:txBody>
          <a:bodyPr wrap="square">
            <a:spAutoFit/>
          </a:bodyPr>
          <a:lstStyle/>
          <a:p>
            <a:pPr algn="ctr"/>
            <a:r>
              <a:rPr lang="en-AU" sz="2200" dirty="0">
                <a:solidFill>
                  <a:schemeClr val="bg1"/>
                </a:solidFill>
                <a:latin typeface="Arial" panose="020B0604020202020204" pitchFamily="34" charset="0"/>
              </a:rPr>
              <a:t>Evidence-based practice is not exclusively about effectiveness; it is about basing practice on the best available evidence... the diverse origins of problems in health care require ...the utilization of a diverse range of research methodologies to generate appropriate evidence </a:t>
            </a:r>
          </a:p>
          <a:p>
            <a:pPr algn="ctr"/>
            <a:r>
              <a:rPr lang="en-AU" dirty="0">
                <a:solidFill>
                  <a:schemeClr val="bg1"/>
                </a:solidFill>
                <a:latin typeface="Arial" panose="020B0604020202020204" pitchFamily="34" charset="0"/>
              </a:rPr>
              <a:t>(Pearson, 2004 p. 48)</a:t>
            </a:r>
          </a:p>
        </p:txBody>
      </p:sp>
    </p:spTree>
    <p:extLst>
      <p:ext uri="{BB962C8B-B14F-4D97-AF65-F5344CB8AC3E}">
        <p14:creationId xmlns:p14="http://schemas.microsoft.com/office/powerpoint/2010/main" val="3790782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Custom 3">
      <a:dk1>
        <a:srgbClr val="000000"/>
      </a:dk1>
      <a:lt1>
        <a:srgbClr val="FFFFFF"/>
      </a:lt1>
      <a:dk2>
        <a:srgbClr val="17406D"/>
      </a:dk2>
      <a:lt2>
        <a:srgbClr val="DBEFF9"/>
      </a:lt2>
      <a:accent1>
        <a:srgbClr val="0F6FC6"/>
      </a:accent1>
      <a:accent2>
        <a:srgbClr val="009DD9"/>
      </a:accent2>
      <a:accent3>
        <a:srgbClr val="506DA2"/>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2386</TotalTime>
  <Words>12519</Words>
  <Application>Microsoft Office PowerPoint</Application>
  <PresentationFormat>Widescreen</PresentationFormat>
  <Paragraphs>1021</Paragraphs>
  <Slides>51</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MS PGothic</vt:lpstr>
      <vt:lpstr>游ゴシック</vt:lpstr>
      <vt:lpstr>Arial</vt:lpstr>
      <vt:lpstr>Calibri</vt:lpstr>
      <vt:lpstr>Lucida Grande</vt:lpstr>
      <vt:lpstr>System Font Regular</vt:lpstr>
      <vt:lpstr>Wingdings</vt:lpstr>
      <vt:lpstr>Office Theme</vt:lpstr>
      <vt:lpstr>COMPREHENSIVE SYSTEMATIC REVIEW TRAINING PROGRAM</vt:lpstr>
      <vt:lpstr>MODULE 1</vt:lpstr>
      <vt:lpstr>JBI CSRTP Purpose</vt:lpstr>
      <vt:lpstr>Module 1 Objectives</vt:lpstr>
      <vt:lpstr>Module Overview </vt:lpstr>
      <vt:lpstr>Session 1</vt:lpstr>
      <vt:lpstr>The History of Systematic Reviews</vt:lpstr>
      <vt:lpstr>The History of Evidence-based Healthcare </vt:lpstr>
      <vt:lpstr>EBHC Evolving</vt:lpstr>
      <vt:lpstr>Terminology</vt:lpstr>
      <vt:lpstr>Defining Evidence-based Practice</vt:lpstr>
      <vt:lpstr>JBI FAME Approach for EBHC</vt:lpstr>
      <vt:lpstr>PowerPoint Presentation</vt:lpstr>
      <vt:lpstr>PowerPoint Presentation</vt:lpstr>
      <vt:lpstr>PowerPoint Presentation</vt:lpstr>
      <vt:lpstr>PowerPoint Presentation</vt:lpstr>
      <vt:lpstr>Session 2</vt:lpstr>
      <vt:lpstr>Systematic Review</vt:lpstr>
      <vt:lpstr>Systematic Review</vt:lpstr>
      <vt:lpstr>Why do a Systematic Review?</vt:lpstr>
      <vt:lpstr>Literature Review vs Systematic Review</vt:lpstr>
      <vt:lpstr>Systematic Review Standards</vt:lpstr>
      <vt:lpstr>A high quality Systematic Review</vt:lpstr>
      <vt:lpstr>Activity 1</vt:lpstr>
      <vt:lpstr>Ravindran and Silva (2013)</vt:lpstr>
      <vt:lpstr>Elliott et al. (2015)</vt:lpstr>
      <vt:lpstr>PowerPoint Presentation</vt:lpstr>
      <vt:lpstr>Systematic Review Logistics </vt:lpstr>
      <vt:lpstr>Systematic Review Team </vt:lpstr>
      <vt:lpstr>Choosing a Systematic Review Topic</vt:lpstr>
      <vt:lpstr>Systematic Review Panels</vt:lpstr>
      <vt:lpstr>Registering a Title</vt:lpstr>
      <vt:lpstr>Systematic Review Protocol</vt:lpstr>
      <vt:lpstr>Systematic Review Protocol</vt:lpstr>
      <vt:lpstr>Session 7</vt:lpstr>
      <vt:lpstr>Protocol Development</vt:lpstr>
      <vt:lpstr>Protocol Development </vt:lpstr>
      <vt:lpstr>Protocol Structure</vt:lpstr>
      <vt:lpstr>PRISMA-P </vt:lpstr>
      <vt:lpstr>Introduction</vt:lpstr>
      <vt:lpstr>Conflicts of Interest</vt:lpstr>
      <vt:lpstr>Submitting to Evidence Synthesis </vt:lpstr>
      <vt:lpstr>Deviations from the protocol</vt:lpstr>
      <vt:lpstr>Activity 7 </vt:lpstr>
      <vt:lpstr>In Summary</vt:lpstr>
      <vt:lpstr>In Summary</vt:lpstr>
      <vt:lpstr>Additional Resources</vt:lpstr>
      <vt:lpstr>Session 8</vt:lpstr>
      <vt:lpstr>References</vt:lpstr>
      <vt:lpstr>References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SYSTEMATIC REVIEW TRAINING PROGRAM</dc:title>
  <dc:creator>Martin Williams</dc:creator>
  <cp:lastModifiedBy>Hawlet</cp:lastModifiedBy>
  <cp:revision>425</cp:revision>
  <cp:lastPrinted>2020-11-20T02:10:00Z</cp:lastPrinted>
  <dcterms:created xsi:type="dcterms:W3CDTF">2020-11-10T01:21:50Z</dcterms:created>
  <dcterms:modified xsi:type="dcterms:W3CDTF">2025-11-19T18:54:53Z</dcterms:modified>
</cp:coreProperties>
</file>